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686" r:id="rId3"/>
    <p:sldId id="687" r:id="rId4"/>
    <p:sldId id="688" r:id="rId5"/>
    <p:sldId id="259" r:id="rId6"/>
    <p:sldId id="516" r:id="rId7"/>
    <p:sldId id="681" r:id="rId8"/>
    <p:sldId id="517" r:id="rId9"/>
    <p:sldId id="519" r:id="rId10"/>
    <p:sldId id="518" r:id="rId11"/>
    <p:sldId id="520" r:id="rId12"/>
    <p:sldId id="521" r:id="rId13"/>
    <p:sldId id="522" r:id="rId14"/>
    <p:sldId id="515" r:id="rId15"/>
    <p:sldId id="523" r:id="rId16"/>
    <p:sldId id="524" r:id="rId17"/>
    <p:sldId id="677" r:id="rId18"/>
    <p:sldId id="683" r:id="rId19"/>
    <p:sldId id="679" r:id="rId20"/>
    <p:sldId id="502" r:id="rId21"/>
    <p:sldId id="512" r:id="rId22"/>
    <p:sldId id="696" r:id="rId23"/>
    <p:sldId id="514" r:id="rId24"/>
    <p:sldId id="265" r:id="rId25"/>
    <p:sldId id="685" r:id="rId26"/>
    <p:sldId id="267" r:id="rId27"/>
    <p:sldId id="296" r:id="rId28"/>
    <p:sldId id="292" r:id="rId29"/>
    <p:sldId id="695" r:id="rId30"/>
    <p:sldId id="294" r:id="rId31"/>
    <p:sldId id="527" r:id="rId32"/>
    <p:sldId id="689" r:id="rId33"/>
    <p:sldId id="691" r:id="rId34"/>
    <p:sldId id="526" r:id="rId35"/>
    <p:sldId id="692" r:id="rId36"/>
    <p:sldId id="690" r:id="rId37"/>
    <p:sldId id="693" r:id="rId38"/>
    <p:sldId id="528" r:id="rId39"/>
    <p:sldId id="536" r:id="rId40"/>
    <p:sldId id="537" r:id="rId41"/>
    <p:sldId id="531" r:id="rId42"/>
    <p:sldId id="532" r:id="rId43"/>
    <p:sldId id="529" r:id="rId44"/>
    <p:sldId id="530" r:id="rId45"/>
    <p:sldId id="535" r:id="rId46"/>
    <p:sldId id="508" r:id="rId47"/>
    <p:sldId id="694" r:id="rId48"/>
    <p:sldId id="538" r:id="rId49"/>
    <p:sldId id="697" r:id="rId50"/>
  </p:sldIdLst>
  <p:sldSz cx="9144000" cy="6858000" type="screen4x3"/>
  <p:notesSz cx="6858000" cy="9144000"/>
  <p:custDataLst>
    <p:tags r:id="rId53"/>
  </p:custDataLst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D31"/>
    <a:srgbClr val="4B77C7"/>
    <a:srgbClr val="297666"/>
    <a:srgbClr val="1B1E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91"/>
    <p:restoredTop sz="94727"/>
  </p:normalViewPr>
  <p:slideViewPr>
    <p:cSldViewPr>
      <p:cViewPr varScale="1">
        <p:scale>
          <a:sx n="84" d="100"/>
          <a:sy n="84" d="100"/>
        </p:scale>
        <p:origin x="146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gs" Target="tags/tag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A8AEFB-BF5B-42CA-979C-4807A342F35F}" type="datetimeFigureOut">
              <a:rPr lang="es-EC" smtClean="0"/>
              <a:t>8/8/23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DCD3F-9E82-405D-AC26-704B393D69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36191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3B1F2-4DE2-6542-A6DB-CAB7E70F1EC5}" type="datetimeFigureOut">
              <a:rPr lang="es-US" smtClean="0"/>
              <a:t>8/7/23</a:t>
            </a:fld>
            <a:endParaRPr lang="es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5CE5F-E3FA-9C46-BFD3-2BCA81B2D7E7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86269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89218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76997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41403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E3721-4AF2-456C-8CC9-235465707F5F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9459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1193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5CE5F-E3FA-9C46-BFD3-2BCA81B2D7E7}" type="slidenum">
              <a:rPr lang="es-US" smtClean="0"/>
              <a:t>30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271126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4989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4318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187624" y="5013176"/>
            <a:ext cx="6768752" cy="864095"/>
          </a:xfrm>
          <a:solidFill>
            <a:srgbClr val="1B1E3E">
              <a:alpha val="49020"/>
            </a:srgbClr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EC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5949280"/>
            <a:ext cx="3707904" cy="360040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33744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19D24D-9A31-4B28-9071-2D848AA0BC11}" type="datetimeFigureOut">
              <a:rPr lang="es-EC" smtClean="0"/>
              <a:t>7/8/23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4284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80728"/>
            <a:ext cx="2057400" cy="51454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80728"/>
            <a:ext cx="6019800" cy="514543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11026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7811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43189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9876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4038600" cy="40653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C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060848"/>
            <a:ext cx="4038600" cy="40653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18463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060848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708919"/>
            <a:ext cx="4040188" cy="341724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2060848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708919"/>
            <a:ext cx="4041775" cy="341724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9208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27442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305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980728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980728"/>
            <a:ext cx="5111750" cy="51454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2132856"/>
            <a:ext cx="3008313" cy="39933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90451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69160"/>
            <a:ext cx="54864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908720"/>
            <a:ext cx="5486400" cy="388843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43245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91923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132856"/>
            <a:ext cx="8229600" cy="3993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4430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hyperlink" Target="Listado%20de%20asistentes%20curso%20LaTeX.xlsx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21.png"/><Relationship Id="rId5" Type="http://schemas.openxmlformats.org/officeDocument/2006/relationships/hyperlink" Target="http://www.scimagojr.com/" TargetMode="External"/><Relationship Id="rId10" Type="http://schemas.openxmlformats.org/officeDocument/2006/relationships/image" Target="../media/image40.jpeg"/><Relationship Id="rId4" Type="http://schemas.openxmlformats.org/officeDocument/2006/relationships/image" Target="../media/image35.jpe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2.png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36.png"/><Relationship Id="rId5" Type="http://schemas.openxmlformats.org/officeDocument/2006/relationships/image" Target="../media/image37.png"/><Relationship Id="rId10" Type="http://schemas.openxmlformats.org/officeDocument/2006/relationships/hyperlink" Target="http://www.scimagojr.com/" TargetMode="External"/><Relationship Id="rId4" Type="http://schemas.openxmlformats.org/officeDocument/2006/relationships/audio" Target="../media/audio1.wav"/><Relationship Id="rId9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38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opus.com/search/form.uri?display=basic" TargetMode="External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3" Type="http://schemas.openxmlformats.org/officeDocument/2006/relationships/hyperlink" Target="https://www.latindex.org/latindex/inicio" TargetMode="External"/><Relationship Id="rId21" Type="http://schemas.openxmlformats.org/officeDocument/2006/relationships/image" Target="../media/image55.png"/><Relationship Id="rId7" Type="http://schemas.openxmlformats.org/officeDocument/2006/relationships/hyperlink" Target="https://www.ncbi.nlm.nih.gov/pubmed" TargetMode="External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0.png"/><Relationship Id="rId20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journalfinder.elsevier.com/" TargetMode="External"/><Relationship Id="rId11" Type="http://schemas.openxmlformats.org/officeDocument/2006/relationships/image" Target="../media/image45.jpeg"/><Relationship Id="rId24" Type="http://schemas.openxmlformats.org/officeDocument/2006/relationships/image" Target="../media/image58.png"/><Relationship Id="rId5" Type="http://schemas.openxmlformats.org/officeDocument/2006/relationships/hyperlink" Target="https://journalsuggester.springer.com/" TargetMode="External"/><Relationship Id="rId15" Type="http://schemas.openxmlformats.org/officeDocument/2006/relationships/image" Target="../media/image49.png"/><Relationship Id="rId23" Type="http://schemas.openxmlformats.org/officeDocument/2006/relationships/image" Target="../media/image57.jpeg"/><Relationship Id="rId10" Type="http://schemas.openxmlformats.org/officeDocument/2006/relationships/hyperlink" Target="https://clarivate.com/products/journal-citation-reports/" TargetMode="External"/><Relationship Id="rId19" Type="http://schemas.openxmlformats.org/officeDocument/2006/relationships/image" Target="../media/image53.png"/><Relationship Id="rId4" Type="http://schemas.openxmlformats.org/officeDocument/2006/relationships/hyperlink" Target="https://www.scielo.org/es/" TargetMode="External"/><Relationship Id="rId9" Type="http://schemas.openxmlformats.org/officeDocument/2006/relationships/hyperlink" Target="https://www.scimagojr.com/" TargetMode="External"/><Relationship Id="rId14" Type="http://schemas.openxmlformats.org/officeDocument/2006/relationships/image" Target="../media/image48.png"/><Relationship Id="rId22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hyperlink" Target="https://www.rayyan.ai/" TargetMode="External"/><Relationship Id="rId5" Type="http://schemas.openxmlformats.org/officeDocument/2006/relationships/image" Target="../media/image72.jpeg"/><Relationship Id="rId10" Type="http://schemas.openxmlformats.org/officeDocument/2006/relationships/image" Target="../media/image77.pn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hyperlink" Target="https://padlet.com/janiojadan1/experiencia-en-escritura-cient-fica-quqttbpj8ag9yrqo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tug.org/mactex/mactex-download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miktex.org/download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solidFill>
            <a:srgbClr val="1B1E3E">
              <a:alpha val="41961"/>
            </a:srgbClr>
          </a:solidFill>
        </p:spPr>
        <p:txBody>
          <a:bodyPr/>
          <a:lstStyle/>
          <a:p>
            <a:r>
              <a:rPr lang="es-EC" dirty="0"/>
              <a:t>ELABORACIÓN DE DOCUMENTOS TÉCNICOS CON LATEX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C" dirty="0"/>
              <a:t>Janio Jadán, Phd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3586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CFA6C45E-6B91-97E6-40F4-0843AD235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8720"/>
            <a:ext cx="9143999" cy="528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271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977987E-FFBF-E3AF-5B7F-84865049A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3999" cy="528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827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n">
            <a:extLst>
              <a:ext uri="{FF2B5EF4-FFF2-40B4-BE49-F238E27FC236}">
                <a16:creationId xmlns:a16="http://schemas.microsoft.com/office/drawing/2014/main" id="{A033E53A-434A-DA1F-0AB5-076C73094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725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520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>
            <a:extLst>
              <a:ext uri="{FF2B5EF4-FFF2-40B4-BE49-F238E27FC236}">
                <a16:creationId xmlns:a16="http://schemas.microsoft.com/office/drawing/2014/main" id="{DB7F474B-3C42-76E9-1BA2-198172A23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0429" cy="538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535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n">
            <a:extLst>
              <a:ext uri="{FF2B5EF4-FFF2-40B4-BE49-F238E27FC236}">
                <a16:creationId xmlns:a16="http://schemas.microsoft.com/office/drawing/2014/main" id="{7BBB4B56-B3F2-BBEF-A11F-BCECB71BE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28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303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CB0EF2BB-F4F9-ABEC-252E-4741B4CA9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8720"/>
            <a:ext cx="9143999" cy="528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645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6BD25A4-C082-0468-01C0-A18A06C46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1214022-03DF-D75E-A0E1-822513F9DDE8}"/>
              </a:ext>
            </a:extLst>
          </p:cNvPr>
          <p:cNvSpPr/>
          <p:nvPr/>
        </p:nvSpPr>
        <p:spPr>
          <a:xfrm>
            <a:off x="5260668" y="1585854"/>
            <a:ext cx="3236824" cy="1093051"/>
          </a:xfrm>
          <a:prstGeom prst="rect">
            <a:avLst/>
          </a:prstGeom>
          <a:solidFill>
            <a:srgbClr val="008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S" b="1" dirty="0"/>
              <a:t>¿Qué debo hacer con todo lo que he realizado en la investigación ?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B7DFF91-273C-74CE-FC3D-0D3E262ACD6F}"/>
              </a:ext>
            </a:extLst>
          </p:cNvPr>
          <p:cNvSpPr/>
          <p:nvPr/>
        </p:nvSpPr>
        <p:spPr>
          <a:xfrm>
            <a:off x="4929359" y="3342280"/>
            <a:ext cx="3761013" cy="2036964"/>
          </a:xfrm>
          <a:prstGeom prst="rect">
            <a:avLst/>
          </a:prstGeom>
          <a:solidFill>
            <a:srgbClr val="031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s-US" sz="1600" dirty="0">
                <a:solidFill>
                  <a:schemeClr val="bg1"/>
                </a:solidFill>
              </a:rPr>
              <a:t>Diseño un Poster</a:t>
            </a:r>
          </a:p>
          <a:p>
            <a:pPr marL="342900" indent="-342900">
              <a:buAutoNum type="arabicPeriod"/>
            </a:pPr>
            <a:r>
              <a:rPr lang="es-US" sz="1600" dirty="0">
                <a:solidFill>
                  <a:schemeClr val="bg1"/>
                </a:solidFill>
              </a:rPr>
              <a:t>Presento una ponencia</a:t>
            </a:r>
          </a:p>
          <a:p>
            <a:r>
              <a:rPr lang="es-US" sz="1600" dirty="0">
                <a:solidFill>
                  <a:schemeClr val="bg1"/>
                </a:solidFill>
              </a:rPr>
              <a:t>3. Escribo un artículo científico</a:t>
            </a:r>
          </a:p>
          <a:p>
            <a:r>
              <a:rPr lang="es-US" sz="1600" dirty="0">
                <a:solidFill>
                  <a:schemeClr val="bg1"/>
                </a:solidFill>
              </a:rPr>
              <a:t>    a. A nivel regional (Español)</a:t>
            </a:r>
          </a:p>
          <a:p>
            <a:r>
              <a:rPr lang="es-US" sz="1600" dirty="0">
                <a:solidFill>
                  <a:schemeClr val="bg1"/>
                </a:solidFill>
              </a:rPr>
              <a:t>    b. A nivel global    (Inglés)</a:t>
            </a:r>
          </a:p>
          <a:p>
            <a:r>
              <a:rPr lang="es-US" sz="1600" dirty="0">
                <a:solidFill>
                  <a:schemeClr val="bg1"/>
                </a:solidFill>
              </a:rPr>
              <a:t>4. Escribo un libro</a:t>
            </a:r>
          </a:p>
          <a:p>
            <a:r>
              <a:rPr lang="es-US" sz="1600" dirty="0">
                <a:solidFill>
                  <a:schemeClr val="bg1"/>
                </a:solidFill>
              </a:rPr>
              <a:t>5. Escribo un capítulo de libro</a:t>
            </a:r>
          </a:p>
          <a:p>
            <a:r>
              <a:rPr lang="es-US" sz="1600" dirty="0">
                <a:solidFill>
                  <a:schemeClr val="bg1"/>
                </a:solidFill>
              </a:rPr>
              <a:t>6. Escribo mi tesis</a:t>
            </a:r>
          </a:p>
          <a:p>
            <a:r>
              <a:rPr lang="es-US" sz="1600" dirty="0">
                <a:solidFill>
                  <a:schemeClr val="bg1"/>
                </a:solidFill>
              </a:rPr>
              <a:t>7. Genero una patente</a:t>
            </a:r>
          </a:p>
        </p:txBody>
      </p:sp>
    </p:spTree>
    <p:extLst>
      <p:ext uri="{BB962C8B-B14F-4D97-AF65-F5344CB8AC3E}">
        <p14:creationId xmlns:p14="http://schemas.microsoft.com/office/powerpoint/2010/main" val="2491242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6;p1">
            <a:extLst>
              <a:ext uri="{FF2B5EF4-FFF2-40B4-BE49-F238E27FC236}">
                <a16:creationId xmlns:a16="http://schemas.microsoft.com/office/drawing/2014/main" id="{0AD4E4B2-2C87-574E-8D36-E0F4BC14CEC9}"/>
              </a:ext>
            </a:extLst>
          </p:cNvPr>
          <p:cNvSpPr/>
          <p:nvPr/>
        </p:nvSpPr>
        <p:spPr>
          <a:xfrm>
            <a:off x="493970" y="838969"/>
            <a:ext cx="4392488" cy="457200"/>
          </a:xfrm>
          <a:prstGeom prst="roundRect">
            <a:avLst>
              <a:gd name="adj" fmla="val 16667"/>
            </a:avLst>
          </a:prstGeom>
          <a:solidFill>
            <a:srgbClr val="CF422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267891">
              <a:buClr>
                <a:srgbClr val="000000"/>
              </a:buClr>
              <a:buSzPts val="3000"/>
            </a:pPr>
            <a:r>
              <a:rPr lang="es-GT" sz="2250" dirty="0">
                <a:solidFill>
                  <a:schemeClr val="lt1"/>
                </a:solidFill>
                <a:latin typeface="Montserrat Light"/>
                <a:cs typeface="Montserrat Light"/>
                <a:sym typeface="Montserrat Light"/>
              </a:rPr>
              <a:t>Comunicación científica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0" name="Picture 4" descr="Reflexiones: Difusión, Divulgación o Periodismo científico – microbios">
            <a:extLst>
              <a:ext uri="{FF2B5EF4-FFF2-40B4-BE49-F238E27FC236}">
                <a16:creationId xmlns:a16="http://schemas.microsoft.com/office/drawing/2014/main" id="{38195190-46A9-C245-938A-62DEB859F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1"/>
          <a:stretch/>
        </p:blipFill>
        <p:spPr bwMode="auto">
          <a:xfrm>
            <a:off x="1331640" y="1988840"/>
            <a:ext cx="6291943" cy="421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90;p1">
            <a:extLst>
              <a:ext uri="{FF2B5EF4-FFF2-40B4-BE49-F238E27FC236}">
                <a16:creationId xmlns:a16="http://schemas.microsoft.com/office/drawing/2014/main" id="{2D47F0EC-E9F4-6849-AE67-4EE18B74732D}"/>
              </a:ext>
            </a:extLst>
          </p:cNvPr>
          <p:cNvSpPr txBox="1"/>
          <p:nvPr/>
        </p:nvSpPr>
        <p:spPr>
          <a:xfrm>
            <a:off x="493970" y="1484784"/>
            <a:ext cx="8156060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just">
              <a:buSzPts val="1800"/>
            </a:pPr>
            <a:r>
              <a:rPr lang="es-GT" sz="1600" dirty="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Es aquella información que comunica y pone al alcance del público en general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5727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/>
          <p:nvPr/>
        </p:nvSpPr>
        <p:spPr>
          <a:xfrm>
            <a:off x="405068" y="942858"/>
            <a:ext cx="3577034" cy="457200"/>
          </a:xfrm>
          <a:prstGeom prst="roundRect">
            <a:avLst>
              <a:gd name="adj" fmla="val 16667"/>
            </a:avLst>
          </a:prstGeom>
          <a:solidFill>
            <a:srgbClr val="06324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267891">
              <a:buClr>
                <a:srgbClr val="000000"/>
              </a:buClr>
              <a:buSzPts val="3000"/>
            </a:pPr>
            <a:r>
              <a:rPr lang="es-GT" sz="2250" dirty="0">
                <a:solidFill>
                  <a:schemeClr val="lt1"/>
                </a:solidFill>
                <a:latin typeface="Montserrat Light"/>
                <a:ea typeface="Arial"/>
                <a:cs typeface="Montserrat Light"/>
                <a:sym typeface="Montserrat Light"/>
              </a:rPr>
              <a:t>Productos científicos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405068" y="1493199"/>
            <a:ext cx="822101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just">
              <a:buSzPts val="1800"/>
            </a:pPr>
            <a:r>
              <a:rPr lang="es-GT" sz="1350" dirty="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Al realizar investigación debemos tener conciencia de que comunicar nuestra experiencia es inherente a su práctica. Esa es la razón por la que existen diferentes formas de difusión científica.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Picture 4" descr="Portada numero especial COVID-19">
            <a:extLst>
              <a:ext uri="{FF2B5EF4-FFF2-40B4-BE49-F238E27FC236}">
                <a16:creationId xmlns:a16="http://schemas.microsoft.com/office/drawing/2014/main" id="{E87BB513-FB60-6E44-9AF3-29F23DB45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473" y="2185666"/>
            <a:ext cx="1282076" cy="172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73133B6E-3536-BF4B-9A26-45BB9395B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765" y="3959882"/>
            <a:ext cx="1339343" cy="42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ISI Web of Science | Biblioteca de la UOC">
            <a:extLst>
              <a:ext uri="{FF2B5EF4-FFF2-40B4-BE49-F238E27FC236}">
                <a16:creationId xmlns:a16="http://schemas.microsoft.com/office/drawing/2014/main" id="{2242D774-F2E1-504A-A278-A5F0D8BE6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603" y="3423146"/>
            <a:ext cx="1422139" cy="95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atindex">
            <a:extLst>
              <a:ext uri="{FF2B5EF4-FFF2-40B4-BE49-F238E27FC236}">
                <a16:creationId xmlns:a16="http://schemas.microsoft.com/office/drawing/2014/main" id="{458C5539-64CB-084E-8C12-EC33AF45B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171" y="3906361"/>
            <a:ext cx="1175562" cy="67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Undergraduate Research Poster Competition">
            <a:extLst>
              <a:ext uri="{FF2B5EF4-FFF2-40B4-BE49-F238E27FC236}">
                <a16:creationId xmlns:a16="http://schemas.microsoft.com/office/drawing/2014/main" id="{0F2987BD-4BF9-AB0A-909C-CABD3A922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6"/>
          <a:stretch/>
        </p:blipFill>
        <p:spPr bwMode="auto">
          <a:xfrm>
            <a:off x="436891" y="2185666"/>
            <a:ext cx="2411747" cy="172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ook cover">
            <a:extLst>
              <a:ext uri="{FF2B5EF4-FFF2-40B4-BE49-F238E27FC236}">
                <a16:creationId xmlns:a16="http://schemas.microsoft.com/office/drawing/2014/main" id="{C1F3594C-A545-12FE-3344-7D383A072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035" y="2197828"/>
            <a:ext cx="1123158" cy="170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atente Vectores Libres de Derechos - iStock">
            <a:extLst>
              <a:ext uri="{FF2B5EF4-FFF2-40B4-BE49-F238E27FC236}">
                <a16:creationId xmlns:a16="http://schemas.microsoft.com/office/drawing/2014/main" id="{69DFCB3E-B3DC-3354-2924-D13353037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579" y="5106108"/>
            <a:ext cx="1283970" cy="105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647EBF1-2256-EE7B-7029-940DBAEEDADF}"/>
              </a:ext>
            </a:extLst>
          </p:cNvPr>
          <p:cNvSpPr/>
          <p:nvPr/>
        </p:nvSpPr>
        <p:spPr>
          <a:xfrm>
            <a:off x="400837" y="3939388"/>
            <a:ext cx="2116106" cy="428850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>
                <a:solidFill>
                  <a:srgbClr val="FF0000"/>
                </a:solidFill>
              </a:rPr>
              <a:t>Póster Científicos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17384E7-8ECB-D76B-58F0-AFD7B1E89C58}"/>
              </a:ext>
            </a:extLst>
          </p:cNvPr>
          <p:cNvSpPr/>
          <p:nvPr/>
        </p:nvSpPr>
        <p:spPr>
          <a:xfrm>
            <a:off x="2812523" y="4497507"/>
            <a:ext cx="1820526" cy="428850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>
                <a:solidFill>
                  <a:srgbClr val="FF0000"/>
                </a:solidFill>
              </a:rPr>
              <a:t>Revistas Regionales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800A769-BBE7-1AF8-1272-41034FA8AEF7}"/>
              </a:ext>
            </a:extLst>
          </p:cNvPr>
          <p:cNvSpPr/>
          <p:nvPr/>
        </p:nvSpPr>
        <p:spPr>
          <a:xfrm>
            <a:off x="4868884" y="4489572"/>
            <a:ext cx="2116106" cy="428850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>
                <a:solidFill>
                  <a:srgbClr val="FF0000"/>
                </a:solidFill>
              </a:rPr>
              <a:t>Proceedings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9" name="Picture 4" descr="Contents | Science 351, 6271">
            <a:extLst>
              <a:ext uri="{FF2B5EF4-FFF2-40B4-BE49-F238E27FC236}">
                <a16:creationId xmlns:a16="http://schemas.microsoft.com/office/drawing/2014/main" id="{8E352D2C-7E73-6BE4-9D18-C00A72DE0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824" y="2186350"/>
            <a:ext cx="1397007" cy="177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2C44F598-73FC-AB1F-1685-B4BC8B474306}"/>
              </a:ext>
            </a:extLst>
          </p:cNvPr>
          <p:cNvSpPr/>
          <p:nvPr/>
        </p:nvSpPr>
        <p:spPr>
          <a:xfrm>
            <a:off x="7303977" y="4476919"/>
            <a:ext cx="1784700" cy="428850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>
                <a:solidFill>
                  <a:srgbClr val="FF0000"/>
                </a:solidFill>
              </a:rPr>
              <a:t>Journals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E8AC53F-4E25-83D3-B3FA-C140BA1783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095" y="4497380"/>
            <a:ext cx="1764060" cy="236062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7FF78E1F-A8E9-7B31-217A-690F825E791F}"/>
              </a:ext>
            </a:extLst>
          </p:cNvPr>
          <p:cNvSpPr/>
          <p:nvPr/>
        </p:nvSpPr>
        <p:spPr>
          <a:xfrm>
            <a:off x="653095" y="6429150"/>
            <a:ext cx="1764060" cy="428850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>
                <a:solidFill>
                  <a:srgbClr val="FF0000"/>
                </a:solidFill>
              </a:rPr>
              <a:t>Libros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C4E917E-E8A0-AD53-D3F9-F6646EE1FCED}"/>
              </a:ext>
            </a:extLst>
          </p:cNvPr>
          <p:cNvSpPr/>
          <p:nvPr/>
        </p:nvSpPr>
        <p:spPr>
          <a:xfrm>
            <a:off x="2807940" y="6429150"/>
            <a:ext cx="1764060" cy="428850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>
                <a:solidFill>
                  <a:srgbClr val="FF0000"/>
                </a:solidFill>
              </a:rPr>
              <a:t>Patentes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AE0CBC9-5A94-6164-C69B-55ED99194476}"/>
              </a:ext>
            </a:extLst>
          </p:cNvPr>
          <p:cNvSpPr/>
          <p:nvPr/>
        </p:nvSpPr>
        <p:spPr>
          <a:xfrm>
            <a:off x="4868884" y="6415081"/>
            <a:ext cx="1834184" cy="428850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>
                <a:solidFill>
                  <a:srgbClr val="FF0000"/>
                </a:solidFill>
              </a:rPr>
              <a:t>Ponencias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994C4B8-57ED-E745-181D-17AA30F88F5E}"/>
              </a:ext>
            </a:extLst>
          </p:cNvPr>
          <p:cNvSpPr/>
          <p:nvPr/>
        </p:nvSpPr>
        <p:spPr>
          <a:xfrm>
            <a:off x="7278191" y="6429150"/>
            <a:ext cx="1906229" cy="428850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>
                <a:solidFill>
                  <a:srgbClr val="FF0000"/>
                </a:solidFill>
              </a:rPr>
              <a:t>WorkShops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D457CE1C-A760-9F95-E6D1-C14416E131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2400" y="4938836"/>
            <a:ext cx="1762167" cy="132162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90748BF-F512-4B3F-E82D-A7A8D4F618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78192" y="4926387"/>
            <a:ext cx="1784700" cy="1338525"/>
          </a:xfrm>
          <a:prstGeom prst="rect">
            <a:avLst/>
          </a:prstGeom>
        </p:spPr>
      </p:pic>
      <p:pic>
        <p:nvPicPr>
          <p:cNvPr id="15" name="Picture 2" descr="&#9;&#9;&#9;&#9;&#9;Ver Vol. 6 Núm. 2 (2023): Revista INGENIO, Facultad de Ingeniería y Ciencias Aplicadas&#10;&#9;&#9;&#9;&#9;">
            <a:extLst>
              <a:ext uri="{FF2B5EF4-FFF2-40B4-BE49-F238E27FC236}">
                <a16:creationId xmlns:a16="http://schemas.microsoft.com/office/drawing/2014/main" id="{6866AAD4-4652-921E-3B01-FFFA00F6B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507" y="2197828"/>
            <a:ext cx="1205157" cy="170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10" grpId="0" animBg="1"/>
      <p:bldP spid="12" grpId="0" animBg="1"/>
      <p:bldP spid="13" grpId="0" animBg="1"/>
      <p:bldP spid="14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C50643E-B5AB-E27D-073C-B1D4784202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670"/>
          <a:stretch/>
        </p:blipFill>
        <p:spPr>
          <a:xfrm>
            <a:off x="1188107" y="1124744"/>
            <a:ext cx="6767785" cy="5112568"/>
          </a:xfrm>
          <a:prstGeom prst="rect">
            <a:avLst/>
          </a:prstGeom>
        </p:spPr>
      </p:pic>
      <p:pic>
        <p:nvPicPr>
          <p:cNvPr id="2" name="Picture 8" descr="Artículo de investigación vector, gráfico vectorial, imágenes de Artículo  de investigación vectoriales de stock | Depositphotos®">
            <a:extLst>
              <a:ext uri="{FF2B5EF4-FFF2-40B4-BE49-F238E27FC236}">
                <a16:creationId xmlns:a16="http://schemas.microsoft.com/office/drawing/2014/main" id="{2998E56F-903F-B8AF-30F4-1CC8EC98F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t="13334" r="7481" b="15756"/>
          <a:stretch/>
        </p:blipFill>
        <p:spPr bwMode="auto">
          <a:xfrm>
            <a:off x="368601" y="4725144"/>
            <a:ext cx="1639012" cy="136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32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58E4686-77C0-C485-69C9-0AC5A1FD4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736"/>
            <a:ext cx="5220072" cy="386285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5DAC262-7417-2C2F-D28D-644FA815F3F9}"/>
              </a:ext>
            </a:extLst>
          </p:cNvPr>
          <p:cNvSpPr txBox="1"/>
          <p:nvPr/>
        </p:nvSpPr>
        <p:spPr>
          <a:xfrm>
            <a:off x="6159497" y="1556792"/>
            <a:ext cx="2667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spc="300" dirty="0">
                <a:solidFill>
                  <a:srgbClr val="36245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Artículos </a:t>
            </a:r>
            <a:r>
              <a:rPr lang="es-CO" sz="1600" spc="300" dirty="0" err="1">
                <a:solidFill>
                  <a:srgbClr val="36245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Scopus</a:t>
            </a:r>
            <a:endParaRPr lang="es-CO" sz="1600" spc="300" dirty="0">
              <a:solidFill>
                <a:srgbClr val="36245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D0265C6-8686-35C1-F3BF-BABDDB1821D0}"/>
              </a:ext>
            </a:extLst>
          </p:cNvPr>
          <p:cNvSpPr txBox="1">
            <a:spLocks/>
          </p:cNvSpPr>
          <p:nvPr/>
        </p:nvSpPr>
        <p:spPr>
          <a:xfrm>
            <a:off x="5310834" y="1441661"/>
            <a:ext cx="858893" cy="6036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altLang="es-ES" sz="3600" b="1" spc="300" dirty="0">
                <a:solidFill>
                  <a:srgbClr val="EC000A"/>
                </a:solidFill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87</a:t>
            </a:r>
            <a:endParaRPr lang="es-CO" sz="3600" spc="300" dirty="0">
              <a:solidFill>
                <a:srgbClr val="EC00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CA861FE-DB38-8089-2A8B-4D3E99A4D294}"/>
              </a:ext>
            </a:extLst>
          </p:cNvPr>
          <p:cNvSpPr txBox="1"/>
          <p:nvPr/>
        </p:nvSpPr>
        <p:spPr>
          <a:xfrm>
            <a:off x="6187098" y="2348880"/>
            <a:ext cx="2667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spc="300" dirty="0">
                <a:solidFill>
                  <a:srgbClr val="36245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Artículos </a:t>
            </a:r>
            <a:r>
              <a:rPr lang="es-CO" sz="1600" spc="300" dirty="0" err="1">
                <a:solidFill>
                  <a:srgbClr val="36245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Latindex</a:t>
            </a:r>
            <a:endParaRPr lang="es-CO" sz="1600" spc="300" dirty="0">
              <a:solidFill>
                <a:srgbClr val="36245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C425044-67E6-993A-B8FA-522CB4E6A89D}"/>
              </a:ext>
            </a:extLst>
          </p:cNvPr>
          <p:cNvSpPr txBox="1">
            <a:spLocks/>
          </p:cNvSpPr>
          <p:nvPr/>
        </p:nvSpPr>
        <p:spPr>
          <a:xfrm>
            <a:off x="5338435" y="2233749"/>
            <a:ext cx="858893" cy="6036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3600" b="1" spc="300" dirty="0">
                <a:solidFill>
                  <a:srgbClr val="EC000A"/>
                </a:solidFill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18</a:t>
            </a:r>
            <a:endParaRPr lang="es-CO" sz="3600" spc="300" dirty="0">
              <a:solidFill>
                <a:srgbClr val="EC00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F0112AD-BEDD-3E7D-4B0E-0F9D8BCCD11C}"/>
              </a:ext>
            </a:extLst>
          </p:cNvPr>
          <p:cNvSpPr txBox="1"/>
          <p:nvPr/>
        </p:nvSpPr>
        <p:spPr>
          <a:xfrm>
            <a:off x="6156176" y="3084527"/>
            <a:ext cx="2667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spc="300" dirty="0">
                <a:solidFill>
                  <a:srgbClr val="36245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Libros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B24548D-EC6D-1819-6ACA-796B4160C4F2}"/>
              </a:ext>
            </a:extLst>
          </p:cNvPr>
          <p:cNvSpPr txBox="1">
            <a:spLocks/>
          </p:cNvSpPr>
          <p:nvPr/>
        </p:nvSpPr>
        <p:spPr>
          <a:xfrm>
            <a:off x="5307513" y="2969396"/>
            <a:ext cx="858893" cy="6036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3600" b="1" spc="300" dirty="0">
                <a:solidFill>
                  <a:srgbClr val="EC000A"/>
                </a:solidFill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5</a:t>
            </a:r>
            <a:endParaRPr lang="es-CO" sz="3600" spc="300" dirty="0">
              <a:solidFill>
                <a:srgbClr val="EC00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7930B08-194B-E35E-E01B-F79B278A1B58}"/>
              </a:ext>
            </a:extLst>
          </p:cNvPr>
          <p:cNvSpPr txBox="1"/>
          <p:nvPr/>
        </p:nvSpPr>
        <p:spPr>
          <a:xfrm>
            <a:off x="6165221" y="3783430"/>
            <a:ext cx="2667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spc="300" dirty="0">
                <a:solidFill>
                  <a:srgbClr val="36245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Capítulos de Libros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6A43FC9-E3F0-716D-E88D-1A36AF187511}"/>
              </a:ext>
            </a:extLst>
          </p:cNvPr>
          <p:cNvSpPr txBox="1">
            <a:spLocks/>
          </p:cNvSpPr>
          <p:nvPr/>
        </p:nvSpPr>
        <p:spPr>
          <a:xfrm>
            <a:off x="5316558" y="3668299"/>
            <a:ext cx="858893" cy="6036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3600" b="1" spc="300" dirty="0">
                <a:solidFill>
                  <a:srgbClr val="EC000A"/>
                </a:solidFill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10</a:t>
            </a:r>
            <a:endParaRPr lang="es-CO" sz="3600" spc="300" dirty="0">
              <a:solidFill>
                <a:srgbClr val="EC00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48FE7EA-2019-9E18-2358-E9E079D0BF1A}"/>
              </a:ext>
            </a:extLst>
          </p:cNvPr>
          <p:cNvSpPr txBox="1"/>
          <p:nvPr/>
        </p:nvSpPr>
        <p:spPr>
          <a:xfrm>
            <a:off x="6156176" y="4524687"/>
            <a:ext cx="2955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spc="300" dirty="0">
                <a:solidFill>
                  <a:srgbClr val="36245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Registros de Propiedad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861A8EEE-AF90-BB7A-C7C8-1347AB87AF6D}"/>
              </a:ext>
            </a:extLst>
          </p:cNvPr>
          <p:cNvSpPr txBox="1">
            <a:spLocks/>
          </p:cNvSpPr>
          <p:nvPr/>
        </p:nvSpPr>
        <p:spPr>
          <a:xfrm>
            <a:off x="5307513" y="4409556"/>
            <a:ext cx="858893" cy="6036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3600" b="1" spc="300" dirty="0">
                <a:solidFill>
                  <a:srgbClr val="EC000A"/>
                </a:solidFill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4</a:t>
            </a:r>
            <a:endParaRPr lang="es-CO" sz="3600" spc="300" dirty="0">
              <a:solidFill>
                <a:srgbClr val="EC00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ontrol group in science | Chegg Writing">
            <a:extLst>
              <a:ext uri="{FF2B5EF4-FFF2-40B4-BE49-F238E27FC236}">
                <a16:creationId xmlns:a16="http://schemas.microsoft.com/office/drawing/2014/main" id="{D9C22CF8-3637-FC11-2DB8-5021BAB45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8" r="51533" b="49257"/>
          <a:stretch/>
        </p:blipFill>
        <p:spPr bwMode="auto">
          <a:xfrm>
            <a:off x="3103585" y="5104057"/>
            <a:ext cx="2664296" cy="105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BDD184E-ED22-3139-6407-3ADD39C24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1" r="75676"/>
          <a:stretch/>
        </p:blipFill>
        <p:spPr bwMode="auto">
          <a:xfrm>
            <a:off x="1115616" y="2233749"/>
            <a:ext cx="648072" cy="54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hlinkClick r:id="rId5"/>
            <a:extLst>
              <a:ext uri="{FF2B5EF4-FFF2-40B4-BE49-F238E27FC236}">
                <a16:creationId xmlns:a16="http://schemas.microsoft.com/office/drawing/2014/main" id="{EC024A68-400A-210B-35C0-FBAD17BF3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0152" y="5116009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49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758" y="1982391"/>
            <a:ext cx="4141589" cy="1446610"/>
          </a:xfrm>
          <a:prstGeom prst="rect">
            <a:avLst/>
          </a:prstGeom>
        </p:spPr>
      </p:pic>
      <p:pic>
        <p:nvPicPr>
          <p:cNvPr id="6" name="Picture 2" descr="Researcher Opportunities – Researcher's Path Ahead">
            <a:extLst>
              <a:ext uri="{FF2B5EF4-FFF2-40B4-BE49-F238E27FC236}">
                <a16:creationId xmlns:a16="http://schemas.microsoft.com/office/drawing/2014/main" id="{45CCFFED-13AB-6B46-8C8F-209F97BDE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4"/>
          <a:stretch/>
        </p:blipFill>
        <p:spPr bwMode="auto">
          <a:xfrm>
            <a:off x="310471" y="5047608"/>
            <a:ext cx="1950280" cy="73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34 Imagen">
            <a:hlinkClick r:id="rId5"/>
            <a:extLst>
              <a:ext uri="{FF2B5EF4-FFF2-40B4-BE49-F238E27FC236}">
                <a16:creationId xmlns:a16="http://schemas.microsoft.com/office/drawing/2014/main" id="{244D077B-87AC-0248-ACB9-7BADDA32E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671" y="3250383"/>
            <a:ext cx="1553766" cy="33754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170" name="Picture 2" descr="Nature">
            <a:extLst>
              <a:ext uri="{FF2B5EF4-FFF2-40B4-BE49-F238E27FC236}">
                <a16:creationId xmlns:a16="http://schemas.microsoft.com/office/drawing/2014/main" id="{F34FF279-11C8-7543-9EB5-ECA82F12B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4"/>
          <a:stretch/>
        </p:blipFill>
        <p:spPr bwMode="auto">
          <a:xfrm>
            <a:off x="7700155" y="1771561"/>
            <a:ext cx="993860" cy="88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spacios">
            <a:extLst>
              <a:ext uri="{FF2B5EF4-FFF2-40B4-BE49-F238E27FC236}">
                <a16:creationId xmlns:a16="http://schemas.microsoft.com/office/drawing/2014/main" id="{E4492C89-9DB0-0544-BE98-DC724B21D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 bwMode="auto">
          <a:xfrm>
            <a:off x="7684854" y="3550135"/>
            <a:ext cx="1009162" cy="8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vista Electronica de Investigacion Educativa">
            <a:extLst>
              <a:ext uri="{FF2B5EF4-FFF2-40B4-BE49-F238E27FC236}">
                <a16:creationId xmlns:a16="http://schemas.microsoft.com/office/drawing/2014/main" id="{66680656-5964-6D4A-B711-4F166D9ED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4"/>
          <a:stretch/>
        </p:blipFill>
        <p:spPr bwMode="auto">
          <a:xfrm>
            <a:off x="7699037" y="2655558"/>
            <a:ext cx="995696" cy="8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221DC55C-0444-8048-A921-D6B337E11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854" y="4443610"/>
            <a:ext cx="973400" cy="9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4C823D22-924F-6F4D-AE8E-5E9491C3D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56" y="2441353"/>
            <a:ext cx="2264512" cy="72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ISI Web of Science | Biblioteca de la UOC">
            <a:extLst>
              <a:ext uri="{FF2B5EF4-FFF2-40B4-BE49-F238E27FC236}">
                <a16:creationId xmlns:a16="http://schemas.microsoft.com/office/drawing/2014/main" id="{D4ACD635-D79F-7643-8795-4BE9CA42A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7" y="3786068"/>
            <a:ext cx="1488965" cy="100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oogle Shape;2915;p45">
            <a:extLst>
              <a:ext uri="{FF2B5EF4-FFF2-40B4-BE49-F238E27FC236}">
                <a16:creationId xmlns:a16="http://schemas.microsoft.com/office/drawing/2014/main" id="{554D124D-0B62-5C4A-AD7C-D154A816EA9B}"/>
              </a:ext>
            </a:extLst>
          </p:cNvPr>
          <p:cNvGrpSpPr/>
          <p:nvPr/>
        </p:nvGrpSpPr>
        <p:grpSpPr>
          <a:xfrm>
            <a:off x="4123361" y="3678796"/>
            <a:ext cx="186750" cy="1476900"/>
            <a:chOff x="7893663" y="2140425"/>
            <a:chExt cx="249000" cy="1969200"/>
          </a:xfrm>
        </p:grpSpPr>
        <p:sp>
          <p:nvSpPr>
            <p:cNvPr id="31" name="Google Shape;2916;p45">
              <a:extLst>
                <a:ext uri="{FF2B5EF4-FFF2-40B4-BE49-F238E27FC236}">
                  <a16:creationId xmlns:a16="http://schemas.microsoft.com/office/drawing/2014/main" id="{7E22A6F0-77F8-0347-AFC0-A9099717372C}"/>
                </a:ext>
              </a:extLst>
            </p:cNvPr>
            <p:cNvSpPr/>
            <p:nvPr/>
          </p:nvSpPr>
          <p:spPr>
            <a:xfrm>
              <a:off x="7893663" y="2140425"/>
              <a:ext cx="249000" cy="1969200"/>
            </a:xfrm>
            <a:prstGeom prst="rect">
              <a:avLst/>
            </a:prstGeom>
            <a:solidFill>
              <a:srgbClr val="FFFFFF">
                <a:alpha val="32440"/>
              </a:srgbClr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>
                <a:solidFill>
                  <a:schemeClr val="tx2"/>
                </a:solidFill>
              </a:endParaRPr>
            </a:p>
          </p:txBody>
        </p:sp>
        <p:sp>
          <p:nvSpPr>
            <p:cNvPr id="32" name="Google Shape;2917;p45">
              <a:extLst>
                <a:ext uri="{FF2B5EF4-FFF2-40B4-BE49-F238E27FC236}">
                  <a16:creationId xmlns:a16="http://schemas.microsoft.com/office/drawing/2014/main" id="{B09362EF-EE5A-0E47-B370-4F972638F0F8}"/>
                </a:ext>
              </a:extLst>
            </p:cNvPr>
            <p:cNvSpPr/>
            <p:nvPr/>
          </p:nvSpPr>
          <p:spPr>
            <a:xfrm>
              <a:off x="7965403" y="2153143"/>
              <a:ext cx="45719" cy="528582"/>
            </a:xfrm>
            <a:prstGeom prst="rect">
              <a:avLst/>
            </a:prstGeom>
            <a:solidFill>
              <a:srgbClr val="A4D0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>
                <a:solidFill>
                  <a:schemeClr val="tx2"/>
                </a:solidFill>
              </a:endParaRPr>
            </a:p>
          </p:txBody>
        </p:sp>
      </p:grp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F070BBB-6447-994B-A1ED-C0DE2DEC1A7F}"/>
              </a:ext>
            </a:extLst>
          </p:cNvPr>
          <p:cNvSpPr txBox="1"/>
          <p:nvPr/>
        </p:nvSpPr>
        <p:spPr>
          <a:xfrm>
            <a:off x="5610530" y="3466165"/>
            <a:ext cx="55454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750" dirty="0">
                <a:solidFill>
                  <a:schemeClr val="tx2"/>
                </a:solidFill>
              </a:rPr>
              <a:t>25%</a:t>
            </a:r>
          </a:p>
        </p:txBody>
      </p:sp>
      <p:sp>
        <p:nvSpPr>
          <p:cNvPr id="34" name="Triángulo isósceles 3">
            <a:extLst>
              <a:ext uri="{FF2B5EF4-FFF2-40B4-BE49-F238E27FC236}">
                <a16:creationId xmlns:a16="http://schemas.microsoft.com/office/drawing/2014/main" id="{AF51EBAA-066E-E040-919E-7D6F58A7C6D6}"/>
              </a:ext>
            </a:extLst>
          </p:cNvPr>
          <p:cNvSpPr/>
          <p:nvPr/>
        </p:nvSpPr>
        <p:spPr>
          <a:xfrm>
            <a:off x="3434631" y="3695797"/>
            <a:ext cx="161883" cy="1476900"/>
          </a:xfrm>
          <a:prstGeom prst="triangle">
            <a:avLst>
              <a:gd name="adj" fmla="val 46807"/>
            </a:avLst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35" name="Google Shape;2915;p45">
            <a:extLst>
              <a:ext uri="{FF2B5EF4-FFF2-40B4-BE49-F238E27FC236}">
                <a16:creationId xmlns:a16="http://schemas.microsoft.com/office/drawing/2014/main" id="{8E0C576E-E958-B348-A4C4-A9A178B8F9DC}"/>
              </a:ext>
            </a:extLst>
          </p:cNvPr>
          <p:cNvGrpSpPr/>
          <p:nvPr/>
        </p:nvGrpSpPr>
        <p:grpSpPr>
          <a:xfrm>
            <a:off x="4648797" y="3687754"/>
            <a:ext cx="186750" cy="1476900"/>
            <a:chOff x="7893663" y="2140425"/>
            <a:chExt cx="249000" cy="1969200"/>
          </a:xfrm>
        </p:grpSpPr>
        <p:sp>
          <p:nvSpPr>
            <p:cNvPr id="36" name="Google Shape;2916;p45">
              <a:extLst>
                <a:ext uri="{FF2B5EF4-FFF2-40B4-BE49-F238E27FC236}">
                  <a16:creationId xmlns:a16="http://schemas.microsoft.com/office/drawing/2014/main" id="{65E9625C-ACA8-A841-80FF-730466ECBB0A}"/>
                </a:ext>
              </a:extLst>
            </p:cNvPr>
            <p:cNvSpPr/>
            <p:nvPr/>
          </p:nvSpPr>
          <p:spPr>
            <a:xfrm>
              <a:off x="7893663" y="2140425"/>
              <a:ext cx="249000" cy="1969200"/>
            </a:xfrm>
            <a:prstGeom prst="rect">
              <a:avLst/>
            </a:prstGeom>
            <a:solidFill>
              <a:srgbClr val="FFFFFF">
                <a:alpha val="32440"/>
              </a:srgbClr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>
                <a:solidFill>
                  <a:schemeClr val="tx2"/>
                </a:solidFill>
              </a:endParaRPr>
            </a:p>
          </p:txBody>
        </p:sp>
        <p:sp>
          <p:nvSpPr>
            <p:cNvPr id="37" name="Google Shape;2917;p45">
              <a:extLst>
                <a:ext uri="{FF2B5EF4-FFF2-40B4-BE49-F238E27FC236}">
                  <a16:creationId xmlns:a16="http://schemas.microsoft.com/office/drawing/2014/main" id="{FE9120F0-49BA-5E47-A163-AF411F477C3A}"/>
                </a:ext>
              </a:extLst>
            </p:cNvPr>
            <p:cNvSpPr/>
            <p:nvPr/>
          </p:nvSpPr>
          <p:spPr>
            <a:xfrm flipH="1">
              <a:off x="8011947" y="2669781"/>
              <a:ext cx="45719" cy="501532"/>
            </a:xfrm>
            <a:prstGeom prst="rect">
              <a:avLst/>
            </a:prstGeom>
            <a:solidFill>
              <a:srgbClr val="E8D65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>
                <a:solidFill>
                  <a:schemeClr val="tx2"/>
                </a:solidFill>
              </a:endParaRPr>
            </a:p>
          </p:txBody>
        </p:sp>
      </p:grp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0DCBB4A-3C6E-0543-838A-209CC427BE0E}"/>
              </a:ext>
            </a:extLst>
          </p:cNvPr>
          <p:cNvSpPr txBox="1"/>
          <p:nvPr/>
        </p:nvSpPr>
        <p:spPr>
          <a:xfrm>
            <a:off x="5028635" y="3462593"/>
            <a:ext cx="58827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750" dirty="0">
                <a:solidFill>
                  <a:schemeClr val="tx2"/>
                </a:solidFill>
              </a:rPr>
              <a:t>26-50%</a:t>
            </a:r>
          </a:p>
        </p:txBody>
      </p:sp>
      <p:grpSp>
        <p:nvGrpSpPr>
          <p:cNvPr id="39" name="Google Shape;2915;p45">
            <a:extLst>
              <a:ext uri="{FF2B5EF4-FFF2-40B4-BE49-F238E27FC236}">
                <a16:creationId xmlns:a16="http://schemas.microsoft.com/office/drawing/2014/main" id="{DC9A91A5-C6D3-174E-AAFB-96FC42C3BFFA}"/>
              </a:ext>
            </a:extLst>
          </p:cNvPr>
          <p:cNvGrpSpPr/>
          <p:nvPr/>
        </p:nvGrpSpPr>
        <p:grpSpPr>
          <a:xfrm>
            <a:off x="5151054" y="3692302"/>
            <a:ext cx="186750" cy="1476900"/>
            <a:chOff x="7893663" y="2140425"/>
            <a:chExt cx="249000" cy="1969200"/>
          </a:xfrm>
        </p:grpSpPr>
        <p:sp>
          <p:nvSpPr>
            <p:cNvPr id="40" name="Google Shape;2916;p45">
              <a:extLst>
                <a:ext uri="{FF2B5EF4-FFF2-40B4-BE49-F238E27FC236}">
                  <a16:creationId xmlns:a16="http://schemas.microsoft.com/office/drawing/2014/main" id="{8FAE79AA-5387-2447-B733-98A1E76277B5}"/>
                </a:ext>
              </a:extLst>
            </p:cNvPr>
            <p:cNvSpPr/>
            <p:nvPr/>
          </p:nvSpPr>
          <p:spPr>
            <a:xfrm>
              <a:off x="7893663" y="2140425"/>
              <a:ext cx="249000" cy="1969200"/>
            </a:xfrm>
            <a:prstGeom prst="rect">
              <a:avLst/>
            </a:prstGeom>
            <a:solidFill>
              <a:srgbClr val="FFFFFF">
                <a:alpha val="32440"/>
              </a:srgbClr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>
                <a:solidFill>
                  <a:schemeClr val="tx2"/>
                </a:solidFill>
              </a:endParaRPr>
            </a:p>
          </p:txBody>
        </p:sp>
        <p:sp>
          <p:nvSpPr>
            <p:cNvPr id="41" name="Google Shape;2917;p45">
              <a:extLst>
                <a:ext uri="{FF2B5EF4-FFF2-40B4-BE49-F238E27FC236}">
                  <a16:creationId xmlns:a16="http://schemas.microsoft.com/office/drawing/2014/main" id="{747A8621-D2C4-A840-BE20-F6BC24D3E01D}"/>
                </a:ext>
              </a:extLst>
            </p:cNvPr>
            <p:cNvSpPr/>
            <p:nvPr/>
          </p:nvSpPr>
          <p:spPr>
            <a:xfrm>
              <a:off x="7972668" y="3165248"/>
              <a:ext cx="45719" cy="481509"/>
            </a:xfrm>
            <a:prstGeom prst="rect">
              <a:avLst/>
            </a:prstGeom>
            <a:solidFill>
              <a:srgbClr val="FBA35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>
                <a:solidFill>
                  <a:schemeClr val="tx2"/>
                </a:solidFill>
              </a:endParaRPr>
            </a:p>
          </p:txBody>
        </p:sp>
      </p:grp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51F88CC-3548-B144-9C1E-BA58CFBB7FE5}"/>
              </a:ext>
            </a:extLst>
          </p:cNvPr>
          <p:cNvSpPr txBox="1"/>
          <p:nvPr/>
        </p:nvSpPr>
        <p:spPr>
          <a:xfrm>
            <a:off x="4521716" y="3467297"/>
            <a:ext cx="58827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750" dirty="0">
                <a:solidFill>
                  <a:schemeClr val="tx2"/>
                </a:solidFill>
              </a:rPr>
              <a:t>51-75%</a:t>
            </a:r>
          </a:p>
        </p:txBody>
      </p:sp>
      <p:grpSp>
        <p:nvGrpSpPr>
          <p:cNvPr id="43" name="Google Shape;2915;p45">
            <a:extLst>
              <a:ext uri="{FF2B5EF4-FFF2-40B4-BE49-F238E27FC236}">
                <a16:creationId xmlns:a16="http://schemas.microsoft.com/office/drawing/2014/main" id="{02D74D8F-7F18-2740-8860-E03715BC5308}"/>
              </a:ext>
            </a:extLst>
          </p:cNvPr>
          <p:cNvGrpSpPr/>
          <p:nvPr/>
        </p:nvGrpSpPr>
        <p:grpSpPr>
          <a:xfrm>
            <a:off x="5669585" y="3687754"/>
            <a:ext cx="186750" cy="1476900"/>
            <a:chOff x="7893663" y="2140425"/>
            <a:chExt cx="249000" cy="1969200"/>
          </a:xfrm>
        </p:grpSpPr>
        <p:sp>
          <p:nvSpPr>
            <p:cNvPr id="44" name="Google Shape;2916;p45">
              <a:extLst>
                <a:ext uri="{FF2B5EF4-FFF2-40B4-BE49-F238E27FC236}">
                  <a16:creationId xmlns:a16="http://schemas.microsoft.com/office/drawing/2014/main" id="{15E2918F-CDAD-5341-A948-3DCC3502C633}"/>
                </a:ext>
              </a:extLst>
            </p:cNvPr>
            <p:cNvSpPr/>
            <p:nvPr/>
          </p:nvSpPr>
          <p:spPr>
            <a:xfrm>
              <a:off x="7893663" y="2140425"/>
              <a:ext cx="249000" cy="1969200"/>
            </a:xfrm>
            <a:prstGeom prst="rect">
              <a:avLst/>
            </a:prstGeom>
            <a:solidFill>
              <a:srgbClr val="FFFFFF">
                <a:alpha val="32440"/>
              </a:srgbClr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>
                <a:solidFill>
                  <a:schemeClr val="tx2"/>
                </a:solidFill>
              </a:endParaRPr>
            </a:p>
          </p:txBody>
        </p:sp>
        <p:sp>
          <p:nvSpPr>
            <p:cNvPr id="45" name="Google Shape;2917;p45">
              <a:extLst>
                <a:ext uri="{FF2B5EF4-FFF2-40B4-BE49-F238E27FC236}">
                  <a16:creationId xmlns:a16="http://schemas.microsoft.com/office/drawing/2014/main" id="{D36C95D9-0B2B-C442-BDC2-C57189F5335B}"/>
                </a:ext>
              </a:extLst>
            </p:cNvPr>
            <p:cNvSpPr/>
            <p:nvPr/>
          </p:nvSpPr>
          <p:spPr>
            <a:xfrm>
              <a:off x="7989896" y="3652821"/>
              <a:ext cx="45719" cy="444860"/>
            </a:xfrm>
            <a:prstGeom prst="rect">
              <a:avLst/>
            </a:prstGeom>
            <a:solidFill>
              <a:srgbClr val="D55E4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>
                <a:solidFill>
                  <a:schemeClr val="tx2"/>
                </a:solidFill>
              </a:endParaRPr>
            </a:p>
          </p:txBody>
        </p:sp>
      </p:grpSp>
      <p:sp>
        <p:nvSpPr>
          <p:cNvPr id="46" name="CuadroTexto 45">
            <a:extLst>
              <a:ext uri="{FF2B5EF4-FFF2-40B4-BE49-F238E27FC236}">
                <a16:creationId xmlns:a16="http://schemas.microsoft.com/office/drawing/2014/main" id="{00FB1553-F9A9-574C-BD1B-75FC2D9753C5}"/>
              </a:ext>
            </a:extLst>
          </p:cNvPr>
          <p:cNvSpPr txBox="1"/>
          <p:nvPr/>
        </p:nvSpPr>
        <p:spPr>
          <a:xfrm>
            <a:off x="3906141" y="3462145"/>
            <a:ext cx="71824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750" dirty="0">
                <a:solidFill>
                  <a:schemeClr val="tx2"/>
                </a:solidFill>
              </a:rPr>
              <a:t>76-100%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6F21CBBA-7D08-884A-BB92-6A5CCB7C47EB}"/>
              </a:ext>
            </a:extLst>
          </p:cNvPr>
          <p:cNvCxnSpPr/>
          <p:nvPr/>
        </p:nvCxnSpPr>
        <p:spPr>
          <a:xfrm flipV="1">
            <a:off x="3263995" y="3829845"/>
            <a:ext cx="3217451" cy="19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AE9CB465-3B7C-FA4E-9DDC-D7751CA07694}"/>
              </a:ext>
            </a:extLst>
          </p:cNvPr>
          <p:cNvCxnSpPr/>
          <p:nvPr/>
        </p:nvCxnSpPr>
        <p:spPr>
          <a:xfrm flipV="1">
            <a:off x="3252451" y="4065568"/>
            <a:ext cx="3217451" cy="19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B5D96B25-7AB6-0E49-94D8-F65322FAD034}"/>
              </a:ext>
            </a:extLst>
          </p:cNvPr>
          <p:cNvCxnSpPr/>
          <p:nvPr/>
        </p:nvCxnSpPr>
        <p:spPr>
          <a:xfrm flipV="1">
            <a:off x="3252451" y="4423911"/>
            <a:ext cx="3217451" cy="19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1EA95B67-659B-9B4A-A592-0C19F69E0692}"/>
              </a:ext>
            </a:extLst>
          </p:cNvPr>
          <p:cNvCxnSpPr/>
          <p:nvPr/>
        </p:nvCxnSpPr>
        <p:spPr>
          <a:xfrm flipV="1">
            <a:off x="3252451" y="4801953"/>
            <a:ext cx="3217451" cy="19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25724FD5-3E97-0B4E-976E-F686DF103C67}"/>
              </a:ext>
            </a:extLst>
          </p:cNvPr>
          <p:cNvSpPr txBox="1"/>
          <p:nvPr/>
        </p:nvSpPr>
        <p:spPr>
          <a:xfrm>
            <a:off x="4075466" y="5207742"/>
            <a:ext cx="44625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750" b="1" dirty="0">
                <a:solidFill>
                  <a:srgbClr val="A4D063"/>
                </a:solidFill>
              </a:rPr>
              <a:t>Q1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74964CF4-CC07-064B-938B-A3B05FFF4DF3}"/>
              </a:ext>
            </a:extLst>
          </p:cNvPr>
          <p:cNvSpPr txBox="1"/>
          <p:nvPr/>
        </p:nvSpPr>
        <p:spPr>
          <a:xfrm>
            <a:off x="4613383" y="5207742"/>
            <a:ext cx="41525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750" b="1" dirty="0">
                <a:solidFill>
                  <a:srgbClr val="E8D659"/>
                </a:solidFill>
              </a:rPr>
              <a:t>Q2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65B0D12B-313D-1B4B-BF2D-B530B3CDCAD6}"/>
              </a:ext>
            </a:extLst>
          </p:cNvPr>
          <p:cNvSpPr txBox="1"/>
          <p:nvPr/>
        </p:nvSpPr>
        <p:spPr>
          <a:xfrm>
            <a:off x="5120018" y="5207742"/>
            <a:ext cx="41525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750" b="1" dirty="0">
                <a:solidFill>
                  <a:srgbClr val="FBA353"/>
                </a:solidFill>
              </a:rPr>
              <a:t>Q3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F07FA2CE-E4C6-144A-91EF-A7F764D6BF89}"/>
              </a:ext>
            </a:extLst>
          </p:cNvPr>
          <p:cNvSpPr txBox="1"/>
          <p:nvPr/>
        </p:nvSpPr>
        <p:spPr>
          <a:xfrm>
            <a:off x="5634778" y="5207742"/>
            <a:ext cx="4046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750" b="1" dirty="0">
                <a:solidFill>
                  <a:srgbClr val="D16249"/>
                </a:solidFill>
              </a:rPr>
              <a:t>Q4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3ABD0DAA-36ED-7B44-A81D-F7AA6F38551B}"/>
              </a:ext>
            </a:extLst>
          </p:cNvPr>
          <p:cNvSpPr txBox="1"/>
          <p:nvPr/>
        </p:nvSpPr>
        <p:spPr>
          <a:xfrm>
            <a:off x="3131841" y="5188038"/>
            <a:ext cx="7743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750" b="1" dirty="0"/>
              <a:t>Journals</a:t>
            </a:r>
          </a:p>
        </p:txBody>
      </p:sp>
      <p:sp>
        <p:nvSpPr>
          <p:cNvPr id="47" name="Google Shape;86;p1">
            <a:extLst>
              <a:ext uri="{FF2B5EF4-FFF2-40B4-BE49-F238E27FC236}">
                <a16:creationId xmlns:a16="http://schemas.microsoft.com/office/drawing/2014/main" id="{3EF9ACAE-92B5-8044-A424-B45F8CB7216C}"/>
              </a:ext>
            </a:extLst>
          </p:cNvPr>
          <p:cNvSpPr/>
          <p:nvPr/>
        </p:nvSpPr>
        <p:spPr>
          <a:xfrm>
            <a:off x="1787402" y="983895"/>
            <a:ext cx="3777571" cy="457200"/>
          </a:xfrm>
          <a:prstGeom prst="roundRect">
            <a:avLst>
              <a:gd name="adj" fmla="val 16667"/>
            </a:avLst>
          </a:prstGeom>
          <a:solidFill>
            <a:srgbClr val="CF422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267891">
              <a:buClr>
                <a:srgbClr val="000000"/>
              </a:buClr>
              <a:buSzPts val="3000"/>
            </a:pPr>
            <a:r>
              <a:rPr lang="es-GT" sz="2250" dirty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Revistas / Journals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362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9B7717E9-3F3F-2447-80EC-3173FE41CD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3"/>
          <a:stretch/>
        </p:blipFill>
        <p:spPr>
          <a:xfrm>
            <a:off x="0" y="801833"/>
            <a:ext cx="6898908" cy="24188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705DA49-7A4C-4941-960E-8608216961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" y="3242480"/>
            <a:ext cx="4816738" cy="2994832"/>
          </a:xfrm>
          <a:prstGeom prst="rect">
            <a:avLst/>
          </a:prstGeom>
        </p:spPr>
      </p:pic>
      <p:pic>
        <p:nvPicPr>
          <p:cNvPr id="6" name="Picture 2" descr="Nature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id="{2050916C-1F9A-7A4B-A138-BAE4D1FA8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6" r="65258" b="40750"/>
          <a:stretch/>
        </p:blipFill>
        <p:spPr bwMode="auto">
          <a:xfrm>
            <a:off x="6116468" y="3857275"/>
            <a:ext cx="495867" cy="49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vista Electronica de Investigacion Educativa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id="{7A3655A9-D89E-0D4A-AE99-C54F1703E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9" r="66441" b="38749"/>
          <a:stretch/>
        </p:blipFill>
        <p:spPr bwMode="auto">
          <a:xfrm>
            <a:off x="6124905" y="4395884"/>
            <a:ext cx="478993" cy="50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spacios">
            <a:hlinkClick r:id="" action="ppaction://noaction" highlightClick="1">
              <a:snd r:embed="rId7" name="applause.wav"/>
            </a:hlinkClick>
            <a:extLst>
              <a:ext uri="{FF2B5EF4-FFF2-40B4-BE49-F238E27FC236}">
                <a16:creationId xmlns:a16="http://schemas.microsoft.com/office/drawing/2014/main" id="{035A7B38-B7C3-E14F-A23E-751ECCA96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11" r="66647" b="39171"/>
          <a:stretch/>
        </p:blipFill>
        <p:spPr bwMode="auto">
          <a:xfrm>
            <a:off x="6116468" y="4951593"/>
            <a:ext cx="482487" cy="48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id="{A8BFDC73-9D44-D04E-AA09-76404368C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0" r="65838" b="39608"/>
          <a:stretch/>
        </p:blipFill>
        <p:spPr bwMode="auto">
          <a:xfrm>
            <a:off x="6131266" y="5482442"/>
            <a:ext cx="458320" cy="44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36F8DA3-50A2-804C-9F83-5400A218E90F}"/>
              </a:ext>
            </a:extLst>
          </p:cNvPr>
          <p:cNvSpPr/>
          <p:nvPr/>
        </p:nvSpPr>
        <p:spPr>
          <a:xfrm>
            <a:off x="1547664" y="5929732"/>
            <a:ext cx="1134126" cy="252869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34 Imagen">
            <a:hlinkClick r:id="rId10"/>
            <a:extLst>
              <a:ext uri="{FF2B5EF4-FFF2-40B4-BE49-F238E27FC236}">
                <a16:creationId xmlns:a16="http://schemas.microsoft.com/office/drawing/2014/main" id="{36097D07-1080-42F4-5A77-96211D3B93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1506" y="1754912"/>
            <a:ext cx="1553766" cy="33754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D912F7-0E7C-52F4-AB1F-872B8DD90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908" y="963806"/>
            <a:ext cx="2264512" cy="72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28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ature">
            <a:hlinkClick r:id="" action="ppaction://noaction">
              <a:snd r:embed="rId2" name="voltage.wav"/>
            </a:hlinkClick>
            <a:extLst>
              <a:ext uri="{FF2B5EF4-FFF2-40B4-BE49-F238E27FC236}">
                <a16:creationId xmlns:a16="http://schemas.microsoft.com/office/drawing/2014/main" id="{2050916C-1F9A-7A4B-A138-BAE4D1FA8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6" r="65258" b="40750"/>
          <a:stretch/>
        </p:blipFill>
        <p:spPr bwMode="auto">
          <a:xfrm>
            <a:off x="6116468" y="3857275"/>
            <a:ext cx="495867" cy="49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vista Electronica de Investigacion Educativa">
            <a:hlinkClick r:id="" action="ppaction://noaction">
              <a:snd r:embed="rId2" name="voltage.wav"/>
            </a:hlinkClick>
            <a:extLst>
              <a:ext uri="{FF2B5EF4-FFF2-40B4-BE49-F238E27FC236}">
                <a16:creationId xmlns:a16="http://schemas.microsoft.com/office/drawing/2014/main" id="{7A3655A9-D89E-0D4A-AE99-C54F1703E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9" r="66441" b="38749"/>
          <a:stretch/>
        </p:blipFill>
        <p:spPr bwMode="auto">
          <a:xfrm>
            <a:off x="6124905" y="4395884"/>
            <a:ext cx="478993" cy="50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spacios">
            <a:hlinkClick r:id="" action="ppaction://noaction" highlightClick="1">
              <a:snd r:embed="rId2" name="voltage.wav"/>
            </a:hlinkClick>
            <a:extLst>
              <a:ext uri="{FF2B5EF4-FFF2-40B4-BE49-F238E27FC236}">
                <a16:creationId xmlns:a16="http://schemas.microsoft.com/office/drawing/2014/main" id="{035A7B38-B7C3-E14F-A23E-751ECCA96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11" r="66647" b="39171"/>
          <a:stretch/>
        </p:blipFill>
        <p:spPr bwMode="auto">
          <a:xfrm>
            <a:off x="6116468" y="4951593"/>
            <a:ext cx="482487" cy="48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" action="ppaction://noaction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A8BFDC73-9D44-D04E-AA09-76404368C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0" r="65838" b="39608"/>
          <a:stretch/>
        </p:blipFill>
        <p:spPr bwMode="auto">
          <a:xfrm>
            <a:off x="6131266" y="5482442"/>
            <a:ext cx="458320" cy="44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ECAA812-D368-58E2-CF87-C7F62EBA67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" y="770005"/>
            <a:ext cx="7772400" cy="284968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265404E-283A-F9A4-42FA-C36CA66E20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9" y="3619690"/>
            <a:ext cx="4602330" cy="323975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36F8DA3-50A2-804C-9F83-5400A218E90F}"/>
              </a:ext>
            </a:extLst>
          </p:cNvPr>
          <p:cNvSpPr/>
          <p:nvPr/>
        </p:nvSpPr>
        <p:spPr>
          <a:xfrm>
            <a:off x="1907704" y="5521539"/>
            <a:ext cx="1134126" cy="252869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6067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6;p1">
            <a:extLst>
              <a:ext uri="{FF2B5EF4-FFF2-40B4-BE49-F238E27FC236}">
                <a16:creationId xmlns:a16="http://schemas.microsoft.com/office/drawing/2014/main" id="{0AD4E4B2-2C87-574E-8D36-E0F4BC14CEC9}"/>
              </a:ext>
            </a:extLst>
          </p:cNvPr>
          <p:cNvSpPr/>
          <p:nvPr/>
        </p:nvSpPr>
        <p:spPr>
          <a:xfrm>
            <a:off x="2651637" y="142267"/>
            <a:ext cx="2667313" cy="457200"/>
          </a:xfrm>
          <a:prstGeom prst="roundRect">
            <a:avLst>
              <a:gd name="adj" fmla="val 16667"/>
            </a:avLst>
          </a:prstGeom>
          <a:solidFill>
            <a:srgbClr val="CF422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267891">
              <a:buClr>
                <a:srgbClr val="000000"/>
              </a:buClr>
              <a:buSzPts val="3000"/>
            </a:pPr>
            <a:r>
              <a:rPr lang="es-GT" sz="2250" dirty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Indexadoras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8DCE8CF-088D-25FA-30C4-9BBE4DFCFA89}"/>
              </a:ext>
            </a:extLst>
          </p:cNvPr>
          <p:cNvSpPr txBox="1"/>
          <p:nvPr/>
        </p:nvSpPr>
        <p:spPr>
          <a:xfrm>
            <a:off x="511698" y="1050158"/>
            <a:ext cx="8092750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buSzPts val="1800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r>
              <a:rPr lang="es-US" sz="1350" dirty="0"/>
              <a:t>Entre las </a:t>
            </a:r>
            <a:r>
              <a:rPr lang="es-US" sz="1350" b="1" dirty="0"/>
              <a:t>Indexadoras</a:t>
            </a:r>
            <a:r>
              <a:rPr lang="es-US" sz="1350" dirty="0"/>
              <a:t>, más conocidas a nivel Regional están: </a:t>
            </a:r>
            <a:r>
              <a:rPr lang="es-US" sz="1350" dirty="0">
                <a:hlinkClick r:id="rId3"/>
              </a:rPr>
              <a:t> Latindex</a:t>
            </a:r>
            <a:r>
              <a:rPr lang="es-US" sz="1350" dirty="0"/>
              <a:t>, </a:t>
            </a:r>
            <a:r>
              <a:rPr lang="es-US" sz="1350" dirty="0">
                <a:hlinkClick r:id="rId4"/>
              </a:rPr>
              <a:t> Scielo</a:t>
            </a:r>
            <a:r>
              <a:rPr lang="es-US" sz="1350" dirty="0"/>
              <a:t>, Redalyc, Dialnet, entre otras. A nivel mundial podemos encontrar a </a:t>
            </a:r>
            <a:r>
              <a:rPr lang="es-US" sz="1350" dirty="0">
                <a:hlinkClick r:id="rId5"/>
              </a:rPr>
              <a:t>springer nature journal suggester</a:t>
            </a:r>
            <a:r>
              <a:rPr lang="es-US" sz="1350" dirty="0"/>
              <a:t>, </a:t>
            </a:r>
            <a:r>
              <a:rPr lang="es-US" sz="1350" dirty="0">
                <a:hlinkClick r:id="rId6"/>
              </a:rPr>
              <a:t>elsevier Journal Finde</a:t>
            </a:r>
            <a:r>
              <a:rPr lang="es-US" sz="1350" dirty="0"/>
              <a:t>, </a:t>
            </a:r>
            <a:r>
              <a:rPr lang="es-US" sz="1350" dirty="0" err="1"/>
              <a:t>Doaj</a:t>
            </a:r>
            <a:r>
              <a:rPr lang="es-US" sz="1350" dirty="0"/>
              <a:t>, </a:t>
            </a:r>
            <a:r>
              <a:rPr lang="es-US" sz="1350" dirty="0">
                <a:hlinkClick r:id="rId7"/>
              </a:rPr>
              <a:t>PUBMED</a:t>
            </a:r>
            <a:r>
              <a:rPr lang="es-US" sz="1350" dirty="0"/>
              <a:t>,  </a:t>
            </a:r>
            <a:r>
              <a:rPr lang="es-US" sz="1350" dirty="0">
                <a:hlinkClick r:id="rId8"/>
              </a:rPr>
              <a:t>SCOPUS</a:t>
            </a:r>
            <a:r>
              <a:rPr lang="es-US" sz="1350" dirty="0"/>
              <a:t>, </a:t>
            </a:r>
            <a:r>
              <a:rPr lang="es-US" sz="1350" dirty="0">
                <a:hlinkClick r:id="rId9"/>
              </a:rPr>
              <a:t>Scimago Journal &amp; Country Rank (SJR)</a:t>
            </a:r>
            <a:r>
              <a:rPr lang="es-US" sz="1350" dirty="0"/>
              <a:t>, </a:t>
            </a:r>
            <a:r>
              <a:rPr lang="es-US" sz="1350" dirty="0">
                <a:hlinkClick r:id="rId10"/>
              </a:rPr>
              <a:t>Journal Citation Reports (JCR)</a:t>
            </a:r>
            <a:r>
              <a:rPr lang="es-US" sz="1350" dirty="0"/>
              <a:t>,.</a:t>
            </a:r>
          </a:p>
        </p:txBody>
      </p:sp>
      <p:pic>
        <p:nvPicPr>
          <p:cNvPr id="1026" name="Picture 2" descr="Las revistas de comunicación españolas en el Scimago Journal Rank 2012 –  Preludio – Blog de la Revista Comunicar">
            <a:extLst>
              <a:ext uri="{FF2B5EF4-FFF2-40B4-BE49-F238E27FC236}">
                <a16:creationId xmlns:a16="http://schemas.microsoft.com/office/drawing/2014/main" id="{813C1D81-D702-A06F-1A26-F9B28C284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29" y="4259229"/>
            <a:ext cx="2334408" cy="56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69E6FF6-8CB8-D54C-EBB1-33793F34DF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11478" y="4346516"/>
            <a:ext cx="1860881" cy="351110"/>
          </a:xfrm>
          <a:prstGeom prst="rect">
            <a:avLst/>
          </a:prstGeom>
        </p:spPr>
      </p:pic>
      <p:pic>
        <p:nvPicPr>
          <p:cNvPr id="1028" name="Picture 4" descr="About Scopus - Abstract and citation database | Elsevier">
            <a:extLst>
              <a:ext uri="{FF2B5EF4-FFF2-40B4-BE49-F238E27FC236}">
                <a16:creationId xmlns:a16="http://schemas.microsoft.com/office/drawing/2014/main" id="{8289D8F0-26A7-63C8-A79E-3193338C1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53" y="3402534"/>
            <a:ext cx="1685908" cy="48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43DEFD7-1A51-7EBA-DCDB-B3DB233C9D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96427" y="3352640"/>
            <a:ext cx="2152650" cy="590550"/>
          </a:xfrm>
          <a:prstGeom prst="rect">
            <a:avLst/>
          </a:prstGeom>
        </p:spPr>
      </p:pic>
      <p:pic>
        <p:nvPicPr>
          <p:cNvPr id="1030" name="Picture 6" descr="Scielo – Enfocatss">
            <a:extLst>
              <a:ext uri="{FF2B5EF4-FFF2-40B4-BE49-F238E27FC236}">
                <a16:creationId xmlns:a16="http://schemas.microsoft.com/office/drawing/2014/main" id="{6D37E3DC-CDD4-36F2-0B39-7AFDF7FB5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722" y="2039185"/>
            <a:ext cx="2311761" cy="83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atindex - Sistema regional de información en línea para Revistas  científicas de América Latina, el Caribe, España y Portugal">
            <a:extLst>
              <a:ext uri="{FF2B5EF4-FFF2-40B4-BE49-F238E27FC236}">
                <a16:creationId xmlns:a16="http://schemas.microsoft.com/office/drawing/2014/main" id="{5C5F87FF-3A59-8904-B7C4-711356A99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19" y="2206192"/>
            <a:ext cx="1926926" cy="98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0B02182-CF0C-3770-8528-85344FF290E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18506" y="3644613"/>
            <a:ext cx="1838325" cy="476250"/>
          </a:xfrm>
          <a:prstGeom prst="rect">
            <a:avLst/>
          </a:prstGeom>
        </p:spPr>
      </p:pic>
      <p:pic>
        <p:nvPicPr>
          <p:cNvPr id="1034" name="Picture 10" descr="Redalyc Logo">
            <a:extLst>
              <a:ext uri="{FF2B5EF4-FFF2-40B4-BE49-F238E27FC236}">
                <a16:creationId xmlns:a16="http://schemas.microsoft.com/office/drawing/2014/main" id="{5CD25ED4-97AA-4F72-7D26-F4C10C53E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83" y="2651393"/>
            <a:ext cx="2300305" cy="58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cceso Abierto: DOAJ -Directory of Open Access Journals-">
            <a:extLst>
              <a:ext uri="{FF2B5EF4-FFF2-40B4-BE49-F238E27FC236}">
                <a16:creationId xmlns:a16="http://schemas.microsoft.com/office/drawing/2014/main" id="{8D18C9C3-4644-3DC6-2870-A6F311BCC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6" y="3449480"/>
            <a:ext cx="1906586" cy="58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Generador de citas Vancouver gratuito [Versión 2022] - BibGuru">
            <a:extLst>
              <a:ext uri="{FF2B5EF4-FFF2-40B4-BE49-F238E27FC236}">
                <a16:creationId xmlns:a16="http://schemas.microsoft.com/office/drawing/2014/main" id="{048CDE67-A442-BB22-6D45-0242A1BFC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20" y="4053263"/>
            <a:ext cx="6902308" cy="262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IEEE | Blog Biblioteca Central UTFSM">
            <a:extLst>
              <a:ext uri="{FF2B5EF4-FFF2-40B4-BE49-F238E27FC236}">
                <a16:creationId xmlns:a16="http://schemas.microsoft.com/office/drawing/2014/main" id="{6C4CC536-7622-5299-F723-2C75ABB08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74" y="4586415"/>
            <a:ext cx="725310" cy="25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Apa Icono De Documento Del Archivo PNG , Apa, Arte, Antecedentes PNG y  Vector para Descargar Gratis | Pngtree">
            <a:extLst>
              <a:ext uri="{FF2B5EF4-FFF2-40B4-BE49-F238E27FC236}">
                <a16:creationId xmlns:a16="http://schemas.microsoft.com/office/drawing/2014/main" id="{5DDB1015-F303-5424-BD58-D3D2DB116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28" y="5276572"/>
            <a:ext cx="725310" cy="72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ialnet">
            <a:extLst>
              <a:ext uri="{FF2B5EF4-FFF2-40B4-BE49-F238E27FC236}">
                <a16:creationId xmlns:a16="http://schemas.microsoft.com/office/drawing/2014/main" id="{E1642C5C-E3B4-FD53-476D-E0D5429DD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32932" r="5900" b="30825"/>
          <a:stretch/>
        </p:blipFill>
        <p:spPr bwMode="auto">
          <a:xfrm>
            <a:off x="6012160" y="1887465"/>
            <a:ext cx="2273561" cy="49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097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6715836-AFDD-76C4-8D7C-9B7F1585D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0" y="0"/>
            <a:ext cx="9144000" cy="623731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DAF56CA-8DAF-F87E-61E6-86A1F69B085A}"/>
              </a:ext>
            </a:extLst>
          </p:cNvPr>
          <p:cNvSpPr txBox="1"/>
          <p:nvPr/>
        </p:nvSpPr>
        <p:spPr>
          <a:xfrm>
            <a:off x="390306" y="-27717"/>
            <a:ext cx="54726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S" sz="1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La gestión editorial es un </a:t>
            </a:r>
            <a:r>
              <a:rPr lang="es-US" sz="1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proceso continuo de transformación de manuscritos en artículos científicos</a:t>
            </a:r>
            <a:r>
              <a:rPr lang="es-US" sz="1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 donde intervienen diferentes actores, </a:t>
            </a:r>
          </a:p>
          <a:p>
            <a:r>
              <a:rPr lang="es-US" sz="1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entre los cuales están autores, evaluadores, editores, </a:t>
            </a:r>
          </a:p>
          <a:p>
            <a:r>
              <a:rPr lang="es-US" sz="1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corrector de estilo, maquetadores, diseñadores</a:t>
            </a:r>
            <a:endParaRPr lang="es-US" sz="1600" dirty="0"/>
          </a:p>
        </p:txBody>
      </p:sp>
    </p:spTree>
    <p:extLst>
      <p:ext uri="{BB962C8B-B14F-4D97-AF65-F5344CB8AC3E}">
        <p14:creationId xmlns:p14="http://schemas.microsoft.com/office/powerpoint/2010/main" val="2234099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74F47757-7FBF-DA46-A1F8-2D448248B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" b="3885"/>
          <a:stretch/>
        </p:blipFill>
        <p:spPr bwMode="auto">
          <a:xfrm>
            <a:off x="12193" y="810967"/>
            <a:ext cx="4271775" cy="537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AD26EF6-E3F7-F6FF-B7F5-2B53CDE4E9DB}"/>
              </a:ext>
            </a:extLst>
          </p:cNvPr>
          <p:cNvSpPr txBox="1"/>
          <p:nvPr/>
        </p:nvSpPr>
        <p:spPr>
          <a:xfrm>
            <a:off x="4808830" y="2235616"/>
            <a:ext cx="244146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S" sz="1500" dirty="0">
                <a:solidFill>
                  <a:srgbClr val="050505"/>
                </a:solidFill>
                <a:latin typeface="+mj-lt"/>
              </a:rPr>
              <a:t>Título:      </a:t>
            </a:r>
          </a:p>
          <a:p>
            <a:r>
              <a:rPr lang="es-US" sz="1500" dirty="0">
                <a:solidFill>
                  <a:srgbClr val="050505"/>
                </a:solidFill>
                <a:latin typeface="+mj-lt"/>
              </a:rPr>
              <a:t>Afiliación: </a:t>
            </a:r>
          </a:p>
          <a:p>
            <a:r>
              <a:rPr lang="es-US" sz="1500" dirty="0">
                <a:solidFill>
                  <a:srgbClr val="050505"/>
                </a:solidFill>
                <a:latin typeface="+mj-lt"/>
              </a:rPr>
              <a:t>Resumen:</a:t>
            </a:r>
          </a:p>
          <a:p>
            <a:r>
              <a:rPr lang="es-US" sz="1500" dirty="0" err="1">
                <a:solidFill>
                  <a:srgbClr val="050505"/>
                </a:solidFill>
                <a:latin typeface="+mj-lt"/>
              </a:rPr>
              <a:t>Keywords</a:t>
            </a:r>
            <a:r>
              <a:rPr lang="es-US" sz="1500" dirty="0">
                <a:solidFill>
                  <a:srgbClr val="050505"/>
                </a:solidFill>
                <a:latin typeface="+mj-lt"/>
              </a:rPr>
              <a:t>: </a:t>
            </a:r>
          </a:p>
          <a:p>
            <a:endParaRPr lang="es-US" sz="1500" dirty="0">
              <a:solidFill>
                <a:srgbClr val="050505"/>
              </a:solidFill>
              <a:latin typeface="+mj-lt"/>
            </a:endParaRPr>
          </a:p>
          <a:p>
            <a:r>
              <a:rPr lang="es-US" sz="1500" dirty="0">
                <a:solidFill>
                  <a:srgbClr val="050505"/>
                </a:solidFill>
                <a:latin typeface="+mj-lt"/>
              </a:rPr>
              <a:t>Introducción: </a:t>
            </a:r>
          </a:p>
          <a:p>
            <a:r>
              <a:rPr lang="es-US" sz="1500" dirty="0">
                <a:solidFill>
                  <a:srgbClr val="050505"/>
                </a:solidFill>
              </a:rPr>
              <a:t>Problema:</a:t>
            </a:r>
          </a:p>
          <a:p>
            <a:r>
              <a:rPr lang="es-US" sz="1500" dirty="0">
                <a:solidFill>
                  <a:srgbClr val="050505"/>
                </a:solidFill>
              </a:rPr>
              <a:t>Hipótesis: </a:t>
            </a:r>
          </a:p>
          <a:p>
            <a:r>
              <a:rPr lang="es-US" sz="1500" dirty="0">
                <a:solidFill>
                  <a:srgbClr val="050505"/>
                </a:solidFill>
                <a:latin typeface="+mj-lt"/>
              </a:rPr>
              <a:t>Objetivos: </a:t>
            </a:r>
          </a:p>
          <a:p>
            <a:r>
              <a:rPr lang="es-US" sz="1500" dirty="0">
                <a:solidFill>
                  <a:srgbClr val="050505"/>
                </a:solidFill>
                <a:latin typeface="+mj-lt"/>
              </a:rPr>
              <a:t>Marco Teórico: </a:t>
            </a:r>
          </a:p>
          <a:p>
            <a:r>
              <a:rPr lang="es-US" sz="1500" dirty="0">
                <a:solidFill>
                  <a:srgbClr val="050505"/>
                </a:solidFill>
                <a:latin typeface="+mj-lt"/>
              </a:rPr>
              <a:t>Método:      </a:t>
            </a:r>
          </a:p>
          <a:p>
            <a:r>
              <a:rPr lang="es-US" sz="1500" dirty="0">
                <a:solidFill>
                  <a:srgbClr val="050505"/>
                </a:solidFill>
                <a:latin typeface="+mj-lt"/>
              </a:rPr>
              <a:t>Resultados: </a:t>
            </a:r>
          </a:p>
          <a:p>
            <a:r>
              <a:rPr lang="es-US" sz="1500" dirty="0">
                <a:solidFill>
                  <a:srgbClr val="050505"/>
                </a:solidFill>
                <a:latin typeface="+mj-lt"/>
              </a:rPr>
              <a:t>Conclusiones: </a:t>
            </a:r>
          </a:p>
          <a:p>
            <a:r>
              <a:rPr lang="es-US" sz="1500" dirty="0">
                <a:solidFill>
                  <a:srgbClr val="050505"/>
                </a:solidFill>
                <a:latin typeface="+mj-lt"/>
              </a:rPr>
              <a:t>Agradecimientos:</a:t>
            </a:r>
          </a:p>
          <a:p>
            <a:r>
              <a:rPr lang="es-US" sz="1500" dirty="0">
                <a:solidFill>
                  <a:srgbClr val="050505"/>
                </a:solidFill>
                <a:latin typeface="+mj-lt"/>
              </a:rPr>
              <a:t>Referencias:</a:t>
            </a:r>
          </a:p>
          <a:p>
            <a:endParaRPr lang="es-US" sz="1500" dirty="0">
              <a:latin typeface="+mj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7C38FA4-3024-F0E3-B951-14DF576CD61E}"/>
              </a:ext>
            </a:extLst>
          </p:cNvPr>
          <p:cNvSpPr txBox="1"/>
          <p:nvPr/>
        </p:nvSpPr>
        <p:spPr>
          <a:xfrm>
            <a:off x="6815505" y="2222907"/>
            <a:ext cx="272504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S" sz="1500" dirty="0">
                <a:solidFill>
                  <a:srgbClr val="050505"/>
                </a:solidFill>
                <a:latin typeface="+mj-lt"/>
              </a:rPr>
              <a:t>¿Qué contiene?</a:t>
            </a:r>
          </a:p>
          <a:p>
            <a:r>
              <a:rPr lang="es-US" sz="1500" dirty="0">
                <a:solidFill>
                  <a:srgbClr val="050505"/>
                </a:solidFill>
                <a:latin typeface="+mj-lt"/>
              </a:rPr>
              <a:t>¿Quiénes somos?</a:t>
            </a:r>
          </a:p>
          <a:p>
            <a:r>
              <a:rPr lang="es-US" sz="1500" dirty="0">
                <a:solidFill>
                  <a:srgbClr val="050505"/>
                </a:solidFill>
                <a:latin typeface="+mj-lt"/>
              </a:rPr>
              <a:t>¿Cómo sintetizo?</a:t>
            </a:r>
          </a:p>
          <a:p>
            <a:r>
              <a:rPr lang="es-US" sz="1500" dirty="0">
                <a:solidFill>
                  <a:srgbClr val="050505"/>
                </a:solidFill>
                <a:latin typeface="+mj-lt"/>
              </a:rPr>
              <a:t>¿Cómo me buscan?</a:t>
            </a:r>
          </a:p>
          <a:p>
            <a:endParaRPr lang="es-US" sz="1500" dirty="0">
              <a:solidFill>
                <a:srgbClr val="050505"/>
              </a:solidFill>
              <a:latin typeface="+mj-lt"/>
            </a:endParaRPr>
          </a:p>
          <a:p>
            <a:r>
              <a:rPr lang="es-US" sz="1500" dirty="0">
                <a:solidFill>
                  <a:srgbClr val="050505"/>
                </a:solidFill>
                <a:latin typeface="+mj-lt"/>
              </a:rPr>
              <a:t>¿Por qué?</a:t>
            </a:r>
          </a:p>
          <a:p>
            <a:r>
              <a:rPr lang="es-US" sz="1500" dirty="0">
                <a:solidFill>
                  <a:srgbClr val="050505"/>
                </a:solidFill>
              </a:rPr>
              <a:t>¿Qué ocurre?</a:t>
            </a:r>
          </a:p>
          <a:p>
            <a:r>
              <a:rPr lang="es-US" sz="1500" dirty="0">
                <a:solidFill>
                  <a:srgbClr val="050505"/>
                </a:solidFill>
              </a:rPr>
              <a:t>Yo digo que ..</a:t>
            </a:r>
          </a:p>
          <a:p>
            <a:r>
              <a:rPr lang="es-US" sz="1500" dirty="0">
                <a:solidFill>
                  <a:srgbClr val="050505"/>
                </a:solidFill>
                <a:latin typeface="+mj-lt"/>
              </a:rPr>
              <a:t>¿Para qué?</a:t>
            </a:r>
          </a:p>
          <a:p>
            <a:r>
              <a:rPr lang="es-US" sz="1500" dirty="0">
                <a:solidFill>
                  <a:srgbClr val="050505"/>
                </a:solidFill>
                <a:latin typeface="+mj-lt"/>
              </a:rPr>
              <a:t>Otros dicen que…</a:t>
            </a:r>
          </a:p>
          <a:p>
            <a:r>
              <a:rPr lang="es-US" sz="1500" dirty="0">
                <a:solidFill>
                  <a:srgbClr val="050505"/>
                </a:solidFill>
                <a:latin typeface="+mj-lt"/>
              </a:rPr>
              <a:t>¿Cómo?</a:t>
            </a:r>
          </a:p>
          <a:p>
            <a:r>
              <a:rPr lang="es-US" sz="1500" dirty="0">
                <a:solidFill>
                  <a:srgbClr val="050505"/>
                </a:solidFill>
                <a:latin typeface="+mj-lt"/>
              </a:rPr>
              <a:t>¿Qué encontré?</a:t>
            </a:r>
          </a:p>
          <a:p>
            <a:r>
              <a:rPr lang="es-US" sz="1500" dirty="0">
                <a:solidFill>
                  <a:srgbClr val="050505"/>
                </a:solidFill>
                <a:latin typeface="+mj-lt"/>
              </a:rPr>
              <a:t>Yo tenía razón…</a:t>
            </a:r>
          </a:p>
          <a:p>
            <a:r>
              <a:rPr lang="es-US" sz="1500" dirty="0">
                <a:solidFill>
                  <a:srgbClr val="050505"/>
                </a:solidFill>
                <a:latin typeface="+mj-lt"/>
              </a:rPr>
              <a:t>¿A Quién agradezco?</a:t>
            </a:r>
          </a:p>
          <a:p>
            <a:r>
              <a:rPr lang="es-US" sz="1500" dirty="0">
                <a:solidFill>
                  <a:srgbClr val="050505"/>
                </a:solidFill>
                <a:latin typeface="+mj-lt"/>
              </a:rPr>
              <a:t>Donde los otros dicen que…  </a:t>
            </a:r>
            <a:endParaRPr lang="es-US" sz="1500" dirty="0">
              <a:latin typeface="+mj-lt"/>
            </a:endParaRPr>
          </a:p>
        </p:txBody>
      </p:sp>
      <p:sp>
        <p:nvSpPr>
          <p:cNvPr id="3" name="Google Shape;85;p1">
            <a:extLst>
              <a:ext uri="{FF2B5EF4-FFF2-40B4-BE49-F238E27FC236}">
                <a16:creationId xmlns:a16="http://schemas.microsoft.com/office/drawing/2014/main" id="{DA33AE0E-933C-A61F-2C74-DA1F7DAFF072}"/>
              </a:ext>
            </a:extLst>
          </p:cNvPr>
          <p:cNvSpPr/>
          <p:nvPr/>
        </p:nvSpPr>
        <p:spPr>
          <a:xfrm>
            <a:off x="4571999" y="1268760"/>
            <a:ext cx="4355041" cy="792068"/>
          </a:xfrm>
          <a:prstGeom prst="roundRect">
            <a:avLst>
              <a:gd name="adj" fmla="val 16667"/>
            </a:avLst>
          </a:prstGeom>
          <a:solidFill>
            <a:srgbClr val="06324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267891" algn="ctr">
              <a:buClr>
                <a:srgbClr val="000000"/>
              </a:buClr>
              <a:buSzPts val="3000"/>
            </a:pPr>
            <a:r>
              <a:rPr lang="es-GT" sz="2250" dirty="0">
                <a:solidFill>
                  <a:schemeClr val="lt1"/>
                </a:solidFill>
                <a:latin typeface="Montserrat Light"/>
                <a:ea typeface="Arial"/>
                <a:cs typeface="Montserrat Light"/>
                <a:sym typeface="Montserrat Light"/>
              </a:rPr>
              <a:t>Un artículo  responde a las siguientes preguntas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3CA0B22-582D-18DF-5A9A-A69033CC6368}"/>
              </a:ext>
            </a:extLst>
          </p:cNvPr>
          <p:cNvSpPr txBox="1"/>
          <p:nvPr/>
        </p:nvSpPr>
        <p:spPr>
          <a:xfrm>
            <a:off x="-826718" y="6263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ver Letter: el primer paso para publicar tu trabajo – Comunicar. Escuela  de Autores">
            <a:extLst>
              <a:ext uri="{FF2B5EF4-FFF2-40B4-BE49-F238E27FC236}">
                <a16:creationId xmlns:a16="http://schemas.microsoft.com/office/drawing/2014/main" id="{1ACD66D9-8DE7-0722-5C37-D61CB9E23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229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Mendeley Desktop no se podrá descargar a partir del 1 de septiembre:  Servicio de Biblioteca y Documentación Científica: UPV">
            <a:extLst>
              <a:ext uri="{FF2B5EF4-FFF2-40B4-BE49-F238E27FC236}">
                <a16:creationId xmlns:a16="http://schemas.microsoft.com/office/drawing/2014/main" id="{12379FF0-DF16-3CD6-7F7D-19B35FF8F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019" y="1556590"/>
            <a:ext cx="2213054" cy="138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zotero-logo-600x400-1 - Research4Life">
            <a:extLst>
              <a:ext uri="{FF2B5EF4-FFF2-40B4-BE49-F238E27FC236}">
                <a16:creationId xmlns:a16="http://schemas.microsoft.com/office/drawing/2014/main" id="{C4980937-335A-AF61-5BA4-66BC8A45B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125" y="2939749"/>
            <a:ext cx="32670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52B852B-998F-C2E2-27B9-13C237B2F3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07" t="56360" r="25666" b="16767"/>
          <a:stretch/>
        </p:blipFill>
        <p:spPr>
          <a:xfrm>
            <a:off x="3256302" y="3329618"/>
            <a:ext cx="2510852" cy="1333891"/>
          </a:xfrm>
          <a:prstGeom prst="rect">
            <a:avLst/>
          </a:prstGeom>
        </p:spPr>
      </p:pic>
      <p:sp>
        <p:nvSpPr>
          <p:cNvPr id="3" name="Rectángulo: esquinas redondeadas 5">
            <a:extLst>
              <a:ext uri="{FF2B5EF4-FFF2-40B4-BE49-F238E27FC236}">
                <a16:creationId xmlns:a16="http://schemas.microsoft.com/office/drawing/2014/main" id="{2066AD45-87EB-C23F-8E75-B9DC5864819B}"/>
              </a:ext>
            </a:extLst>
          </p:cNvPr>
          <p:cNvSpPr/>
          <p:nvPr/>
        </p:nvSpPr>
        <p:spPr>
          <a:xfrm>
            <a:off x="1835696" y="13715"/>
            <a:ext cx="4425019" cy="612934"/>
          </a:xfrm>
          <a:prstGeom prst="roundRect">
            <a:avLst/>
          </a:prstGeom>
          <a:solidFill>
            <a:srgbClr val="042845"/>
          </a:solidFill>
        </p:spPr>
        <p:txBody>
          <a:bodyPr wrap="square" lIns="68580" tIns="34290" rIns="68580" bIns="34290" anchor="t">
            <a:spAutoFit/>
          </a:bodyPr>
          <a:lstStyle/>
          <a:p>
            <a:r>
              <a:rPr lang="es-PE" sz="1575" dirty="0">
                <a:solidFill>
                  <a:schemeClr val="bg1"/>
                </a:solidFill>
                <a:ea typeface="+mn-lt"/>
                <a:cs typeface="+mn-lt"/>
              </a:rPr>
              <a:t>Herramientas para elaboración de documentos técnicos</a:t>
            </a:r>
            <a:endParaRPr lang="es-ES" dirty="0"/>
          </a:p>
        </p:txBody>
      </p:sp>
      <p:pic>
        <p:nvPicPr>
          <p:cNvPr id="1026" name="Picture 2" descr="Como hacer citas y referencias bibliográficas APA en Word de forma fácil -  YouTube">
            <a:extLst>
              <a:ext uri="{FF2B5EF4-FFF2-40B4-BE49-F238E27FC236}">
                <a16:creationId xmlns:a16="http://schemas.microsoft.com/office/drawing/2014/main" id="{A1DDBDE5-C1DF-2361-3984-FE64D2ABD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1"/>
          <a:stretch/>
        </p:blipFill>
        <p:spPr bwMode="auto">
          <a:xfrm>
            <a:off x="256271" y="894318"/>
            <a:ext cx="4074103" cy="185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verleaf Official Logos - Overleaf, Editor de LaTeX online">
            <a:extLst>
              <a:ext uri="{FF2B5EF4-FFF2-40B4-BE49-F238E27FC236}">
                <a16:creationId xmlns:a16="http://schemas.microsoft.com/office/drawing/2014/main" id="{0B4DCAF8-333C-3C2B-F861-BB7AFAC68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038457"/>
            <a:ext cx="3672408" cy="121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bout MacTeX - TeX Users Group">
            <a:extLst>
              <a:ext uri="{FF2B5EF4-FFF2-40B4-BE49-F238E27FC236}">
                <a16:creationId xmlns:a16="http://schemas.microsoft.com/office/drawing/2014/main" id="{05A9EF10-2F51-816A-E325-0D16B916D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89" y="2885340"/>
            <a:ext cx="2510852" cy="133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4F540DB-33D7-8729-0EAD-807DCD2BE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25" y="5103560"/>
            <a:ext cx="4074103" cy="102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097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l traductor capaz de superar a Google estrena aplicación Android: Deepl  listo para descargar">
            <a:extLst>
              <a:ext uri="{FF2B5EF4-FFF2-40B4-BE49-F238E27FC236}">
                <a16:creationId xmlns:a16="http://schemas.microsoft.com/office/drawing/2014/main" id="{95B0BCDE-7E8C-CAD2-4CDC-08E55CE77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48" y="1971327"/>
            <a:ext cx="2574645" cy="171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Library | Grammarly | Southern University at New Orleans">
            <a:extLst>
              <a:ext uri="{FF2B5EF4-FFF2-40B4-BE49-F238E27FC236}">
                <a16:creationId xmlns:a16="http://schemas.microsoft.com/office/drawing/2014/main" id="{4039C073-3641-3F2B-FDBF-A83019E42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15" y="2967554"/>
            <a:ext cx="2510516" cy="131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IFL renews agreement for Urkund plagiarism checker | EIFL">
            <a:extLst>
              <a:ext uri="{FF2B5EF4-FFF2-40B4-BE49-F238E27FC236}">
                <a16:creationId xmlns:a16="http://schemas.microsoft.com/office/drawing/2014/main" id="{791F1A04-6BDD-EFCA-F6C6-8CA389DF4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620" y="3009142"/>
            <a:ext cx="2146491" cy="131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at GPT | Discover AI use cases - AI Demo">
            <a:extLst>
              <a:ext uri="{FF2B5EF4-FFF2-40B4-BE49-F238E27FC236}">
                <a16:creationId xmlns:a16="http://schemas.microsoft.com/office/drawing/2014/main" id="{7329AEE6-05F6-8349-DC87-755835613F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1" t="21203" r="35612" b="16065"/>
          <a:stretch/>
        </p:blipFill>
        <p:spPr bwMode="auto">
          <a:xfrm>
            <a:off x="398720" y="1049268"/>
            <a:ext cx="1543826" cy="193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forme Turnitin antiplagio - Trabajo Fin de Máster">
            <a:extLst>
              <a:ext uri="{FF2B5EF4-FFF2-40B4-BE49-F238E27FC236}">
                <a16:creationId xmlns:a16="http://schemas.microsoft.com/office/drawing/2014/main" id="{97F9B6A2-CF7F-B956-5ADC-04FECAD60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6" t="27541" r="12581" b="25246"/>
          <a:stretch/>
        </p:blipFill>
        <p:spPr bwMode="auto">
          <a:xfrm>
            <a:off x="4019087" y="2397385"/>
            <a:ext cx="2490452" cy="88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: esquinas redondeadas 5">
            <a:extLst>
              <a:ext uri="{FF2B5EF4-FFF2-40B4-BE49-F238E27FC236}">
                <a16:creationId xmlns:a16="http://schemas.microsoft.com/office/drawing/2014/main" id="{45002EF9-B76C-E761-2E6E-BD48CC4FB47C}"/>
              </a:ext>
            </a:extLst>
          </p:cNvPr>
          <p:cNvSpPr/>
          <p:nvPr/>
        </p:nvSpPr>
        <p:spPr>
          <a:xfrm>
            <a:off x="1722915" y="45628"/>
            <a:ext cx="4425019" cy="612934"/>
          </a:xfrm>
          <a:prstGeom prst="roundRect">
            <a:avLst/>
          </a:prstGeom>
          <a:solidFill>
            <a:srgbClr val="042845"/>
          </a:solidFill>
        </p:spPr>
        <p:txBody>
          <a:bodyPr wrap="square" lIns="68580" tIns="34290" rIns="68580" bIns="34290" anchor="t">
            <a:spAutoFit/>
          </a:bodyPr>
          <a:lstStyle/>
          <a:p>
            <a:r>
              <a:rPr lang="es-PE" sz="1575" dirty="0">
                <a:solidFill>
                  <a:schemeClr val="bg1"/>
                </a:solidFill>
                <a:ea typeface="+mn-lt"/>
                <a:cs typeface="+mn-lt"/>
              </a:rPr>
              <a:t>Herramientas de IA para redacción de documentos técnicos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2AAFC44-C9BE-5A39-339D-DCE0320952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4662"/>
          <a:stretch/>
        </p:blipFill>
        <p:spPr>
          <a:xfrm>
            <a:off x="2310291" y="1049268"/>
            <a:ext cx="1325605" cy="13074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575698A-1743-B738-A525-D2CA0A2390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255"/>
          <a:stretch/>
        </p:blipFill>
        <p:spPr>
          <a:xfrm>
            <a:off x="2353133" y="2397385"/>
            <a:ext cx="1396346" cy="775642"/>
          </a:xfrm>
          <a:prstGeom prst="rect">
            <a:avLst/>
          </a:prstGeom>
        </p:spPr>
      </p:pic>
      <p:pic>
        <p:nvPicPr>
          <p:cNvPr id="2052" name="Picture 4" descr="Perplexity AI Logo transparent PNG - StickPNG">
            <a:extLst>
              <a:ext uri="{FF2B5EF4-FFF2-40B4-BE49-F238E27FC236}">
                <a16:creationId xmlns:a16="http://schemas.microsoft.com/office/drawing/2014/main" id="{6E8FD649-658C-AD2C-9D20-7C7B0DEDD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51" y="1062998"/>
            <a:ext cx="2805566" cy="14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nvertissez n'importe quelle vidéo YouTube en texte">
            <a:extLst>
              <a:ext uri="{FF2B5EF4-FFF2-40B4-BE49-F238E27FC236}">
                <a16:creationId xmlns:a16="http://schemas.microsoft.com/office/drawing/2014/main" id="{B55B77EC-6045-18D8-4F08-71F961D7F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4" t="30269" r="11413" b="29460"/>
          <a:stretch/>
        </p:blipFill>
        <p:spPr bwMode="auto">
          <a:xfrm>
            <a:off x="253915" y="4334951"/>
            <a:ext cx="3735981" cy="120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58590C6-4F1E-2DE0-29EC-00CF0A7C65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19" y="5188176"/>
            <a:ext cx="2946027" cy="880422"/>
          </a:xfrm>
          <a:prstGeom prst="rect">
            <a:avLst/>
          </a:prstGeom>
        </p:spPr>
      </p:pic>
      <p:pic>
        <p:nvPicPr>
          <p:cNvPr id="2056" name="Picture 8" descr="Rayyan - AI Powered Tool for Systematic Literature Reviews">
            <a:hlinkClick r:id="rId11"/>
            <a:extLst>
              <a:ext uri="{FF2B5EF4-FFF2-40B4-BE49-F238E27FC236}">
                <a16:creationId xmlns:a16="http://schemas.microsoft.com/office/drawing/2014/main" id="{8DC12C8B-7B1F-6D08-12EF-6B1C1E00C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566" y="4854738"/>
            <a:ext cx="1376301" cy="137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Synthesia - Products, Competitors, Financials, Employees, Headquarters  Locations">
            <a:extLst>
              <a:ext uri="{FF2B5EF4-FFF2-40B4-BE49-F238E27FC236}">
                <a16:creationId xmlns:a16="http://schemas.microsoft.com/office/drawing/2014/main" id="{475C59BA-7856-BDC9-D9FC-248734393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000" y="3997704"/>
            <a:ext cx="4151867" cy="86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599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wnload Google Scholar Logo PNG and Vector (PDF, SVG, Ai, EPS) Free">
            <a:extLst>
              <a:ext uri="{FF2B5EF4-FFF2-40B4-BE49-F238E27FC236}">
                <a16:creationId xmlns:a16="http://schemas.microsoft.com/office/drawing/2014/main" id="{EA31DEBF-A098-15C2-C530-89AAE42A9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" y="1126882"/>
            <a:ext cx="2455955" cy="171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WELCOME TO IJCR | International Journal of Current Research">
            <a:extLst>
              <a:ext uri="{FF2B5EF4-FFF2-40B4-BE49-F238E27FC236}">
                <a16:creationId xmlns:a16="http://schemas.microsoft.com/office/drawing/2014/main" id="{CB48250D-D6D0-2917-B1AB-0925E2605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934" y="1126882"/>
            <a:ext cx="2988608" cy="171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FFAA52D-9E22-0D1B-975D-230C74D42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7807" r="3019" b="10803"/>
          <a:stretch/>
        </p:blipFill>
        <p:spPr bwMode="auto">
          <a:xfrm>
            <a:off x="2679963" y="1304434"/>
            <a:ext cx="3394904" cy="131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: esquinas redondeadas 5">
            <a:extLst>
              <a:ext uri="{FF2B5EF4-FFF2-40B4-BE49-F238E27FC236}">
                <a16:creationId xmlns:a16="http://schemas.microsoft.com/office/drawing/2014/main" id="{45002EF9-B76C-E761-2E6E-BD48CC4FB47C}"/>
              </a:ext>
            </a:extLst>
          </p:cNvPr>
          <p:cNvSpPr/>
          <p:nvPr/>
        </p:nvSpPr>
        <p:spPr>
          <a:xfrm>
            <a:off x="1637922" y="95170"/>
            <a:ext cx="4425019" cy="344775"/>
          </a:xfrm>
          <a:prstGeom prst="roundRect">
            <a:avLst/>
          </a:prstGeom>
          <a:solidFill>
            <a:srgbClr val="042845"/>
          </a:solidFill>
        </p:spPr>
        <p:txBody>
          <a:bodyPr wrap="square" lIns="68580" tIns="34290" rIns="68580" bIns="34290" anchor="t">
            <a:spAutoFit/>
          </a:bodyPr>
          <a:lstStyle/>
          <a:p>
            <a:r>
              <a:rPr lang="es-PE" sz="1575" dirty="0">
                <a:solidFill>
                  <a:schemeClr val="bg1"/>
                </a:solidFill>
                <a:ea typeface="+mn-lt"/>
                <a:cs typeface="+mn-lt"/>
              </a:rPr>
              <a:t>Herramientas para divulgación científica</a:t>
            </a:r>
            <a:endParaRPr lang="es-ES" dirty="0"/>
          </a:p>
        </p:txBody>
      </p:sp>
      <p:pic>
        <p:nvPicPr>
          <p:cNvPr id="4098" name="Picture 2" descr="Academia.edu: una red social para la investigación 2.0 | Universo Abierto">
            <a:extLst>
              <a:ext uri="{FF2B5EF4-FFF2-40B4-BE49-F238E27FC236}">
                <a16:creationId xmlns:a16="http://schemas.microsoft.com/office/drawing/2014/main" id="{348BA96B-4A51-6DE0-C88A-C4E15C965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04205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ew tool to visualize related articles – arXiv blog">
            <a:extLst>
              <a:ext uri="{FF2B5EF4-FFF2-40B4-BE49-F238E27FC236}">
                <a16:creationId xmlns:a16="http://schemas.microsoft.com/office/drawing/2014/main" id="{CA7AA8E7-004F-03E5-CC77-399DDA13E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497" y="2964851"/>
            <a:ext cx="38100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ogo Linkedin PNG transparente - StickPNG">
            <a:extLst>
              <a:ext uri="{FF2B5EF4-FFF2-40B4-BE49-F238E27FC236}">
                <a16:creationId xmlns:a16="http://schemas.microsoft.com/office/drawing/2014/main" id="{8A92399E-AE67-4F96-D8E7-85E02DA3E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59191"/>
            <a:ext cx="3419872" cy="92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ow Pro-Modi, Anti-Modi Twitter Bots Went Berserk | India.com">
            <a:extLst>
              <a:ext uri="{FF2B5EF4-FFF2-40B4-BE49-F238E27FC236}">
                <a16:creationId xmlns:a16="http://schemas.microsoft.com/office/drawing/2014/main" id="{7B82DF4B-B795-EA96-960A-053A9E64E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34697" r="3020" b="33879"/>
          <a:stretch/>
        </p:blipFill>
        <p:spPr bwMode="auto">
          <a:xfrm>
            <a:off x="426811" y="4973971"/>
            <a:ext cx="2816255" cy="56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Facebook Logo - símbolo, significado logotipo, historia, PNG">
            <a:extLst>
              <a:ext uri="{FF2B5EF4-FFF2-40B4-BE49-F238E27FC236}">
                <a16:creationId xmlns:a16="http://schemas.microsoft.com/office/drawing/2014/main" id="{77BAD7B5-A2A3-018B-3755-2F120FE8A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140" y="4253992"/>
            <a:ext cx="3546140" cy="199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813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7F5CE77-4703-9E11-E6C9-FBF08A74591D}"/>
              </a:ext>
            </a:extLst>
          </p:cNvPr>
          <p:cNvSpPr txBox="1"/>
          <p:nvPr/>
        </p:nvSpPr>
        <p:spPr>
          <a:xfrm>
            <a:off x="899592" y="1196752"/>
            <a:ext cx="754258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US" dirty="0"/>
              <a:t>El curso de Elaboración de Documentos Técnicos con LaTeX está diseñado para enseñar a los participantes a utilizar LaTeX como herramienta para crear documentos técnicos de alta calidad. LaTeX es un sistema de preparación de documentos que permite a los usuarios crear documentos con un alto nivel de precisión y una apariencia profesional.</a:t>
            </a:r>
          </a:p>
          <a:p>
            <a:pPr algn="just"/>
            <a:endParaRPr lang="es-US" dirty="0"/>
          </a:p>
          <a:p>
            <a:pPr algn="just"/>
            <a:r>
              <a:rPr lang="es-US" dirty="0"/>
              <a:t>Durante el curso, los participantes aprenden los conceptos básicos de LaTeX, incluyendo cómo instalar el software y cómo crear un documento simple. También profundiza en el cómo estructurar un documento técnico complejo, como un artículo científico.</a:t>
            </a:r>
          </a:p>
          <a:p>
            <a:pPr algn="just"/>
            <a:endParaRPr lang="es-US" dirty="0"/>
          </a:p>
          <a:p>
            <a:pPr algn="just"/>
            <a:r>
              <a:rPr lang="es-US" dirty="0"/>
              <a:t>Al finalizar el curso, los participantes tendrán una comprensión profunda de LaTeX y podrán crear documentos técnicos complejos con un alto nivel de precisión y profesionalismo.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BAF44C3-CF08-27AC-04BB-A05ACCD39576}"/>
              </a:ext>
            </a:extLst>
          </p:cNvPr>
          <p:cNvSpPr txBox="1">
            <a:spLocks/>
          </p:cNvSpPr>
          <p:nvPr/>
        </p:nvSpPr>
        <p:spPr>
          <a:xfrm>
            <a:off x="1547664" y="116632"/>
            <a:ext cx="4680520" cy="50405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3000" spc="225" dirty="0">
                <a:solidFill>
                  <a:schemeClr val="bg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Propósito</a:t>
            </a:r>
            <a:endParaRPr lang="es-CO" sz="3000" spc="225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984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9B32064-FFFA-8D2B-C752-4003387C01AD}"/>
              </a:ext>
            </a:extLst>
          </p:cNvPr>
          <p:cNvSpPr txBox="1"/>
          <p:nvPr/>
        </p:nvSpPr>
        <p:spPr>
          <a:xfrm>
            <a:off x="1023263" y="1781688"/>
            <a:ext cx="5306153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>
              <a:defRPr sz="1800">
                <a:effectLst/>
                <a:latin typeface="Raleway" panose="020F0502020204030204" pitchFamily="34" charset="0"/>
              </a:defRPr>
            </a:lvl1pPr>
          </a:lstStyle>
          <a:p>
            <a:r>
              <a:rPr lang="es-US" sz="1350" dirty="0"/>
              <a:t>Existen diferentes tipos de normas de citación: APA, Harvard, Chicago, Vancouver, IEEE, MLA ICONTEC, entre otras, y su uso depende en buena medida del tipo de texto, pues generalmente cada ámbito disciplinar tiene un estilo de citación recomendado.</a:t>
            </a:r>
          </a:p>
        </p:txBody>
      </p:sp>
      <p:pic>
        <p:nvPicPr>
          <p:cNvPr id="3" name="Picture 8" descr="Estilos de citas APA, Hardvare, Chicago, Vancouver, ACM, IEEE, AMS, ACS,  AIP, MLA, MHRA, ISO-690 - YouTube">
            <a:extLst>
              <a:ext uri="{FF2B5EF4-FFF2-40B4-BE49-F238E27FC236}">
                <a16:creationId xmlns:a16="http://schemas.microsoft.com/office/drawing/2014/main" id="{3A682937-FC3F-9B48-16AD-7951989E2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2" t="30919" r="6647" b="25288"/>
          <a:stretch/>
        </p:blipFill>
        <p:spPr bwMode="auto">
          <a:xfrm>
            <a:off x="858634" y="3000671"/>
            <a:ext cx="3937438" cy="15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Estilos de citas APA, Hardvare, Chicago, Vancouver, ACM, IEEE, AMS, ACS,  AIP, MLA, MHRA, ISO-690 - YouTube">
            <a:extLst>
              <a:ext uri="{FF2B5EF4-FFF2-40B4-BE49-F238E27FC236}">
                <a16:creationId xmlns:a16="http://schemas.microsoft.com/office/drawing/2014/main" id="{4E23E439-7523-9E36-2EBD-DE6713804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" t="30919" r="49250" b="25288"/>
          <a:stretch/>
        </p:blipFill>
        <p:spPr bwMode="auto">
          <a:xfrm>
            <a:off x="4772423" y="3000670"/>
            <a:ext cx="1989628" cy="15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111924F-4BE3-F1D2-8E3B-A46EBEA2924D}"/>
              </a:ext>
            </a:extLst>
          </p:cNvPr>
          <p:cNvSpPr/>
          <p:nvPr/>
        </p:nvSpPr>
        <p:spPr>
          <a:xfrm>
            <a:off x="4941133" y="3233320"/>
            <a:ext cx="709448" cy="851339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S" sz="1500" b="1" dirty="0">
                <a:solidFill>
                  <a:schemeClr val="tx1"/>
                </a:solidFill>
              </a:rPr>
              <a:t>IEEE</a:t>
            </a:r>
            <a:endParaRPr lang="es-US" sz="1350" b="1" dirty="0">
              <a:solidFill>
                <a:schemeClr val="tx1"/>
              </a:solidFill>
            </a:endParaRPr>
          </a:p>
          <a:p>
            <a:pPr algn="ctr"/>
            <a:endParaRPr lang="es-US" sz="1350" dirty="0">
              <a:solidFill>
                <a:schemeClr val="tx1"/>
              </a:solidFill>
            </a:endParaRPr>
          </a:p>
          <a:p>
            <a:pPr algn="ctr"/>
            <a:r>
              <a:rPr lang="es-US" sz="700" dirty="0">
                <a:solidFill>
                  <a:schemeClr val="tx1"/>
                </a:solidFill>
              </a:rPr>
              <a:t>Tecnología</a:t>
            </a:r>
            <a:endParaRPr lang="es-US" sz="600" dirty="0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BC3CC08-5FC8-8503-2CBA-9E3031E1D1E6}"/>
              </a:ext>
            </a:extLst>
          </p:cNvPr>
          <p:cNvSpPr/>
          <p:nvPr/>
        </p:nvSpPr>
        <p:spPr>
          <a:xfrm>
            <a:off x="5922686" y="3225330"/>
            <a:ext cx="709448" cy="851339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S" sz="1350" dirty="0">
                <a:solidFill>
                  <a:schemeClr val="tx1"/>
                </a:solidFill>
              </a:rPr>
              <a:t>MLA</a:t>
            </a:r>
          </a:p>
          <a:p>
            <a:pPr algn="ctr"/>
            <a:endParaRPr lang="es-US" sz="1350" dirty="0">
              <a:solidFill>
                <a:schemeClr val="tx1"/>
              </a:solidFill>
            </a:endParaRPr>
          </a:p>
          <a:p>
            <a:pPr algn="ctr"/>
            <a:r>
              <a:rPr lang="es-US" sz="900" dirty="0">
                <a:solidFill>
                  <a:schemeClr val="tx1"/>
                </a:solidFill>
              </a:rPr>
              <a:t>Ciencias</a:t>
            </a:r>
          </a:p>
          <a:p>
            <a:pPr algn="ctr"/>
            <a:r>
              <a:rPr lang="es-US" sz="900" dirty="0">
                <a:solidFill>
                  <a:schemeClr val="tx1"/>
                </a:solidFill>
              </a:rPr>
              <a:t>Social</a:t>
            </a:r>
            <a:r>
              <a:rPr lang="es-US" sz="1100" dirty="0">
                <a:solidFill>
                  <a:schemeClr val="tx1"/>
                </a:solidFill>
              </a:rPr>
              <a:t>es</a:t>
            </a:r>
          </a:p>
        </p:txBody>
      </p:sp>
      <p:sp>
        <p:nvSpPr>
          <p:cNvPr id="8" name="Rectángulo: esquinas redondeadas 5">
            <a:extLst>
              <a:ext uri="{FF2B5EF4-FFF2-40B4-BE49-F238E27FC236}">
                <a16:creationId xmlns:a16="http://schemas.microsoft.com/office/drawing/2014/main" id="{A78B4723-194A-C060-D783-3D50B551100B}"/>
              </a:ext>
            </a:extLst>
          </p:cNvPr>
          <p:cNvSpPr/>
          <p:nvPr/>
        </p:nvSpPr>
        <p:spPr>
          <a:xfrm>
            <a:off x="1032841" y="1220574"/>
            <a:ext cx="2304256" cy="344775"/>
          </a:xfrm>
          <a:prstGeom prst="roundRect">
            <a:avLst/>
          </a:prstGeom>
          <a:solidFill>
            <a:srgbClr val="042845"/>
          </a:solidFill>
        </p:spPr>
        <p:txBody>
          <a:bodyPr wrap="square" lIns="68580" tIns="34290" rIns="68580" bIns="34290" anchor="t">
            <a:spAutoFit/>
          </a:bodyPr>
          <a:lstStyle/>
          <a:p>
            <a:r>
              <a:rPr lang="es-PE" sz="1575" dirty="0">
                <a:solidFill>
                  <a:schemeClr val="bg1"/>
                </a:solidFill>
                <a:ea typeface="+mn-lt"/>
                <a:cs typeface="+mn-lt"/>
              </a:rPr>
              <a:t>Normas de citación</a:t>
            </a:r>
            <a:endParaRPr lang="es-ES" dirty="0"/>
          </a:p>
        </p:txBody>
      </p:sp>
      <p:pic>
        <p:nvPicPr>
          <p:cNvPr id="4" name="Picture 2" descr="Herramienta: Padlet » Recursos educativos digitales">
            <a:hlinkClick r:id="rId4"/>
            <a:extLst>
              <a:ext uri="{FF2B5EF4-FFF2-40B4-BE49-F238E27FC236}">
                <a16:creationId xmlns:a16="http://schemas.microsoft.com/office/drawing/2014/main" id="{79329855-9031-4384-4B22-9DFA5D354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797152"/>
            <a:ext cx="1230666" cy="12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922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16FB5687-F0D2-E661-88CF-37B097E3C02E}"/>
              </a:ext>
            </a:extLst>
          </p:cNvPr>
          <p:cNvSpPr/>
          <p:nvPr/>
        </p:nvSpPr>
        <p:spPr>
          <a:xfrm>
            <a:off x="2051720" y="1340768"/>
            <a:ext cx="5316195" cy="457200"/>
          </a:xfrm>
          <a:prstGeom prst="roundRect">
            <a:avLst>
              <a:gd name="adj" fmla="val 16667"/>
            </a:avLst>
          </a:prstGeom>
          <a:solidFill>
            <a:srgbClr val="06324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267891" algn="ctr">
              <a:buClr>
                <a:srgbClr val="000000"/>
              </a:buClr>
              <a:buSzPts val="3000"/>
            </a:pPr>
            <a:r>
              <a:rPr lang="es-GT" sz="2250" dirty="0">
                <a:solidFill>
                  <a:schemeClr val="lt1"/>
                </a:solidFill>
                <a:latin typeface="Montserrat Light"/>
                <a:ea typeface="Arial"/>
                <a:cs typeface="Montserrat Light"/>
                <a:sym typeface="Montserrat Light"/>
              </a:rPr>
              <a:t>¿Qué es Latex?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PPT - Introducción a LaTeX PowerPoint Presentation, free download -  ID:1106711">
            <a:extLst>
              <a:ext uri="{FF2B5EF4-FFF2-40B4-BE49-F238E27FC236}">
                <a16:creationId xmlns:a16="http://schemas.microsoft.com/office/drawing/2014/main" id="{711DD1BF-4704-1FD3-B9FC-694B797FB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6" b="17005"/>
          <a:stretch/>
        </p:blipFill>
        <p:spPr bwMode="auto">
          <a:xfrm>
            <a:off x="538353" y="2060848"/>
            <a:ext cx="8067294" cy="375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3451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Los lenguajes de marcado">
            <a:extLst>
              <a:ext uri="{FF2B5EF4-FFF2-40B4-BE49-F238E27FC236}">
                <a16:creationId xmlns:a16="http://schemas.microsoft.com/office/drawing/2014/main" id="{2A49175E-A17C-A5CB-FEBB-35EF3F8B2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6912767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ormato y edición de texto">
            <a:extLst>
              <a:ext uri="{FF2B5EF4-FFF2-40B4-BE49-F238E27FC236}">
                <a16:creationId xmlns:a16="http://schemas.microsoft.com/office/drawing/2014/main" id="{F480DA22-B5F0-1931-AAF7-1B471A225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830" y="908720"/>
            <a:ext cx="3538170" cy="301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1A6CDA91-4EBD-109B-2CFF-45D9B47BAC8C}"/>
              </a:ext>
            </a:extLst>
          </p:cNvPr>
          <p:cNvSpPr txBox="1">
            <a:spLocks/>
          </p:cNvSpPr>
          <p:nvPr/>
        </p:nvSpPr>
        <p:spPr>
          <a:xfrm>
            <a:off x="1547664" y="116632"/>
            <a:ext cx="4680520" cy="50405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z="3000" spc="225" dirty="0">
                <a:solidFill>
                  <a:schemeClr val="bg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Formateo de documentos</a:t>
            </a:r>
            <a:endParaRPr lang="es-CO" sz="3000" spc="225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816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NTRODUCCIÓN A LOS LENGUAJES DE MARCAS. - ppt video online descargar">
            <a:extLst>
              <a:ext uri="{FF2B5EF4-FFF2-40B4-BE49-F238E27FC236}">
                <a16:creationId xmlns:a16="http://schemas.microsoft.com/office/drawing/2014/main" id="{A97D06DE-DE2F-87F5-E927-038347E5B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2"/>
          <a:stretch/>
        </p:blipFill>
        <p:spPr bwMode="auto">
          <a:xfrm>
            <a:off x="467544" y="908720"/>
            <a:ext cx="8208912" cy="533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FFF8621-760A-3F18-F95D-522CC05F0C50}"/>
              </a:ext>
            </a:extLst>
          </p:cNvPr>
          <p:cNvSpPr txBox="1">
            <a:spLocks/>
          </p:cNvSpPr>
          <p:nvPr/>
        </p:nvSpPr>
        <p:spPr>
          <a:xfrm>
            <a:off x="1547664" y="116632"/>
            <a:ext cx="4680520" cy="50405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z="3000" spc="225" dirty="0">
                <a:solidFill>
                  <a:schemeClr val="bg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Historia</a:t>
            </a:r>
            <a:endParaRPr lang="es-CO" sz="3000" spc="225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839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6;p1">
            <a:extLst>
              <a:ext uri="{FF2B5EF4-FFF2-40B4-BE49-F238E27FC236}">
                <a16:creationId xmlns:a16="http://schemas.microsoft.com/office/drawing/2014/main" id="{C592988C-5257-75F1-BA77-52A2253FEA5B}"/>
              </a:ext>
            </a:extLst>
          </p:cNvPr>
          <p:cNvSpPr/>
          <p:nvPr/>
        </p:nvSpPr>
        <p:spPr>
          <a:xfrm>
            <a:off x="3995936" y="1522679"/>
            <a:ext cx="2016224" cy="457200"/>
          </a:xfrm>
          <a:prstGeom prst="roundRect">
            <a:avLst>
              <a:gd name="adj" fmla="val 16667"/>
            </a:avLst>
          </a:prstGeom>
          <a:solidFill>
            <a:srgbClr val="EE7D3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267891">
              <a:buSzPts val="3000"/>
            </a:pPr>
            <a:r>
              <a:rPr lang="es-GT" sz="2250" dirty="0">
                <a:solidFill>
                  <a:schemeClr val="lt1"/>
                </a:solidFill>
                <a:latin typeface="Montserrat Light"/>
                <a:cs typeface="Montserrat Light"/>
                <a:sym typeface="Montserrat Light"/>
              </a:rPr>
              <a:t>WYSIWYG</a:t>
            </a:r>
            <a:endParaRPr lang="es-GT" sz="1350" dirty="0"/>
          </a:p>
        </p:txBody>
      </p:sp>
      <p:pic>
        <p:nvPicPr>
          <p:cNvPr id="2" name="Picture 2" descr="Por fin, estudiado científicamente: ¿se es más eficiente escribiendo en  Word o en LaTeX? – Ciencia explicada">
            <a:extLst>
              <a:ext uri="{FF2B5EF4-FFF2-40B4-BE49-F238E27FC236}">
                <a16:creationId xmlns:a16="http://schemas.microsoft.com/office/drawing/2014/main" id="{6DEBF97F-4789-ED4E-FEDE-460DD1862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638" y="1916832"/>
            <a:ext cx="6800723" cy="434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B7CE9865-0F9A-67BA-3D8D-10B4E13DD522}"/>
              </a:ext>
            </a:extLst>
          </p:cNvPr>
          <p:cNvSpPr txBox="1">
            <a:spLocks/>
          </p:cNvSpPr>
          <p:nvPr/>
        </p:nvSpPr>
        <p:spPr>
          <a:xfrm>
            <a:off x="1547664" y="116632"/>
            <a:ext cx="4680520" cy="50405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z="3000" spc="225" dirty="0">
                <a:solidFill>
                  <a:schemeClr val="bg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Complejidad</a:t>
            </a:r>
            <a:endParaRPr lang="es-CO" sz="3000" spc="225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86;p1">
            <a:extLst>
              <a:ext uri="{FF2B5EF4-FFF2-40B4-BE49-F238E27FC236}">
                <a16:creationId xmlns:a16="http://schemas.microsoft.com/office/drawing/2014/main" id="{9DB055B3-569A-57D4-C93C-AE1B647EEBE7}"/>
              </a:ext>
            </a:extLst>
          </p:cNvPr>
          <p:cNvSpPr/>
          <p:nvPr/>
        </p:nvSpPr>
        <p:spPr>
          <a:xfrm>
            <a:off x="6876256" y="2492896"/>
            <a:ext cx="2016224" cy="457200"/>
          </a:xfrm>
          <a:prstGeom prst="roundRect">
            <a:avLst>
              <a:gd name="adj" fmla="val 16667"/>
            </a:avLst>
          </a:prstGeom>
          <a:solidFill>
            <a:srgbClr val="4B77C7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s-US" sz="24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WYSIWYK</a:t>
            </a:r>
          </a:p>
        </p:txBody>
      </p:sp>
    </p:spTree>
    <p:extLst>
      <p:ext uri="{BB962C8B-B14F-4D97-AF65-F5344CB8AC3E}">
        <p14:creationId xmlns:p14="http://schemas.microsoft.com/office/powerpoint/2010/main" val="2734286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NTRODUCCIÓN A LOS LENGUAJES DE MARCAS. - ppt video online descargar">
            <a:extLst>
              <a:ext uri="{FF2B5EF4-FFF2-40B4-BE49-F238E27FC236}">
                <a16:creationId xmlns:a16="http://schemas.microsoft.com/office/drawing/2014/main" id="{16E23784-E6D9-71D0-10B8-E4700630D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0" b="14301"/>
          <a:stretch/>
        </p:blipFill>
        <p:spPr bwMode="auto">
          <a:xfrm>
            <a:off x="107504" y="908720"/>
            <a:ext cx="9036496" cy="533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enguaje de Marcado. - ppt descargar">
            <a:extLst>
              <a:ext uri="{FF2B5EF4-FFF2-40B4-BE49-F238E27FC236}">
                <a16:creationId xmlns:a16="http://schemas.microsoft.com/office/drawing/2014/main" id="{2F02169E-F98A-7E27-76A9-2061AC1BC6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b="74667"/>
          <a:stretch/>
        </p:blipFill>
        <p:spPr bwMode="auto">
          <a:xfrm>
            <a:off x="395536" y="896544"/>
            <a:ext cx="8172399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4729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enguaje de Marcado. - ppt descargar">
            <a:extLst>
              <a:ext uri="{FF2B5EF4-FFF2-40B4-BE49-F238E27FC236}">
                <a16:creationId xmlns:a16="http://schemas.microsoft.com/office/drawing/2014/main" id="{353A0147-77DF-A614-FF60-DBA4C1A9C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8" y="836712"/>
            <a:ext cx="9125511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9260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Qué es el Lenguaje de Marcado? - Seobility Wiki">
            <a:extLst>
              <a:ext uri="{FF2B5EF4-FFF2-40B4-BE49-F238E27FC236}">
                <a16:creationId xmlns:a16="http://schemas.microsoft.com/office/drawing/2014/main" id="{18626C82-75EA-48A8-2D9E-E7EC16039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9050"/>
          <a:stretch/>
        </p:blipFill>
        <p:spPr bwMode="auto">
          <a:xfrm>
            <a:off x="33338" y="764704"/>
            <a:ext cx="907732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BD1DB5E-0F05-FE39-E6F6-D2936DC70754}"/>
              </a:ext>
            </a:extLst>
          </p:cNvPr>
          <p:cNvSpPr txBox="1">
            <a:spLocks/>
          </p:cNvSpPr>
          <p:nvPr/>
        </p:nvSpPr>
        <p:spPr>
          <a:xfrm>
            <a:off x="1547664" y="116632"/>
            <a:ext cx="4680520" cy="50405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z="3000" spc="225" dirty="0">
                <a:solidFill>
                  <a:schemeClr val="bg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Ejemplo marcado HTML</a:t>
            </a:r>
            <a:endParaRPr lang="es-CO" sz="3000" spc="225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4895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16FB5687-F0D2-E661-88CF-37B097E3C02E}"/>
              </a:ext>
            </a:extLst>
          </p:cNvPr>
          <p:cNvSpPr/>
          <p:nvPr/>
        </p:nvSpPr>
        <p:spPr>
          <a:xfrm>
            <a:off x="1763688" y="887332"/>
            <a:ext cx="5316195" cy="457200"/>
          </a:xfrm>
          <a:prstGeom prst="roundRect">
            <a:avLst>
              <a:gd name="adj" fmla="val 16667"/>
            </a:avLst>
          </a:prstGeom>
          <a:solidFill>
            <a:srgbClr val="06324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267891" algn="ctr">
              <a:buClr>
                <a:srgbClr val="000000"/>
              </a:buClr>
              <a:buSzPts val="3000"/>
            </a:pPr>
            <a:r>
              <a:rPr lang="es-GT" sz="2250" dirty="0">
                <a:solidFill>
                  <a:schemeClr val="lt1"/>
                </a:solidFill>
                <a:latin typeface="Montserrat Light"/>
                <a:cs typeface="Montserrat Light"/>
                <a:sym typeface="Montserrat Light"/>
              </a:rPr>
              <a:t>Ventajas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CDCB28C-7500-D467-EB8B-C4A1F1EF5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" y="1412776"/>
            <a:ext cx="913137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734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BB77414-5211-BF50-3525-5E10E9BE5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449" y="908720"/>
            <a:ext cx="922489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43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7F5CE77-4703-9E11-E6C9-FBF08A74591D}"/>
              </a:ext>
            </a:extLst>
          </p:cNvPr>
          <p:cNvSpPr txBox="1"/>
          <p:nvPr/>
        </p:nvSpPr>
        <p:spPr>
          <a:xfrm>
            <a:off x="683568" y="970310"/>
            <a:ext cx="75425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US" dirty="0"/>
              <a:t>Desarrollar las habilidades de los participantes para crear documentos técnico-científicos con fines de publicación mediante el lenguaje de procesamiento de texto académico LATEX y herramientas computacionales.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C1DFC6B-865F-0EC5-4138-D3DDA25F3286}"/>
              </a:ext>
            </a:extLst>
          </p:cNvPr>
          <p:cNvSpPr txBox="1">
            <a:spLocks/>
          </p:cNvSpPr>
          <p:nvPr/>
        </p:nvSpPr>
        <p:spPr>
          <a:xfrm>
            <a:off x="1547664" y="116632"/>
            <a:ext cx="4680520" cy="50405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3000" spc="225" dirty="0">
                <a:solidFill>
                  <a:schemeClr val="bg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Objetivos</a:t>
            </a:r>
            <a:endParaRPr lang="es-CO" sz="3000" spc="225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39CB8952-208D-FF0B-6FC4-0CEDA2969E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990671"/>
              </p:ext>
            </p:extLst>
          </p:nvPr>
        </p:nvGraphicFramePr>
        <p:xfrm>
          <a:off x="1043208" y="2364987"/>
          <a:ext cx="7254552" cy="7009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54552">
                  <a:extLst>
                    <a:ext uri="{9D8B030D-6E8A-4147-A177-3AD203B41FA5}">
                      <a16:colId xmlns:a16="http://schemas.microsoft.com/office/drawing/2014/main" val="2153095173"/>
                    </a:ext>
                  </a:extLst>
                </a:gridCol>
              </a:tblGrid>
              <a:tr h="700973">
                <a:tc>
                  <a:txBody>
                    <a:bodyPr/>
                    <a:lstStyle/>
                    <a:p>
                      <a:pPr marL="342900" indent="-342900" algn="l" fontAlgn="ctr">
                        <a:buFont typeface="+mj-lt"/>
                        <a:buAutoNum type="arabicPeriod"/>
                      </a:pPr>
                      <a:r>
                        <a:rPr lang="es-US" sz="1800" u="none" strike="noStrike" dirty="0">
                          <a:effectLst/>
                        </a:rPr>
                        <a:t>Aprender las herramientas de software necesarias para la utilización de LATEX.</a:t>
                      </a:r>
                      <a:endParaRPr lang="es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15316489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FE44F22-FE62-34E4-AB94-59093D5531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624316"/>
              </p:ext>
            </p:extLst>
          </p:nvPr>
        </p:nvGraphicFramePr>
        <p:xfrm>
          <a:off x="1043208" y="3104674"/>
          <a:ext cx="7253886" cy="7009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53886">
                  <a:extLst>
                    <a:ext uri="{9D8B030D-6E8A-4147-A177-3AD203B41FA5}">
                      <a16:colId xmlns:a16="http://schemas.microsoft.com/office/drawing/2014/main" val="2153095173"/>
                    </a:ext>
                  </a:extLst>
                </a:gridCol>
              </a:tblGrid>
              <a:tr h="700973">
                <a:tc>
                  <a:txBody>
                    <a:bodyPr/>
                    <a:lstStyle/>
                    <a:p>
                      <a:pPr marL="342900" indent="-342900" algn="l" fontAlgn="ctr">
                        <a:buFont typeface="+mj-lt"/>
                        <a:buAutoNum type="arabicPeriod" startAt="2"/>
                      </a:pPr>
                      <a:r>
                        <a:rPr lang="es-US" sz="1800" u="none" strike="noStrike" dirty="0">
                          <a:effectLst/>
                        </a:rPr>
                        <a:t>Aplicar código y pasos de procesamientos mínimos para la generación de texto académico en formato PDF.</a:t>
                      </a:r>
                      <a:endParaRPr lang="es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15316489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ED688113-B605-8BF6-B1DA-61D305ADF0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082901"/>
              </p:ext>
            </p:extLst>
          </p:nvPr>
        </p:nvGraphicFramePr>
        <p:xfrm>
          <a:off x="1021837" y="3844195"/>
          <a:ext cx="7254552" cy="7009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54552">
                  <a:extLst>
                    <a:ext uri="{9D8B030D-6E8A-4147-A177-3AD203B41FA5}">
                      <a16:colId xmlns:a16="http://schemas.microsoft.com/office/drawing/2014/main" val="2153095173"/>
                    </a:ext>
                  </a:extLst>
                </a:gridCol>
              </a:tblGrid>
              <a:tr h="700973">
                <a:tc>
                  <a:txBody>
                    <a:bodyPr/>
                    <a:lstStyle/>
                    <a:p>
                      <a:pPr marL="342900" indent="-342900" algn="l" fontAlgn="ctr">
                        <a:buFont typeface="+mj-lt"/>
                        <a:buAutoNum type="arabicPeriod" startAt="3"/>
                      </a:pPr>
                      <a:r>
                        <a:rPr lang="es-US" sz="1800" u="none" strike="noStrike" dirty="0">
                          <a:effectLst/>
                        </a:rPr>
                        <a:t>Utilizar paquetes de LATEX para incorporar referencias bibliográficas</a:t>
                      </a:r>
                      <a:endParaRPr lang="es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15316489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C9D9BB4-724F-8EC1-40F3-8634F2AF3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455188"/>
              </p:ext>
            </p:extLst>
          </p:nvPr>
        </p:nvGraphicFramePr>
        <p:xfrm>
          <a:off x="1021837" y="4583716"/>
          <a:ext cx="7216708" cy="822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16708">
                  <a:extLst>
                    <a:ext uri="{9D8B030D-6E8A-4147-A177-3AD203B41FA5}">
                      <a16:colId xmlns:a16="http://schemas.microsoft.com/office/drawing/2014/main" val="2153095173"/>
                    </a:ext>
                  </a:extLst>
                </a:gridCol>
              </a:tblGrid>
              <a:tr h="700973">
                <a:tc>
                  <a:txBody>
                    <a:bodyPr/>
                    <a:lstStyle/>
                    <a:p>
                      <a:pPr marL="342900" indent="-342900" algn="just" fontAlgn="ctr">
                        <a:buFont typeface="+mj-lt"/>
                        <a:buAutoNum type="arabicPeriod" startAt="4"/>
                      </a:pPr>
                      <a:r>
                        <a:rPr lang="es-US" sz="1800" u="none" strike="noStrike" dirty="0">
                          <a:effectLst/>
                        </a:rPr>
                        <a:t>Potenciar la colaboración entre investigadores para la generación de documentos científicos a través de plataformas on-line de procesamiento de LATEX</a:t>
                      </a:r>
                      <a:endParaRPr lang="es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15316489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9337C736-23D5-4C43-0BA8-3C44E7624F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732746"/>
              </p:ext>
            </p:extLst>
          </p:nvPr>
        </p:nvGraphicFramePr>
        <p:xfrm>
          <a:off x="1043608" y="5445224"/>
          <a:ext cx="7254552" cy="7009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54552">
                  <a:extLst>
                    <a:ext uri="{9D8B030D-6E8A-4147-A177-3AD203B41FA5}">
                      <a16:colId xmlns:a16="http://schemas.microsoft.com/office/drawing/2014/main" val="2153095173"/>
                    </a:ext>
                  </a:extLst>
                </a:gridCol>
              </a:tblGrid>
              <a:tr h="700973">
                <a:tc>
                  <a:txBody>
                    <a:bodyPr/>
                    <a:lstStyle/>
                    <a:p>
                      <a:pPr marL="342900" indent="-342900" algn="l" fontAlgn="ctr">
                        <a:buFont typeface="+mj-lt"/>
                        <a:buAutoNum type="arabicPeriod" startAt="5"/>
                      </a:pPr>
                      <a:r>
                        <a:rPr lang="es-US" sz="1800" u="none" strike="noStrike" dirty="0">
                          <a:effectLst/>
                        </a:rPr>
                        <a:t>Desarrollar habilidades prácticas en el uso de plataformas on-line. </a:t>
                      </a:r>
                      <a:endParaRPr lang="es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15316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309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A3490ED-22D9-E3B1-C725-C33DC6A74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22169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711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F11F438-4107-54DA-3340-840A99C56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44" y="908720"/>
            <a:ext cx="8765756" cy="538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424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3B41098-F4E1-A84B-3C97-0A2054DC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32" y="836712"/>
            <a:ext cx="8774536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244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6;p1">
            <a:extLst>
              <a:ext uri="{FF2B5EF4-FFF2-40B4-BE49-F238E27FC236}">
                <a16:creationId xmlns:a16="http://schemas.microsoft.com/office/drawing/2014/main" id="{C592988C-5257-75F1-BA77-52A2253FEA5B}"/>
              </a:ext>
            </a:extLst>
          </p:cNvPr>
          <p:cNvSpPr/>
          <p:nvPr/>
        </p:nvSpPr>
        <p:spPr>
          <a:xfrm>
            <a:off x="9245" y="836712"/>
            <a:ext cx="3800501" cy="457200"/>
          </a:xfrm>
          <a:prstGeom prst="roundRect">
            <a:avLst>
              <a:gd name="adj" fmla="val 16667"/>
            </a:avLst>
          </a:prstGeom>
          <a:solidFill>
            <a:srgbClr val="CF422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267891" algn="ctr">
              <a:buSzPts val="3000"/>
            </a:pPr>
            <a:r>
              <a:rPr lang="es-GT" sz="2250" dirty="0">
                <a:solidFill>
                  <a:schemeClr val="lt1"/>
                </a:solidFill>
                <a:latin typeface="Montserrat Light"/>
                <a:cs typeface="Montserrat Light"/>
                <a:sym typeface="Montserrat Light"/>
              </a:rPr>
              <a:t>Estructura</a:t>
            </a:r>
            <a:endParaRPr lang="es-GT" sz="1350" dirty="0"/>
          </a:p>
        </p:txBody>
      </p:sp>
      <p:pic>
        <p:nvPicPr>
          <p:cNvPr id="5122" name="Picture 2" descr="Los científicos lo hacen con LaTeX">
            <a:extLst>
              <a:ext uri="{FF2B5EF4-FFF2-40B4-BE49-F238E27FC236}">
                <a16:creationId xmlns:a16="http://schemas.microsoft.com/office/drawing/2014/main" id="{18817502-97A8-0195-CC60-87253ABE8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89"/>
          <a:stretch/>
        </p:blipFill>
        <p:spPr bwMode="auto">
          <a:xfrm>
            <a:off x="0" y="1411232"/>
            <a:ext cx="5331096" cy="25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aTeX Fácil: Curso básico de LaTeX">
            <a:extLst>
              <a:ext uri="{FF2B5EF4-FFF2-40B4-BE49-F238E27FC236}">
                <a16:creationId xmlns:a16="http://schemas.microsoft.com/office/drawing/2014/main" id="{B5936A83-478F-60B1-EFA6-F552EE7D3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965266"/>
            <a:ext cx="5580588" cy="213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8558C50B-C338-C797-FBFA-1E97AA4AD3EA}"/>
              </a:ext>
            </a:extLst>
          </p:cNvPr>
          <p:cNvSpPr/>
          <p:nvPr/>
        </p:nvSpPr>
        <p:spPr>
          <a:xfrm>
            <a:off x="3887924" y="3174722"/>
            <a:ext cx="5316195" cy="457200"/>
          </a:xfrm>
          <a:prstGeom prst="roundRect">
            <a:avLst>
              <a:gd name="adj" fmla="val 16667"/>
            </a:avLst>
          </a:prstGeom>
          <a:solidFill>
            <a:srgbClr val="06324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267891" algn="ctr">
              <a:buClr>
                <a:srgbClr val="000000"/>
              </a:buClr>
              <a:buSzPts val="3000"/>
            </a:pPr>
            <a:r>
              <a:rPr lang="es-GT" sz="2250" dirty="0">
                <a:solidFill>
                  <a:schemeClr val="lt1"/>
                </a:solidFill>
                <a:latin typeface="Montserrat Light"/>
                <a:cs typeface="Montserrat Light"/>
                <a:sym typeface="Montserrat Light"/>
              </a:rPr>
              <a:t>Fórmulas Matemáticas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57D9097-A3D7-9015-85F3-676994EAEF11}"/>
              </a:ext>
            </a:extLst>
          </p:cNvPr>
          <p:cNvSpPr txBox="1">
            <a:spLocks/>
          </p:cNvSpPr>
          <p:nvPr/>
        </p:nvSpPr>
        <p:spPr>
          <a:xfrm>
            <a:off x="1547664" y="116632"/>
            <a:ext cx="4680520" cy="50405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z="3000" spc="225" dirty="0">
                <a:solidFill>
                  <a:schemeClr val="bg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Ejemplo marcado en </a:t>
            </a:r>
            <a:r>
              <a:rPr lang="es-ES" sz="3000" spc="225" dirty="0" err="1">
                <a:solidFill>
                  <a:schemeClr val="bg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Latex</a:t>
            </a:r>
            <a:endParaRPr lang="es-CO" sz="3000" spc="225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E03B40E-3C56-AB60-8235-13A5B2671B98}"/>
              </a:ext>
            </a:extLst>
          </p:cNvPr>
          <p:cNvSpPr txBox="1"/>
          <p:nvPr/>
        </p:nvSpPr>
        <p:spPr>
          <a:xfrm>
            <a:off x="467544" y="457378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dirty="0"/>
              <a:t>\</a:t>
            </a:r>
            <a:r>
              <a:rPr lang="es-US" dirty="0" err="1"/>
              <a:t>end</a:t>
            </a:r>
            <a:r>
              <a:rPr lang="es-US" dirty="0"/>
              <a:t>{</a:t>
            </a:r>
            <a:r>
              <a:rPr lang="es-US" dirty="0" err="1"/>
              <a:t>document</a:t>
            </a:r>
            <a:r>
              <a:rPr lang="es-US" dirty="0"/>
              <a:t>}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E8AF4C9-FF07-445D-8860-C746BF680DF9}"/>
              </a:ext>
            </a:extLst>
          </p:cNvPr>
          <p:cNvSpPr txBox="1"/>
          <p:nvPr/>
        </p:nvSpPr>
        <p:spPr>
          <a:xfrm>
            <a:off x="1043608" y="408485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dirty="0"/>
              <a:t>Hola Mundo</a:t>
            </a:r>
          </a:p>
        </p:txBody>
      </p:sp>
    </p:spTree>
    <p:extLst>
      <p:ext uri="{BB962C8B-B14F-4D97-AF65-F5344CB8AC3E}">
        <p14:creationId xmlns:p14="http://schemas.microsoft.com/office/powerpoint/2010/main" val="7041560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6;p1">
            <a:extLst>
              <a:ext uri="{FF2B5EF4-FFF2-40B4-BE49-F238E27FC236}">
                <a16:creationId xmlns:a16="http://schemas.microsoft.com/office/drawing/2014/main" id="{C592988C-5257-75F1-BA77-52A2253FEA5B}"/>
              </a:ext>
            </a:extLst>
          </p:cNvPr>
          <p:cNvSpPr/>
          <p:nvPr/>
        </p:nvSpPr>
        <p:spPr>
          <a:xfrm>
            <a:off x="847258" y="994508"/>
            <a:ext cx="5306153" cy="457200"/>
          </a:xfrm>
          <a:prstGeom prst="roundRect">
            <a:avLst>
              <a:gd name="adj" fmla="val 16667"/>
            </a:avLst>
          </a:prstGeom>
          <a:solidFill>
            <a:srgbClr val="CF422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267891" algn="ctr">
              <a:buSzPts val="3000"/>
            </a:pPr>
            <a:r>
              <a:rPr lang="es-GT" sz="2250" dirty="0">
                <a:solidFill>
                  <a:schemeClr val="lt1"/>
                </a:solidFill>
                <a:latin typeface="Montserrat Light"/>
                <a:cs typeface="Montserrat Light"/>
                <a:sym typeface="Montserrat Light"/>
              </a:rPr>
              <a:t>Estructura</a:t>
            </a:r>
            <a:endParaRPr lang="es-GT" sz="1350" dirty="0"/>
          </a:p>
        </p:txBody>
      </p:sp>
      <p:pic>
        <p:nvPicPr>
          <p:cNvPr id="7170" name="Picture 2" descr="LiNuXiToS: Documento en LaTeX con Bibligrafía estilo chicago.">
            <a:extLst>
              <a:ext uri="{FF2B5EF4-FFF2-40B4-BE49-F238E27FC236}">
                <a16:creationId xmlns:a16="http://schemas.microsoft.com/office/drawing/2014/main" id="{0D3B360D-F807-4654-79B2-CCD266182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441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263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Tutorial de Overleaf y LaTeX 02: Listas, tablas, imágenes y referencias  cruzadas. - YouTube">
            <a:extLst>
              <a:ext uri="{FF2B5EF4-FFF2-40B4-BE49-F238E27FC236}">
                <a16:creationId xmlns:a16="http://schemas.microsoft.com/office/drawing/2014/main" id="{F2513EFA-6037-34E6-2B4C-F227D7E07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5923"/>
            <a:ext cx="9089009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Overleaf Official Logos - Overleaf, Editor de LaTeX online">
            <a:extLst>
              <a:ext uri="{FF2B5EF4-FFF2-40B4-BE49-F238E27FC236}">
                <a16:creationId xmlns:a16="http://schemas.microsoft.com/office/drawing/2014/main" id="{860257E1-2C8E-E819-24BF-537619547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84" y="4869160"/>
            <a:ext cx="3672408" cy="121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4464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>
            <a:extLst>
              <a:ext uri="{FF2B5EF4-FFF2-40B4-BE49-F238E27FC236}">
                <a16:creationId xmlns:a16="http://schemas.microsoft.com/office/drawing/2014/main" id="{73C4ED4F-8610-7743-9D90-47FAFE366BB9}"/>
              </a:ext>
            </a:extLst>
          </p:cNvPr>
          <p:cNvSpPr/>
          <p:nvPr/>
        </p:nvSpPr>
        <p:spPr>
          <a:xfrm>
            <a:off x="885792" y="1066921"/>
            <a:ext cx="316110" cy="305384"/>
          </a:xfrm>
          <a:prstGeom prst="ellipse">
            <a:avLst/>
          </a:prstGeom>
          <a:solidFill>
            <a:srgbClr val="042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PE" sz="1500" dirty="0"/>
              <a:t>1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3A945A77-0704-9B47-9936-54208D7BDF26}"/>
              </a:ext>
            </a:extLst>
          </p:cNvPr>
          <p:cNvSpPr/>
          <p:nvPr/>
        </p:nvSpPr>
        <p:spPr>
          <a:xfrm>
            <a:off x="885792" y="2204864"/>
            <a:ext cx="316110" cy="305384"/>
          </a:xfrm>
          <a:prstGeom prst="ellipse">
            <a:avLst/>
          </a:prstGeom>
          <a:solidFill>
            <a:srgbClr val="042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PE" sz="1500" dirty="0"/>
              <a:t>2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A4DD4BE4-4D07-3743-B89F-F09299FDEE5A}"/>
              </a:ext>
            </a:extLst>
          </p:cNvPr>
          <p:cNvSpPr/>
          <p:nvPr/>
        </p:nvSpPr>
        <p:spPr>
          <a:xfrm>
            <a:off x="885792" y="3190115"/>
            <a:ext cx="316110" cy="305384"/>
          </a:xfrm>
          <a:prstGeom prst="ellipse">
            <a:avLst/>
          </a:prstGeom>
          <a:solidFill>
            <a:srgbClr val="042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PE" sz="1500" dirty="0"/>
              <a:t>3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DEBADFF9-BBD8-DD41-A742-BDDFC251945E}"/>
              </a:ext>
            </a:extLst>
          </p:cNvPr>
          <p:cNvSpPr/>
          <p:nvPr/>
        </p:nvSpPr>
        <p:spPr>
          <a:xfrm>
            <a:off x="875103" y="5125177"/>
            <a:ext cx="316110" cy="305384"/>
          </a:xfrm>
          <a:prstGeom prst="ellipse">
            <a:avLst/>
          </a:prstGeom>
          <a:solidFill>
            <a:srgbClr val="042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PE" sz="1500" dirty="0"/>
              <a:t>4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414444C-B44D-327E-7A04-97C620626F22}"/>
              </a:ext>
            </a:extLst>
          </p:cNvPr>
          <p:cNvSpPr txBox="1"/>
          <p:nvPr/>
        </p:nvSpPr>
        <p:spPr>
          <a:xfrm>
            <a:off x="1376047" y="1019611"/>
            <a:ext cx="774035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US" b="0" i="0" dirty="0">
                <a:solidFill>
                  <a:srgbClr val="374151"/>
                </a:solidFill>
                <a:effectLst/>
                <a:latin typeface="Söhne"/>
              </a:rPr>
              <a:t>Descargar e instalar </a:t>
            </a:r>
            <a:r>
              <a:rPr lang="es-US" b="0" i="0" dirty="0" err="1">
                <a:solidFill>
                  <a:srgbClr val="374151"/>
                </a:solidFill>
                <a:effectLst/>
                <a:latin typeface="Söhne"/>
              </a:rPr>
              <a:t>MacTeX</a:t>
            </a:r>
            <a:r>
              <a:rPr lang="es-US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s-US" b="0" i="0" dirty="0" err="1">
                <a:solidFill>
                  <a:srgbClr val="374151"/>
                </a:solidFill>
                <a:effectLst/>
                <a:latin typeface="Söhne"/>
              </a:rPr>
              <a:t>MacTeX</a:t>
            </a:r>
            <a:r>
              <a:rPr lang="es-US" b="0" i="0" dirty="0">
                <a:solidFill>
                  <a:srgbClr val="374151"/>
                </a:solidFill>
                <a:effectLst/>
                <a:latin typeface="Söhne"/>
              </a:rPr>
              <a:t> es una distribución de LaTeX para Mac que incluye todo lo necesario para empezar a utilizar LaTeX. Puede descargarla desde el siguiente enlace: </a:t>
            </a:r>
            <a:r>
              <a:rPr lang="es-US" b="0" i="0" u="sng" dirty="0">
                <a:solidFill>
                  <a:srgbClr val="374151"/>
                </a:solidFill>
                <a:effectLst/>
                <a:latin typeface="Söhne"/>
                <a:hlinkClick r:id="rId3"/>
              </a:rPr>
              <a:t>https://tug.org/mactex/mactex-download.html</a:t>
            </a:r>
            <a:endParaRPr lang="es-US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endParaRPr lang="es-US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r>
              <a:rPr lang="es-US" b="0" i="0" dirty="0">
                <a:solidFill>
                  <a:srgbClr val="374151"/>
                </a:solidFill>
                <a:effectLst/>
                <a:latin typeface="Söhne"/>
              </a:rPr>
              <a:t>Una vez descargado el archivo de instalación de </a:t>
            </a:r>
            <a:r>
              <a:rPr lang="es-US" b="0" i="0" dirty="0" err="1">
                <a:solidFill>
                  <a:srgbClr val="374151"/>
                </a:solidFill>
                <a:effectLst/>
                <a:latin typeface="Söhne"/>
              </a:rPr>
              <a:t>MacTeX</a:t>
            </a:r>
            <a:r>
              <a:rPr lang="es-US" b="0" i="0" dirty="0">
                <a:solidFill>
                  <a:srgbClr val="374151"/>
                </a:solidFill>
                <a:effectLst/>
                <a:latin typeface="Söhne"/>
              </a:rPr>
              <a:t>, haga doble clic en él para montar el archivo de imagen. Luego, haga doble clic en el archivo de instalación y sigue las instrucciones en pantalla para completar la instalación.</a:t>
            </a:r>
          </a:p>
          <a:p>
            <a:pPr algn="l">
              <a:buFont typeface="+mj-lt"/>
              <a:buAutoNum type="arabicPeriod"/>
            </a:pPr>
            <a:endParaRPr lang="es-US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r>
              <a:rPr lang="es-US" b="0" i="0" dirty="0">
                <a:solidFill>
                  <a:srgbClr val="374151"/>
                </a:solidFill>
                <a:effectLst/>
                <a:latin typeface="Söhne"/>
              </a:rPr>
              <a:t>Después de instalar </a:t>
            </a:r>
            <a:r>
              <a:rPr lang="es-US" b="0" i="0" dirty="0" err="1">
                <a:solidFill>
                  <a:srgbClr val="374151"/>
                </a:solidFill>
                <a:effectLst/>
                <a:latin typeface="Söhne"/>
              </a:rPr>
              <a:t>MacTeX</a:t>
            </a:r>
            <a:r>
              <a:rPr lang="es-US" b="0" i="0" dirty="0">
                <a:solidFill>
                  <a:srgbClr val="374151"/>
                </a:solidFill>
                <a:effectLst/>
                <a:latin typeface="Söhne"/>
              </a:rPr>
              <a:t>, es posible que necesite configurar su editor de texto para que reconozca LaTeX. Si utiliza el editor de texto </a:t>
            </a:r>
            <a:r>
              <a:rPr lang="es-US" b="0" i="0" dirty="0" err="1">
                <a:solidFill>
                  <a:srgbClr val="374151"/>
                </a:solidFill>
                <a:effectLst/>
                <a:latin typeface="Söhne"/>
              </a:rPr>
              <a:t>TeXShop</a:t>
            </a:r>
            <a:r>
              <a:rPr lang="es-US" b="0" i="0" dirty="0">
                <a:solidFill>
                  <a:srgbClr val="374151"/>
                </a:solidFill>
                <a:effectLst/>
                <a:latin typeface="Söhne"/>
              </a:rPr>
              <a:t>, por ejemplo, debe ir a las preferencias del programa y seleccionar la pestaña "Tipos de archivo". Luego, seleccione "</a:t>
            </a:r>
            <a:r>
              <a:rPr lang="es-US" b="0" i="0" dirty="0" err="1">
                <a:solidFill>
                  <a:srgbClr val="374151"/>
                </a:solidFill>
                <a:effectLst/>
                <a:latin typeface="Söhne"/>
              </a:rPr>
              <a:t>TeX</a:t>
            </a:r>
            <a:r>
              <a:rPr lang="es-US" b="0" i="0" dirty="0">
                <a:solidFill>
                  <a:srgbClr val="374151"/>
                </a:solidFill>
                <a:effectLst/>
                <a:latin typeface="Söhne"/>
              </a:rPr>
              <a:t> y LaTeX" y haga clic en "Configurar" para asegurar de que el programa utiliza la distribución de </a:t>
            </a:r>
            <a:r>
              <a:rPr lang="es-US" b="0" i="0" dirty="0" err="1">
                <a:solidFill>
                  <a:srgbClr val="374151"/>
                </a:solidFill>
                <a:effectLst/>
                <a:latin typeface="Söhne"/>
              </a:rPr>
              <a:t>MacTeX</a:t>
            </a:r>
            <a:r>
              <a:rPr lang="es-US" b="0" i="0" dirty="0">
                <a:solidFill>
                  <a:srgbClr val="374151"/>
                </a:solidFill>
                <a:effectLst/>
                <a:latin typeface="Söhne"/>
              </a:rPr>
              <a:t> que acaba de instalar.</a:t>
            </a:r>
          </a:p>
          <a:p>
            <a:pPr algn="l"/>
            <a:endParaRPr lang="es-US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r>
              <a:rPr lang="es-US" b="0" i="0" dirty="0">
                <a:solidFill>
                  <a:srgbClr val="374151"/>
                </a:solidFill>
                <a:effectLst/>
                <a:latin typeface="Söhne"/>
              </a:rPr>
              <a:t>Por último, puede empezar a utilizar LaTeX en su Mac abriendo un nuevo documento en su editor de texto favorito y escribiendo el código LaTeX que desee. Luego, compile el documento para generar un PDF que podrá visualizar y compartir.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FC89A5E3-E462-6867-CE44-7212E78D74EC}"/>
              </a:ext>
            </a:extLst>
          </p:cNvPr>
          <p:cNvSpPr txBox="1">
            <a:spLocks/>
          </p:cNvSpPr>
          <p:nvPr/>
        </p:nvSpPr>
        <p:spPr>
          <a:xfrm>
            <a:off x="1547664" y="116632"/>
            <a:ext cx="4680520" cy="50405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z="3000" spc="225" dirty="0">
                <a:solidFill>
                  <a:schemeClr val="bg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Instalación en Mac</a:t>
            </a:r>
            <a:endParaRPr lang="es-CO" sz="3000" spc="225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804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>
            <a:extLst>
              <a:ext uri="{FF2B5EF4-FFF2-40B4-BE49-F238E27FC236}">
                <a16:creationId xmlns:a16="http://schemas.microsoft.com/office/drawing/2014/main" id="{73C4ED4F-8610-7743-9D90-47FAFE366BB9}"/>
              </a:ext>
            </a:extLst>
          </p:cNvPr>
          <p:cNvSpPr/>
          <p:nvPr/>
        </p:nvSpPr>
        <p:spPr>
          <a:xfrm>
            <a:off x="885792" y="1066921"/>
            <a:ext cx="316110" cy="305384"/>
          </a:xfrm>
          <a:prstGeom prst="ellipse">
            <a:avLst/>
          </a:prstGeom>
          <a:solidFill>
            <a:srgbClr val="042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PE" sz="1500" dirty="0"/>
              <a:t>1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3A945A77-0704-9B47-9936-54208D7BDF26}"/>
              </a:ext>
            </a:extLst>
          </p:cNvPr>
          <p:cNvSpPr/>
          <p:nvPr/>
        </p:nvSpPr>
        <p:spPr>
          <a:xfrm>
            <a:off x="885792" y="2204864"/>
            <a:ext cx="316110" cy="305384"/>
          </a:xfrm>
          <a:prstGeom prst="ellipse">
            <a:avLst/>
          </a:prstGeom>
          <a:solidFill>
            <a:srgbClr val="042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PE" sz="1500" dirty="0"/>
              <a:t>2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A4DD4BE4-4D07-3743-B89F-F09299FDEE5A}"/>
              </a:ext>
            </a:extLst>
          </p:cNvPr>
          <p:cNvSpPr/>
          <p:nvPr/>
        </p:nvSpPr>
        <p:spPr>
          <a:xfrm>
            <a:off x="885792" y="3190115"/>
            <a:ext cx="316110" cy="305384"/>
          </a:xfrm>
          <a:prstGeom prst="ellipse">
            <a:avLst/>
          </a:prstGeom>
          <a:solidFill>
            <a:srgbClr val="042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PE" sz="1500" dirty="0"/>
              <a:t>3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DEBADFF9-BBD8-DD41-A742-BDDFC251945E}"/>
              </a:ext>
            </a:extLst>
          </p:cNvPr>
          <p:cNvSpPr/>
          <p:nvPr/>
        </p:nvSpPr>
        <p:spPr>
          <a:xfrm>
            <a:off x="875103" y="5125177"/>
            <a:ext cx="316110" cy="305384"/>
          </a:xfrm>
          <a:prstGeom prst="ellipse">
            <a:avLst/>
          </a:prstGeom>
          <a:solidFill>
            <a:srgbClr val="042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PE" sz="1500" dirty="0"/>
              <a:t>4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414444C-B44D-327E-7A04-97C620626F22}"/>
              </a:ext>
            </a:extLst>
          </p:cNvPr>
          <p:cNvSpPr txBox="1"/>
          <p:nvPr/>
        </p:nvSpPr>
        <p:spPr>
          <a:xfrm>
            <a:off x="1376047" y="1019611"/>
            <a:ext cx="774035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US" b="0" i="0" dirty="0">
                <a:solidFill>
                  <a:srgbClr val="374151"/>
                </a:solidFill>
                <a:effectLst/>
                <a:latin typeface="Söhne"/>
              </a:rPr>
              <a:t>Descargar e instalar </a:t>
            </a:r>
            <a:r>
              <a:rPr lang="es-US" b="0" i="0" dirty="0" err="1">
                <a:solidFill>
                  <a:srgbClr val="374151"/>
                </a:solidFill>
                <a:effectLst/>
                <a:latin typeface="Söhne"/>
              </a:rPr>
              <a:t>MiKTeX</a:t>
            </a:r>
            <a:r>
              <a:rPr lang="es-US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s-US" b="0" i="0" dirty="0" err="1">
                <a:solidFill>
                  <a:srgbClr val="374151"/>
                </a:solidFill>
                <a:effectLst/>
                <a:latin typeface="Söhne"/>
              </a:rPr>
              <a:t>MiKTeX</a:t>
            </a:r>
            <a:r>
              <a:rPr lang="es-US" b="0" i="0" dirty="0">
                <a:solidFill>
                  <a:srgbClr val="374151"/>
                </a:solidFill>
                <a:effectLst/>
                <a:latin typeface="Söhne"/>
              </a:rPr>
              <a:t> es una distribución de LaTeX para Windows que incluye todo lo necesario para empezar a utilizar LaTeX. Puede descargarla desde el siguiente enlace: </a:t>
            </a:r>
            <a:r>
              <a:rPr lang="es-US" b="0" i="0" u="sng" dirty="0">
                <a:solidFill>
                  <a:srgbClr val="374151"/>
                </a:solidFill>
                <a:effectLst/>
                <a:latin typeface="Söhne"/>
                <a:hlinkClick r:id="rId3"/>
              </a:rPr>
              <a:t>https://miktex.org/download</a:t>
            </a:r>
            <a:endParaRPr lang="es-US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/>
            <a:endParaRPr lang="es-US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/>
            <a:r>
              <a:rPr lang="es-US" b="0" i="0" dirty="0">
                <a:solidFill>
                  <a:srgbClr val="374151"/>
                </a:solidFill>
                <a:effectLst/>
                <a:latin typeface="Söhne"/>
              </a:rPr>
              <a:t>Una vez descargado el archivo de instalación de </a:t>
            </a:r>
            <a:r>
              <a:rPr lang="es-US" b="0" i="0" dirty="0" err="1">
                <a:solidFill>
                  <a:srgbClr val="374151"/>
                </a:solidFill>
                <a:effectLst/>
                <a:latin typeface="Söhne"/>
              </a:rPr>
              <a:t>MiKTeX</a:t>
            </a:r>
            <a:r>
              <a:rPr lang="es-US" b="0" i="0" dirty="0">
                <a:solidFill>
                  <a:srgbClr val="374151"/>
                </a:solidFill>
                <a:effectLst/>
                <a:latin typeface="Söhne"/>
              </a:rPr>
              <a:t>, haga doble clic en él para iniciar el asistente de instalación. Luego, sigua las instrucciones en pantalla para completar la instalación.</a:t>
            </a:r>
          </a:p>
          <a:p>
            <a:pPr algn="just">
              <a:buFont typeface="+mj-lt"/>
              <a:buAutoNum type="arabicPeriod"/>
            </a:pPr>
            <a:endParaRPr lang="es-US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/>
            <a:r>
              <a:rPr lang="es-US" b="0" i="0" dirty="0">
                <a:solidFill>
                  <a:srgbClr val="374151"/>
                </a:solidFill>
                <a:effectLst/>
                <a:latin typeface="Söhne"/>
              </a:rPr>
              <a:t>Después de instalar </a:t>
            </a:r>
            <a:r>
              <a:rPr lang="es-US" b="0" i="0" dirty="0" err="1">
                <a:solidFill>
                  <a:srgbClr val="374151"/>
                </a:solidFill>
                <a:effectLst/>
                <a:latin typeface="Söhne"/>
              </a:rPr>
              <a:t>MiKTeX</a:t>
            </a:r>
            <a:r>
              <a:rPr lang="es-US" b="0" i="0" dirty="0">
                <a:solidFill>
                  <a:srgbClr val="374151"/>
                </a:solidFill>
                <a:effectLst/>
                <a:latin typeface="Söhne"/>
              </a:rPr>
              <a:t>, debe instalar un editor de texto, por ejemplo  </a:t>
            </a:r>
            <a:r>
              <a:rPr lang="es-US" b="0" i="0">
                <a:solidFill>
                  <a:srgbClr val="374151"/>
                </a:solidFill>
                <a:effectLst/>
                <a:latin typeface="Söhne"/>
              </a:rPr>
              <a:t>TEXMaker.</a:t>
            </a:r>
            <a:endParaRPr lang="es-US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/>
            <a:endParaRPr lang="es-US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/>
            <a:r>
              <a:rPr lang="es-US" b="0" i="0" dirty="0">
                <a:solidFill>
                  <a:srgbClr val="374151"/>
                </a:solidFill>
                <a:effectLst/>
                <a:latin typeface="Söhne"/>
              </a:rPr>
              <a:t>Por último, puede empezar a utilizar LaTeX en Windows abriendo un nuevo documento en el editor de texto favorito y escribiendo el código LaTeX que desee. Luego, compile el documento para generar un PDF que podrá visualizar y compartir.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FC89A5E3-E462-6867-CE44-7212E78D74EC}"/>
              </a:ext>
            </a:extLst>
          </p:cNvPr>
          <p:cNvSpPr txBox="1">
            <a:spLocks/>
          </p:cNvSpPr>
          <p:nvPr/>
        </p:nvSpPr>
        <p:spPr>
          <a:xfrm>
            <a:off x="1547664" y="116632"/>
            <a:ext cx="4680520" cy="50405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z="3000" spc="225" dirty="0">
                <a:solidFill>
                  <a:schemeClr val="bg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Instalación en Windows</a:t>
            </a:r>
            <a:endParaRPr lang="es-CO" sz="3000" spc="225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9291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7;p1">
            <a:extLst>
              <a:ext uri="{FF2B5EF4-FFF2-40B4-BE49-F238E27FC236}">
                <a16:creationId xmlns:a16="http://schemas.microsoft.com/office/drawing/2014/main" id="{178D08BC-7240-AD42-BDCD-A64DD6EB3FB4}"/>
              </a:ext>
            </a:extLst>
          </p:cNvPr>
          <p:cNvSpPr/>
          <p:nvPr/>
        </p:nvSpPr>
        <p:spPr>
          <a:xfrm>
            <a:off x="3356290" y="2842431"/>
            <a:ext cx="2299335" cy="457200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267891">
              <a:buClr>
                <a:srgbClr val="000000"/>
              </a:buClr>
              <a:buSzPts val="3000"/>
            </a:pPr>
            <a:r>
              <a:rPr lang="es-GT" sz="2250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¿Preguntas?</a:t>
            </a:r>
            <a:endParaRPr sz="105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149A999-079A-B155-AD4F-652081B04E84}"/>
              </a:ext>
            </a:extLst>
          </p:cNvPr>
          <p:cNvSpPr txBox="1">
            <a:spLocks/>
          </p:cNvSpPr>
          <p:nvPr/>
        </p:nvSpPr>
        <p:spPr>
          <a:xfrm>
            <a:off x="1547664" y="116632"/>
            <a:ext cx="4680520" cy="50405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z="3000" spc="225" dirty="0">
                <a:solidFill>
                  <a:schemeClr val="bg1"/>
                </a:solidFill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Actividad práctica</a:t>
            </a:r>
            <a:endParaRPr lang="es-CO" sz="3000" spc="225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F874294-3BB5-7C85-9FFD-C334866DF7A0}"/>
              </a:ext>
            </a:extLst>
          </p:cNvPr>
          <p:cNvSpPr txBox="1"/>
          <p:nvPr/>
        </p:nvSpPr>
        <p:spPr>
          <a:xfrm>
            <a:off x="296652" y="1124744"/>
            <a:ext cx="855069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S" sz="1200" dirty="0"/>
              <a:t>\</a:t>
            </a:r>
            <a:r>
              <a:rPr lang="es-US" sz="1200" dirty="0" err="1"/>
              <a:t>documentclass</a:t>
            </a:r>
            <a:r>
              <a:rPr lang="es-US" sz="1200" dirty="0"/>
              <a:t>{</a:t>
            </a:r>
            <a:r>
              <a:rPr lang="es-US" sz="1200" dirty="0" err="1"/>
              <a:t>letter</a:t>
            </a:r>
            <a:r>
              <a:rPr lang="es-US" sz="1200" dirty="0"/>
              <a:t>}</a:t>
            </a:r>
          </a:p>
          <a:p>
            <a:r>
              <a:rPr lang="es-US" sz="1200" dirty="0"/>
              <a:t>\</a:t>
            </a:r>
            <a:r>
              <a:rPr lang="es-US" sz="1200" dirty="0" err="1"/>
              <a:t>usepackage</a:t>
            </a:r>
            <a:r>
              <a:rPr lang="es-US" sz="1200" dirty="0"/>
              <a:t>[utf8]{</a:t>
            </a:r>
            <a:r>
              <a:rPr lang="es-US" sz="1200" dirty="0" err="1"/>
              <a:t>inputenc</a:t>
            </a:r>
            <a:r>
              <a:rPr lang="es-US" sz="1200" dirty="0"/>
              <a:t>}</a:t>
            </a:r>
          </a:p>
          <a:p>
            <a:endParaRPr lang="es-US" sz="1200" dirty="0"/>
          </a:p>
          <a:p>
            <a:r>
              <a:rPr lang="es-US" sz="1200" dirty="0"/>
              <a:t>% Información del remitente y destinatario</a:t>
            </a:r>
          </a:p>
          <a:p>
            <a:r>
              <a:rPr lang="es-US" sz="1200" dirty="0"/>
              <a:t>\</a:t>
            </a:r>
            <a:r>
              <a:rPr lang="es-US" sz="1200" dirty="0" err="1"/>
              <a:t>address</a:t>
            </a:r>
            <a:r>
              <a:rPr lang="es-US" sz="1200" dirty="0"/>
              <a:t>{Tu Dirección \\ Ciudad, País \\ Código Postal}</a:t>
            </a:r>
          </a:p>
          <a:p>
            <a:r>
              <a:rPr lang="es-US" sz="1200" dirty="0"/>
              <a:t>\</a:t>
            </a:r>
            <a:r>
              <a:rPr lang="es-US" sz="1200" dirty="0" err="1"/>
              <a:t>name</a:t>
            </a:r>
            <a:r>
              <a:rPr lang="es-US" sz="1200" dirty="0"/>
              <a:t>{Tú Nombre}</a:t>
            </a:r>
          </a:p>
          <a:p>
            <a:r>
              <a:rPr lang="es-US" sz="1200" dirty="0"/>
              <a:t>\</a:t>
            </a:r>
            <a:r>
              <a:rPr lang="es-US" sz="1200" dirty="0" err="1"/>
              <a:t>signature</a:t>
            </a:r>
            <a:r>
              <a:rPr lang="es-US" sz="1200" dirty="0"/>
              <a:t>{Tú Nombre}</a:t>
            </a:r>
          </a:p>
          <a:p>
            <a:r>
              <a:rPr lang="es-US" sz="1200" dirty="0"/>
              <a:t>\date{\</a:t>
            </a:r>
            <a:r>
              <a:rPr lang="es-US" sz="1200" dirty="0" err="1"/>
              <a:t>today</a:t>
            </a:r>
            <a:r>
              <a:rPr lang="es-US" sz="1200" dirty="0"/>
              <a:t>}</a:t>
            </a:r>
          </a:p>
          <a:p>
            <a:r>
              <a:rPr lang="es-US" sz="1200" dirty="0"/>
              <a:t>\</a:t>
            </a:r>
            <a:r>
              <a:rPr lang="es-US" sz="1200" dirty="0" err="1"/>
              <a:t>begin</a:t>
            </a:r>
            <a:r>
              <a:rPr lang="es-US" sz="1200" dirty="0"/>
              <a:t>{</a:t>
            </a:r>
            <a:r>
              <a:rPr lang="es-US" sz="1200" dirty="0" err="1"/>
              <a:t>document</a:t>
            </a:r>
            <a:r>
              <a:rPr lang="es-US" sz="1200" dirty="0"/>
              <a:t>}</a:t>
            </a:r>
          </a:p>
          <a:p>
            <a:endParaRPr lang="es-US" sz="1200" dirty="0"/>
          </a:p>
          <a:p>
            <a:r>
              <a:rPr lang="es-US" sz="1200" dirty="0"/>
              <a:t>% Información del destinatario</a:t>
            </a:r>
          </a:p>
          <a:p>
            <a:r>
              <a:rPr lang="es-US" sz="1200" dirty="0"/>
              <a:t>\</a:t>
            </a:r>
            <a:r>
              <a:rPr lang="es-US" sz="1200" dirty="0" err="1"/>
              <a:t>begin</a:t>
            </a:r>
            <a:r>
              <a:rPr lang="es-US" sz="1200" dirty="0"/>
              <a:t>{</a:t>
            </a:r>
            <a:r>
              <a:rPr lang="es-US" sz="1200" dirty="0" err="1"/>
              <a:t>letter</a:t>
            </a:r>
            <a:r>
              <a:rPr lang="es-US" sz="1200" dirty="0"/>
              <a:t>}{Nombre del Destinatario \\ Dirección del Destinatario \\ Ciudad, País \\ Código Postal}</a:t>
            </a:r>
          </a:p>
          <a:p>
            <a:endParaRPr lang="es-US" sz="1200" dirty="0"/>
          </a:p>
          <a:p>
            <a:r>
              <a:rPr lang="es-US" sz="1200" dirty="0"/>
              <a:t>% Cuerpo de la carta</a:t>
            </a:r>
          </a:p>
          <a:p>
            <a:r>
              <a:rPr lang="es-US" sz="1200" dirty="0"/>
              <a:t>\</a:t>
            </a:r>
            <a:r>
              <a:rPr lang="es-US" sz="1200" dirty="0" err="1"/>
              <a:t>opening</a:t>
            </a:r>
            <a:r>
              <a:rPr lang="es-US" sz="1200" dirty="0"/>
              <a:t>{Estimado/a Nombre del Destinatario,}</a:t>
            </a:r>
          </a:p>
          <a:p>
            <a:endParaRPr lang="es-US" sz="1200" dirty="0"/>
          </a:p>
          <a:p>
            <a:r>
              <a:rPr lang="es-US" sz="1200" dirty="0"/>
              <a:t>Aquí puedes escribir el contenido de tu carta.</a:t>
            </a:r>
          </a:p>
          <a:p>
            <a:endParaRPr lang="es-US" sz="1200" dirty="0"/>
          </a:p>
          <a:p>
            <a:r>
              <a:rPr lang="es-US" sz="1200" dirty="0"/>
              <a:t>\</a:t>
            </a:r>
            <a:r>
              <a:rPr lang="es-US" sz="1200" dirty="0" err="1"/>
              <a:t>closing</a:t>
            </a:r>
            <a:r>
              <a:rPr lang="es-US" sz="1200" dirty="0"/>
              <a:t>{Atentamente,}</a:t>
            </a:r>
          </a:p>
          <a:p>
            <a:endParaRPr lang="es-US" sz="1200" dirty="0"/>
          </a:p>
          <a:p>
            <a:r>
              <a:rPr lang="es-US" sz="1200" dirty="0"/>
              <a:t>% Opcional: Puedes añadir posdatas o anexos aquí</a:t>
            </a:r>
          </a:p>
          <a:p>
            <a:r>
              <a:rPr lang="es-US" sz="1200" dirty="0"/>
              <a:t>%\</a:t>
            </a:r>
            <a:r>
              <a:rPr lang="es-US" sz="1200" dirty="0" err="1"/>
              <a:t>ps</a:t>
            </a:r>
            <a:r>
              <a:rPr lang="es-US" sz="1200" dirty="0"/>
              <a:t>{P.S. ¡No te olvides de algo!}</a:t>
            </a:r>
          </a:p>
          <a:p>
            <a:r>
              <a:rPr lang="es-US" sz="1200" dirty="0"/>
              <a:t>%\</a:t>
            </a:r>
            <a:r>
              <a:rPr lang="es-US" sz="1200" dirty="0" err="1"/>
              <a:t>encl</a:t>
            </a:r>
            <a:r>
              <a:rPr lang="es-US" sz="1200" dirty="0"/>
              <a:t>{Adjunto: Documento}</a:t>
            </a:r>
          </a:p>
          <a:p>
            <a:endParaRPr lang="es-US" sz="1200" dirty="0"/>
          </a:p>
          <a:p>
            <a:r>
              <a:rPr lang="es-US" sz="1200" dirty="0"/>
              <a:t>\</a:t>
            </a:r>
            <a:r>
              <a:rPr lang="es-US" sz="1200" dirty="0" err="1"/>
              <a:t>end</a:t>
            </a:r>
            <a:r>
              <a:rPr lang="es-US" sz="1200" dirty="0"/>
              <a:t>{</a:t>
            </a:r>
            <a:r>
              <a:rPr lang="es-US" sz="1200" dirty="0" err="1"/>
              <a:t>letter</a:t>
            </a:r>
            <a:r>
              <a:rPr lang="es-US" sz="1200" dirty="0"/>
              <a:t>}</a:t>
            </a:r>
          </a:p>
          <a:p>
            <a:r>
              <a:rPr lang="es-US" sz="1200" dirty="0"/>
              <a:t>\</a:t>
            </a:r>
            <a:r>
              <a:rPr lang="es-US" sz="1200" dirty="0" err="1"/>
              <a:t>end</a:t>
            </a:r>
            <a:r>
              <a:rPr lang="es-US" sz="1200" dirty="0"/>
              <a:t>{</a:t>
            </a:r>
            <a:r>
              <a:rPr lang="es-US" sz="1200" dirty="0" err="1"/>
              <a:t>document</a:t>
            </a:r>
            <a:r>
              <a:rPr lang="es-US" sz="1200" dirty="0"/>
              <a:t>}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Oval Verde Botón En Forma De - Gráficos vectoriales gratis en Pixabay">
            <a:extLst>
              <a:ext uri="{FF2B5EF4-FFF2-40B4-BE49-F238E27FC236}">
                <a16:creationId xmlns:a16="http://schemas.microsoft.com/office/drawing/2014/main" id="{26FD355F-C226-4EED-E16A-447313074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978" y="2387020"/>
            <a:ext cx="2736043" cy="136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87;p1">
            <a:extLst>
              <a:ext uri="{FF2B5EF4-FFF2-40B4-BE49-F238E27FC236}">
                <a16:creationId xmlns:a16="http://schemas.microsoft.com/office/drawing/2014/main" id="{178D08BC-7240-AD42-BDCD-A64DD6EB3FB4}"/>
              </a:ext>
            </a:extLst>
          </p:cNvPr>
          <p:cNvSpPr/>
          <p:nvPr/>
        </p:nvSpPr>
        <p:spPr>
          <a:xfrm>
            <a:off x="3356290" y="2842431"/>
            <a:ext cx="2299335" cy="457200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267891">
              <a:buClr>
                <a:srgbClr val="000000"/>
              </a:buClr>
              <a:buSzPts val="3000"/>
            </a:pPr>
            <a:r>
              <a:rPr lang="es-GT" sz="2250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¿Preguntas?</a:t>
            </a:r>
            <a:endParaRPr sz="105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8;p1">
            <a:extLst>
              <a:ext uri="{FF2B5EF4-FFF2-40B4-BE49-F238E27FC236}">
                <a16:creationId xmlns:a16="http://schemas.microsoft.com/office/drawing/2014/main" id="{DB42AA82-3F0C-8D4C-900C-FDC7AB7E8584}"/>
              </a:ext>
            </a:extLst>
          </p:cNvPr>
          <p:cNvSpPr txBox="1"/>
          <p:nvPr/>
        </p:nvSpPr>
        <p:spPr>
          <a:xfrm>
            <a:off x="3779912" y="3844263"/>
            <a:ext cx="2324435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s-GT" sz="1350" b="1" dirty="0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Janio Jadán, Phd </a:t>
            </a:r>
            <a:endParaRPr sz="1050" b="1" dirty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89;p1">
            <a:extLst>
              <a:ext uri="{FF2B5EF4-FFF2-40B4-BE49-F238E27FC236}">
                <a16:creationId xmlns:a16="http://schemas.microsoft.com/office/drawing/2014/main" id="{F4B85E24-8A84-C141-A728-4A3332AF2F0C}"/>
              </a:ext>
            </a:extLst>
          </p:cNvPr>
          <p:cNvSpPr txBox="1"/>
          <p:nvPr/>
        </p:nvSpPr>
        <p:spPr>
          <a:xfrm>
            <a:off x="3356290" y="4210453"/>
            <a:ext cx="2499975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s-GT" sz="1350" b="1" dirty="0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janiojadan@gmail.com</a:t>
            </a:r>
          </a:p>
        </p:txBody>
      </p:sp>
    </p:spTree>
    <p:extLst>
      <p:ext uri="{BB962C8B-B14F-4D97-AF65-F5344CB8AC3E}">
        <p14:creationId xmlns:p14="http://schemas.microsoft.com/office/powerpoint/2010/main" val="2270199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2DA33F7F-027A-6244-B934-5DEEC1089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1150201"/>
            <a:ext cx="5807690" cy="899988"/>
          </a:xfrm>
        </p:spPr>
        <p:txBody>
          <a:bodyPr>
            <a:normAutofit/>
          </a:bodyPr>
          <a:lstStyle/>
          <a:p>
            <a:pPr algn="ctr"/>
            <a:r>
              <a:rPr lang="es-ES" altLang="es-ES" sz="3000" spc="225" dirty="0">
                <a:solidFill>
                  <a:srgbClr val="EC000A"/>
                </a:solidFill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Agenda</a:t>
            </a:r>
            <a:endParaRPr lang="es-CO" sz="3000" spc="225" dirty="0">
              <a:solidFill>
                <a:srgbClr val="3D23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2DC09FBC-BF0D-214A-ADB6-030E7AD803F0}"/>
              </a:ext>
            </a:extLst>
          </p:cNvPr>
          <p:cNvCxnSpPr>
            <a:cxnSpLocks/>
          </p:cNvCxnSpPr>
          <p:nvPr/>
        </p:nvCxnSpPr>
        <p:spPr>
          <a:xfrm>
            <a:off x="7020272" y="5713328"/>
            <a:ext cx="0" cy="379968"/>
          </a:xfrm>
          <a:prstGeom prst="line">
            <a:avLst/>
          </a:prstGeom>
          <a:ln w="15875">
            <a:solidFill>
              <a:srgbClr val="F35E2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7115035" y="5660437"/>
            <a:ext cx="20289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>
                <a:solidFill>
                  <a:srgbClr val="3D2363"/>
                </a:solidFill>
              </a:rPr>
              <a:t>Dr. Janio </a:t>
            </a:r>
            <a:r>
              <a:rPr lang="es-ES" sz="1350" dirty="0" err="1">
                <a:solidFill>
                  <a:srgbClr val="3D2363"/>
                </a:solidFill>
              </a:rPr>
              <a:t>Jadán</a:t>
            </a:r>
            <a:r>
              <a:rPr lang="es-ES" sz="1350" dirty="0">
                <a:solidFill>
                  <a:srgbClr val="3D2363"/>
                </a:solidFill>
              </a:rPr>
              <a:t> Guerrero</a:t>
            </a:r>
            <a:endParaRPr lang="en-US" sz="1350" dirty="0">
              <a:solidFill>
                <a:srgbClr val="3D2363"/>
              </a:solidFill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D60D0C4E-D7FF-D346-BB0A-CAA4D9A47F58}"/>
              </a:ext>
            </a:extLst>
          </p:cNvPr>
          <p:cNvSpPr/>
          <p:nvPr/>
        </p:nvSpPr>
        <p:spPr>
          <a:xfrm>
            <a:off x="1905479" y="2170524"/>
            <a:ext cx="237083" cy="229038"/>
          </a:xfrm>
          <a:prstGeom prst="ellipse">
            <a:avLst/>
          </a:prstGeom>
          <a:solidFill>
            <a:srgbClr val="042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PE" sz="1125" dirty="0"/>
              <a:t>1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2947A820-E0BD-4044-8112-DB231CED2B93}"/>
              </a:ext>
            </a:extLst>
          </p:cNvPr>
          <p:cNvSpPr/>
          <p:nvPr/>
        </p:nvSpPr>
        <p:spPr>
          <a:xfrm>
            <a:off x="1905479" y="2670502"/>
            <a:ext cx="237083" cy="229038"/>
          </a:xfrm>
          <a:prstGeom prst="ellipse">
            <a:avLst/>
          </a:prstGeom>
          <a:solidFill>
            <a:srgbClr val="042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PE" sz="1125" dirty="0"/>
              <a:t>2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F8494104-B92B-1144-A71E-139B06970A67}"/>
              </a:ext>
            </a:extLst>
          </p:cNvPr>
          <p:cNvSpPr/>
          <p:nvPr/>
        </p:nvSpPr>
        <p:spPr>
          <a:xfrm>
            <a:off x="1886720" y="3222805"/>
            <a:ext cx="237083" cy="229038"/>
          </a:xfrm>
          <a:prstGeom prst="ellipse">
            <a:avLst/>
          </a:prstGeom>
          <a:solidFill>
            <a:srgbClr val="042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PE" sz="1125" dirty="0"/>
              <a:t>3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92B89FF3-15A9-5E45-A178-CF84E6DB87BC}"/>
              </a:ext>
            </a:extLst>
          </p:cNvPr>
          <p:cNvSpPr/>
          <p:nvPr/>
        </p:nvSpPr>
        <p:spPr>
          <a:xfrm>
            <a:off x="1905478" y="3770092"/>
            <a:ext cx="237083" cy="229038"/>
          </a:xfrm>
          <a:prstGeom prst="ellipse">
            <a:avLst/>
          </a:prstGeom>
          <a:solidFill>
            <a:srgbClr val="042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PE" sz="1125" dirty="0"/>
              <a:t>4</a:t>
            </a:r>
          </a:p>
        </p:txBody>
      </p:sp>
      <p:sp>
        <p:nvSpPr>
          <p:cNvPr id="21" name="Rectángulo: esquinas redondeadas 5">
            <a:extLst>
              <a:ext uri="{FF2B5EF4-FFF2-40B4-BE49-F238E27FC236}">
                <a16:creationId xmlns:a16="http://schemas.microsoft.com/office/drawing/2014/main" id="{D4A55F03-AE59-A44F-8239-B4D8251F5C2C}"/>
              </a:ext>
            </a:extLst>
          </p:cNvPr>
          <p:cNvSpPr/>
          <p:nvPr/>
        </p:nvSpPr>
        <p:spPr>
          <a:xfrm>
            <a:off x="2364127" y="2107478"/>
            <a:ext cx="4425027" cy="344775"/>
          </a:xfrm>
          <a:prstGeom prst="roundRect">
            <a:avLst/>
          </a:prstGeom>
          <a:solidFill>
            <a:srgbClr val="042845"/>
          </a:solidFill>
        </p:spPr>
        <p:txBody>
          <a:bodyPr wrap="square" lIns="68580" tIns="34290" rIns="68580" bIns="34290" anchor="t">
            <a:spAutoFit/>
          </a:bodyPr>
          <a:lstStyle/>
          <a:p>
            <a:r>
              <a:rPr lang="es-PE" sz="1575" dirty="0">
                <a:solidFill>
                  <a:schemeClr val="bg1"/>
                </a:solidFill>
              </a:rPr>
              <a:t>El Método Científico</a:t>
            </a:r>
          </a:p>
        </p:txBody>
      </p:sp>
      <p:sp>
        <p:nvSpPr>
          <p:cNvPr id="23" name="Rectángulo: esquinas redondeadas 5">
            <a:extLst>
              <a:ext uri="{FF2B5EF4-FFF2-40B4-BE49-F238E27FC236}">
                <a16:creationId xmlns:a16="http://schemas.microsoft.com/office/drawing/2014/main" id="{8E48B4DF-AD8F-A048-AA94-17E8F4E18CC6}"/>
              </a:ext>
            </a:extLst>
          </p:cNvPr>
          <p:cNvSpPr/>
          <p:nvPr/>
        </p:nvSpPr>
        <p:spPr>
          <a:xfrm>
            <a:off x="2359492" y="2640996"/>
            <a:ext cx="4425026" cy="344775"/>
          </a:xfrm>
          <a:prstGeom prst="roundRect">
            <a:avLst/>
          </a:prstGeom>
          <a:solidFill>
            <a:srgbClr val="042845"/>
          </a:solidFill>
        </p:spPr>
        <p:txBody>
          <a:bodyPr wrap="square" lIns="68580" tIns="34290" rIns="68580" bIns="34290" anchor="t">
            <a:spAutoFit/>
          </a:bodyPr>
          <a:lstStyle/>
          <a:p>
            <a:r>
              <a:rPr lang="es-PE" sz="1575" dirty="0">
                <a:solidFill>
                  <a:schemeClr val="bg1"/>
                </a:solidFill>
                <a:ea typeface="+mn-lt"/>
                <a:cs typeface="+mn-lt"/>
              </a:rPr>
              <a:t>Productos científicos</a:t>
            </a:r>
            <a:endParaRPr lang="es-ES" dirty="0"/>
          </a:p>
        </p:txBody>
      </p:sp>
      <p:sp>
        <p:nvSpPr>
          <p:cNvPr id="24" name="Rectángulo: esquinas redondeadas 5">
            <a:extLst>
              <a:ext uri="{FF2B5EF4-FFF2-40B4-BE49-F238E27FC236}">
                <a16:creationId xmlns:a16="http://schemas.microsoft.com/office/drawing/2014/main" id="{244C0900-80AF-674E-A22A-22A51FED3AA0}"/>
              </a:ext>
            </a:extLst>
          </p:cNvPr>
          <p:cNvSpPr/>
          <p:nvPr/>
        </p:nvSpPr>
        <p:spPr>
          <a:xfrm>
            <a:off x="2359499" y="3695764"/>
            <a:ext cx="4425019" cy="612934"/>
          </a:xfrm>
          <a:prstGeom prst="roundRect">
            <a:avLst/>
          </a:prstGeom>
          <a:solidFill>
            <a:srgbClr val="042845"/>
          </a:solidFill>
        </p:spPr>
        <p:txBody>
          <a:bodyPr wrap="square" lIns="68580" tIns="34290" rIns="68580" bIns="34290" anchor="t">
            <a:spAutoFit/>
          </a:bodyPr>
          <a:lstStyle/>
          <a:p>
            <a:r>
              <a:rPr lang="es-PE" sz="1575" dirty="0">
                <a:solidFill>
                  <a:schemeClr val="bg1"/>
                </a:solidFill>
                <a:ea typeface="+mn-lt"/>
                <a:cs typeface="+mn-lt"/>
              </a:rPr>
              <a:t>Herramientas para elaboración de documentos técnicos</a:t>
            </a:r>
            <a:endParaRPr lang="es-ES" dirty="0"/>
          </a:p>
        </p:txBody>
      </p:sp>
      <p:sp>
        <p:nvSpPr>
          <p:cNvPr id="25" name="Rectángulo: esquinas redondeadas 5">
            <a:extLst>
              <a:ext uri="{FF2B5EF4-FFF2-40B4-BE49-F238E27FC236}">
                <a16:creationId xmlns:a16="http://schemas.microsoft.com/office/drawing/2014/main" id="{01B21F78-FC21-DF48-A2CA-9B4053D4D523}"/>
              </a:ext>
            </a:extLst>
          </p:cNvPr>
          <p:cNvSpPr/>
          <p:nvPr/>
        </p:nvSpPr>
        <p:spPr>
          <a:xfrm>
            <a:off x="2364127" y="3174513"/>
            <a:ext cx="4426463" cy="344775"/>
          </a:xfrm>
          <a:prstGeom prst="roundRect">
            <a:avLst/>
          </a:prstGeom>
          <a:solidFill>
            <a:srgbClr val="042845"/>
          </a:solidFill>
        </p:spPr>
        <p:txBody>
          <a:bodyPr wrap="square" lIns="68580" tIns="34290" rIns="68580" bIns="34290" anchor="t">
            <a:spAutoFit/>
          </a:bodyPr>
          <a:lstStyle/>
          <a:p>
            <a:r>
              <a:rPr lang="es-PE" sz="1575" dirty="0">
                <a:solidFill>
                  <a:schemeClr val="bg1"/>
                </a:solidFill>
                <a:ea typeface="+mn-lt"/>
                <a:cs typeface="+mn-lt"/>
              </a:rPr>
              <a:t>Estructura de un artículo científico</a:t>
            </a:r>
            <a:endParaRPr lang="es-ES" dirty="0"/>
          </a:p>
        </p:txBody>
      </p:sp>
      <p:pic>
        <p:nvPicPr>
          <p:cNvPr id="27" name="Picture 3" descr="glass rectangle faded right edge">
            <a:extLst>
              <a:ext uri="{FF2B5EF4-FFF2-40B4-BE49-F238E27FC236}">
                <a16:creationId xmlns:a16="http://schemas.microsoft.com/office/drawing/2014/main" id="{5F212043-026F-104D-99AB-CB4087DFA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68968" y="1915679"/>
            <a:ext cx="6309106" cy="3744757"/>
          </a:xfrm>
          <a:prstGeom prst="rect">
            <a:avLst/>
          </a:prstGeom>
          <a:noFill/>
          <a:ln/>
        </p:spPr>
      </p:pic>
      <p:sp>
        <p:nvSpPr>
          <p:cNvPr id="3" name="Rectángulo: esquinas redondeadas 5">
            <a:extLst>
              <a:ext uri="{FF2B5EF4-FFF2-40B4-BE49-F238E27FC236}">
                <a16:creationId xmlns:a16="http://schemas.microsoft.com/office/drawing/2014/main" id="{3B076364-80F7-C28A-B50D-A015B6DD7EF7}"/>
              </a:ext>
            </a:extLst>
          </p:cNvPr>
          <p:cNvSpPr/>
          <p:nvPr/>
        </p:nvSpPr>
        <p:spPr>
          <a:xfrm>
            <a:off x="2359491" y="4491846"/>
            <a:ext cx="4425017" cy="344775"/>
          </a:xfrm>
          <a:prstGeom prst="roundRect">
            <a:avLst/>
          </a:prstGeom>
          <a:solidFill>
            <a:srgbClr val="042845"/>
          </a:solidFill>
        </p:spPr>
        <p:txBody>
          <a:bodyPr wrap="square" lIns="68580" tIns="34290" rIns="68580" bIns="34290" anchor="t">
            <a:spAutoFit/>
          </a:bodyPr>
          <a:lstStyle/>
          <a:p>
            <a:r>
              <a:rPr lang="es-PE" sz="1575" dirty="0">
                <a:solidFill>
                  <a:schemeClr val="bg1"/>
                </a:solidFill>
                <a:ea typeface="+mn-lt"/>
                <a:cs typeface="+mn-lt"/>
              </a:rPr>
              <a:t>Introducción a Latex</a:t>
            </a:r>
            <a:endParaRPr lang="es-ES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A4BCC9FB-5B65-4AB6-56E2-A7A52F07DA1F}"/>
              </a:ext>
            </a:extLst>
          </p:cNvPr>
          <p:cNvSpPr/>
          <p:nvPr/>
        </p:nvSpPr>
        <p:spPr>
          <a:xfrm>
            <a:off x="1886719" y="4549714"/>
            <a:ext cx="237083" cy="229038"/>
          </a:xfrm>
          <a:prstGeom prst="ellipse">
            <a:avLst/>
          </a:prstGeom>
          <a:solidFill>
            <a:srgbClr val="042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PE" sz="1125" dirty="0"/>
              <a:t>5</a:t>
            </a:r>
          </a:p>
        </p:txBody>
      </p:sp>
      <p:sp>
        <p:nvSpPr>
          <p:cNvPr id="4" name="Rectángulo: esquinas redondeadas 5">
            <a:extLst>
              <a:ext uri="{FF2B5EF4-FFF2-40B4-BE49-F238E27FC236}">
                <a16:creationId xmlns:a16="http://schemas.microsoft.com/office/drawing/2014/main" id="{4AA570F8-6D30-FC77-CA26-97F3D6787980}"/>
              </a:ext>
            </a:extLst>
          </p:cNvPr>
          <p:cNvSpPr/>
          <p:nvPr/>
        </p:nvSpPr>
        <p:spPr>
          <a:xfrm>
            <a:off x="2359491" y="5018691"/>
            <a:ext cx="4425017" cy="344775"/>
          </a:xfrm>
          <a:prstGeom prst="roundRect">
            <a:avLst/>
          </a:prstGeom>
          <a:solidFill>
            <a:srgbClr val="042845"/>
          </a:solidFill>
        </p:spPr>
        <p:txBody>
          <a:bodyPr wrap="square" lIns="68580" tIns="34290" rIns="68580" bIns="34290" anchor="t">
            <a:spAutoFit/>
          </a:bodyPr>
          <a:lstStyle/>
          <a:p>
            <a:r>
              <a:rPr lang="es-PE" sz="1575" dirty="0">
                <a:solidFill>
                  <a:schemeClr val="bg1"/>
                </a:solidFill>
                <a:ea typeface="+mn-lt"/>
                <a:cs typeface="+mn-lt"/>
              </a:rPr>
              <a:t>Instalación de Herramientas para Latex</a:t>
            </a:r>
            <a:endParaRPr lang="es-ES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6B4BA9D2-67B5-1BC7-A2C9-BCA46B0D6842}"/>
              </a:ext>
            </a:extLst>
          </p:cNvPr>
          <p:cNvSpPr/>
          <p:nvPr/>
        </p:nvSpPr>
        <p:spPr>
          <a:xfrm>
            <a:off x="1886719" y="5076559"/>
            <a:ext cx="237083" cy="229038"/>
          </a:xfrm>
          <a:prstGeom prst="ellipse">
            <a:avLst/>
          </a:prstGeom>
          <a:solidFill>
            <a:srgbClr val="042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PE" sz="1125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4673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Image">
            <a:extLst>
              <a:ext uri="{FF2B5EF4-FFF2-40B4-BE49-F238E27FC236}">
                <a16:creationId xmlns:a16="http://schemas.microsoft.com/office/drawing/2014/main" id="{C33940FA-C94F-D34C-96C4-C44F15481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1"/>
          <a:stretch/>
        </p:blipFill>
        <p:spPr bwMode="auto">
          <a:xfrm>
            <a:off x="657640" y="1484784"/>
            <a:ext cx="3384376" cy="468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977015E-F813-36D8-52B6-FF10577BA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1" r="23610"/>
          <a:stretch/>
        </p:blipFill>
        <p:spPr bwMode="auto">
          <a:xfrm>
            <a:off x="4761524" y="1029223"/>
            <a:ext cx="357447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85;p1">
            <a:extLst>
              <a:ext uri="{FF2B5EF4-FFF2-40B4-BE49-F238E27FC236}">
                <a16:creationId xmlns:a16="http://schemas.microsoft.com/office/drawing/2014/main" id="{EA685D24-A8D2-26B3-D7A9-ABDD94F1A98B}"/>
              </a:ext>
            </a:extLst>
          </p:cNvPr>
          <p:cNvSpPr/>
          <p:nvPr/>
        </p:nvSpPr>
        <p:spPr>
          <a:xfrm>
            <a:off x="561311" y="908720"/>
            <a:ext cx="3577034" cy="457200"/>
          </a:xfrm>
          <a:prstGeom prst="roundRect">
            <a:avLst>
              <a:gd name="adj" fmla="val 16667"/>
            </a:avLst>
          </a:prstGeom>
          <a:solidFill>
            <a:srgbClr val="06324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267891">
              <a:buClr>
                <a:srgbClr val="000000"/>
              </a:buClr>
              <a:buSzPts val="3000"/>
            </a:pPr>
            <a:r>
              <a:rPr lang="es-GT" sz="2250" dirty="0">
                <a:solidFill>
                  <a:schemeClr val="lt1"/>
                </a:solidFill>
                <a:latin typeface="Montserrat Light"/>
                <a:ea typeface="Arial"/>
                <a:cs typeface="Montserrat Light"/>
                <a:sym typeface="Montserrat Light"/>
              </a:rPr>
              <a:t>¿Por qué investigar?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BBFFBF6-376F-3396-DF55-CE56856F8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0" y="1052736"/>
            <a:ext cx="914042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E14AFB3-9820-8E96-0466-E487DCAD4FAA}"/>
              </a:ext>
            </a:extLst>
          </p:cNvPr>
          <p:cNvSpPr/>
          <p:nvPr/>
        </p:nvSpPr>
        <p:spPr>
          <a:xfrm>
            <a:off x="0" y="1052736"/>
            <a:ext cx="1403648" cy="1368152"/>
          </a:xfrm>
          <a:prstGeom prst="rect">
            <a:avLst/>
          </a:prstGeom>
          <a:solidFill>
            <a:srgbClr val="297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771721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6BD25A4-C082-0468-01C0-A18A06C46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28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605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n">
            <a:extLst>
              <a:ext uri="{FF2B5EF4-FFF2-40B4-BE49-F238E27FC236}">
                <a16:creationId xmlns:a16="http://schemas.microsoft.com/office/drawing/2014/main" id="{24576944-A93C-A56C-1AB9-F914E23A7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3" y="908720"/>
            <a:ext cx="9143999" cy="528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1261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spect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4375</TotalTime>
  <Words>1238</Words>
  <Application>Microsoft Macintosh PowerPoint</Application>
  <PresentationFormat>Presentación en pantalla (4:3)</PresentationFormat>
  <Paragraphs>191</Paragraphs>
  <Slides>49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8" baseType="lpstr">
      <vt:lpstr>Arial</vt:lpstr>
      <vt:lpstr>Arial</vt:lpstr>
      <vt:lpstr>Calibri</vt:lpstr>
      <vt:lpstr>Montserrat Light</vt:lpstr>
      <vt:lpstr>Open Sans</vt:lpstr>
      <vt:lpstr>Raleway</vt:lpstr>
      <vt:lpstr>Söhne</vt:lpstr>
      <vt:lpstr>Verdana</vt:lpstr>
      <vt:lpstr>Tema de Office</vt:lpstr>
      <vt:lpstr>ELABORACIÓN DE DOCUMENTOS TÉCNICOS CON LATEX</vt:lpstr>
      <vt:lpstr>Presentación de PowerPoint</vt:lpstr>
      <vt:lpstr>Presentación de PowerPoint</vt:lpstr>
      <vt:lpstr>Presentación de PowerPoint</vt:lpstr>
      <vt:lpstr>Agenda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CEC-EPN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Gabriela Natasha Martinez Garcia</dc:creator>
  <cp:lastModifiedBy>Janio Jadan</cp:lastModifiedBy>
  <cp:revision>35</cp:revision>
  <dcterms:created xsi:type="dcterms:W3CDTF">2016-01-08T19:37:53Z</dcterms:created>
  <dcterms:modified xsi:type="dcterms:W3CDTF">2023-08-08T17:48:00Z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9D330DD4-BC3D-40FB-B4DD-0656CB3809F6</vt:lpwstr>
  </property>
  <property fmtid="{D5CDD505-2E9C-101B-9397-08002B2CF9AE}" pid="3" name="ArticulatePath">
    <vt:lpwstr>Presentación1</vt:lpwstr>
  </property>
</Properties>
</file>