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2"/>
  </p:handoutMasterIdLst>
  <p:sldIdLst>
    <p:sldId id="256" r:id="rId2"/>
    <p:sldId id="259" r:id="rId3"/>
    <p:sldId id="343" r:id="rId4"/>
    <p:sldId id="408" r:id="rId5"/>
    <p:sldId id="342" r:id="rId6"/>
    <p:sldId id="261" r:id="rId7"/>
    <p:sldId id="345" r:id="rId8"/>
    <p:sldId id="346" r:id="rId9"/>
    <p:sldId id="260" r:id="rId10"/>
    <p:sldId id="262" r:id="rId11"/>
    <p:sldId id="263" r:id="rId12"/>
    <p:sldId id="264" r:id="rId13"/>
    <p:sldId id="265" r:id="rId14"/>
    <p:sldId id="266" r:id="rId15"/>
    <p:sldId id="267" r:id="rId16"/>
    <p:sldId id="347" r:id="rId17"/>
    <p:sldId id="268" r:id="rId18"/>
    <p:sldId id="269" r:id="rId19"/>
    <p:sldId id="270" r:id="rId20"/>
    <p:sldId id="271" r:id="rId21"/>
    <p:sldId id="272" r:id="rId22"/>
    <p:sldId id="398" r:id="rId23"/>
    <p:sldId id="273" r:id="rId24"/>
    <p:sldId id="274" r:id="rId25"/>
    <p:sldId id="275" r:id="rId26"/>
    <p:sldId id="276" r:id="rId27"/>
    <p:sldId id="306" r:id="rId28"/>
    <p:sldId id="307" r:id="rId29"/>
    <p:sldId id="308" r:id="rId30"/>
    <p:sldId id="277" r:id="rId31"/>
    <p:sldId id="278" r:id="rId32"/>
    <p:sldId id="279" r:id="rId33"/>
    <p:sldId id="366" r:id="rId34"/>
    <p:sldId id="281" r:id="rId35"/>
    <p:sldId id="282" r:id="rId36"/>
    <p:sldId id="283" r:id="rId37"/>
    <p:sldId id="280" r:id="rId38"/>
    <p:sldId id="284" r:id="rId39"/>
    <p:sldId id="285" r:id="rId40"/>
    <p:sldId id="286" r:id="rId41"/>
    <p:sldId id="287" r:id="rId42"/>
    <p:sldId id="288" r:id="rId43"/>
    <p:sldId id="411" r:id="rId44"/>
    <p:sldId id="409" r:id="rId45"/>
    <p:sldId id="410" r:id="rId46"/>
    <p:sldId id="289" r:id="rId47"/>
    <p:sldId id="290" r:id="rId48"/>
    <p:sldId id="313" r:id="rId49"/>
    <p:sldId id="314" r:id="rId50"/>
    <p:sldId id="291" r:id="rId51"/>
    <p:sldId id="292" r:id="rId52"/>
    <p:sldId id="311" r:id="rId53"/>
    <p:sldId id="312" r:id="rId54"/>
    <p:sldId id="315" r:id="rId55"/>
    <p:sldId id="316" r:id="rId56"/>
    <p:sldId id="293" r:id="rId57"/>
    <p:sldId id="317" r:id="rId58"/>
    <p:sldId id="318" r:id="rId59"/>
    <p:sldId id="294" r:id="rId60"/>
    <p:sldId id="319" r:id="rId61"/>
    <p:sldId id="320" r:id="rId62"/>
    <p:sldId id="295" r:id="rId63"/>
    <p:sldId id="296" r:id="rId64"/>
    <p:sldId id="321" r:id="rId65"/>
    <p:sldId id="322" r:id="rId66"/>
    <p:sldId id="334" r:id="rId67"/>
    <p:sldId id="336" r:id="rId68"/>
    <p:sldId id="399" r:id="rId69"/>
    <p:sldId id="337" r:id="rId70"/>
    <p:sldId id="400" r:id="rId71"/>
    <p:sldId id="338" r:id="rId72"/>
    <p:sldId id="405" r:id="rId73"/>
    <p:sldId id="297" r:id="rId74"/>
    <p:sldId id="298" r:id="rId75"/>
    <p:sldId id="299" r:id="rId76"/>
    <p:sldId id="323" r:id="rId77"/>
    <p:sldId id="324" r:id="rId78"/>
    <p:sldId id="300" r:id="rId79"/>
    <p:sldId id="301" r:id="rId80"/>
    <p:sldId id="302" r:id="rId81"/>
    <p:sldId id="325" r:id="rId82"/>
    <p:sldId id="331" r:id="rId83"/>
    <p:sldId id="330" r:id="rId84"/>
    <p:sldId id="329" r:id="rId85"/>
    <p:sldId id="328" r:id="rId86"/>
    <p:sldId id="303" r:id="rId87"/>
    <p:sldId id="358" r:id="rId88"/>
    <p:sldId id="353" r:id="rId89"/>
    <p:sldId id="354" r:id="rId90"/>
    <p:sldId id="350" r:id="rId91"/>
    <p:sldId id="355" r:id="rId92"/>
    <p:sldId id="351" r:id="rId93"/>
    <p:sldId id="356" r:id="rId94"/>
    <p:sldId id="404" r:id="rId95"/>
    <p:sldId id="359" r:id="rId96"/>
    <p:sldId id="360" r:id="rId97"/>
    <p:sldId id="352" r:id="rId98"/>
    <p:sldId id="401" r:id="rId99"/>
    <p:sldId id="406" r:id="rId100"/>
    <p:sldId id="402" r:id="rId101"/>
    <p:sldId id="403" r:id="rId102"/>
    <p:sldId id="361" r:id="rId103"/>
    <p:sldId id="362" r:id="rId104"/>
    <p:sldId id="363" r:id="rId105"/>
    <p:sldId id="364" r:id="rId106"/>
    <p:sldId id="348" r:id="rId107"/>
    <p:sldId id="367" r:id="rId108"/>
    <p:sldId id="368" r:id="rId109"/>
    <p:sldId id="369" r:id="rId110"/>
    <p:sldId id="372" r:id="rId111"/>
    <p:sldId id="373" r:id="rId112"/>
    <p:sldId id="357" r:id="rId113"/>
    <p:sldId id="383" r:id="rId114"/>
    <p:sldId id="382"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70" r:id="rId130"/>
    <p:sldId id="371" r:id="rId131"/>
  </p:sldIdLst>
  <p:sldSz cx="9144000" cy="6858000" type="screen4x3"/>
  <p:notesSz cx="6858000" cy="9144000"/>
  <p:custDataLst>
    <p:tags r:id="rId133"/>
  </p:custData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p:cViewPr varScale="1">
        <p:scale>
          <a:sx n="102" d="100"/>
          <a:sy n="102" d="100"/>
        </p:scale>
        <p:origin x="624" y="16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8AEFB-BF5B-42CA-979C-4807A342F35F}" type="datetimeFigureOut">
              <a:rPr lang="es-EC" smtClean="0"/>
              <a:t>22/3/23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CDCD3F-9E82-405D-AC26-704B393D692E}" type="slidenum">
              <a:rPr lang="es-EC" smtClean="0"/>
              <a:t>‹Nº›</a:t>
            </a:fld>
            <a:endParaRPr lang="es-EC"/>
          </a:p>
        </p:txBody>
      </p:sp>
    </p:spTree>
    <p:extLst>
      <p:ext uri="{BB962C8B-B14F-4D97-AF65-F5344CB8AC3E}">
        <p14:creationId xmlns:p14="http://schemas.microsoft.com/office/powerpoint/2010/main" val="7361911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5013176"/>
            <a:ext cx="6768752" cy="864095"/>
          </a:xfrm>
          <a:solidFill>
            <a:srgbClr val="1B1E3E">
              <a:alpha val="49020"/>
            </a:srgbClr>
          </a:solidFill>
        </p:spPr>
        <p:txBody>
          <a:bodyPr>
            <a:normAutofit/>
          </a:bodyPr>
          <a:lstStyle>
            <a:lvl1pPr>
              <a:defRPr sz="2400">
                <a:solidFill>
                  <a:schemeClr val="bg1"/>
                </a:solidFill>
                <a:effectLst>
                  <a:outerShdw blurRad="38100" dist="38100" dir="2700000" algn="tl">
                    <a:srgbClr val="000000">
                      <a:alpha val="43137"/>
                    </a:srgbClr>
                  </a:outerShdw>
                </a:effectLst>
              </a:defRPr>
            </a:lvl1pPr>
          </a:lstStyle>
          <a:p>
            <a:r>
              <a:rPr lang="es-ES" dirty="0"/>
              <a:t>Haga clic para modificar el estilo de título del patrón</a:t>
            </a:r>
            <a:endParaRPr lang="es-EC" dirty="0"/>
          </a:p>
        </p:txBody>
      </p:sp>
      <p:sp>
        <p:nvSpPr>
          <p:cNvPr id="3" name="2 Subtítulo"/>
          <p:cNvSpPr>
            <a:spLocks noGrp="1"/>
          </p:cNvSpPr>
          <p:nvPr>
            <p:ph type="subTitle" idx="1"/>
          </p:nvPr>
        </p:nvSpPr>
        <p:spPr>
          <a:xfrm>
            <a:off x="0" y="5949280"/>
            <a:ext cx="3707904" cy="360040"/>
          </a:xfrm>
        </p:spPr>
        <p:txBody>
          <a:bodyPr>
            <a:noAutofit/>
          </a:bodyPr>
          <a:lstStyle>
            <a:lvl1pPr marL="0" indent="0" algn="l">
              <a:buNone/>
              <a:defRPr sz="1200">
                <a:solidFill>
                  <a:schemeClr val="bg1">
                    <a:lumMod val="8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EC" dirty="0"/>
          </a:p>
        </p:txBody>
      </p:sp>
    </p:spTree>
    <p:extLst>
      <p:ext uri="{BB962C8B-B14F-4D97-AF65-F5344CB8AC3E}">
        <p14:creationId xmlns:p14="http://schemas.microsoft.com/office/powerpoint/2010/main" val="333374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9119D24D-9A31-4B28-9071-2D848AA0BC11}" type="datetimeFigureOut">
              <a:rPr lang="es-EC" smtClean="0"/>
              <a:t>22/3/23</a:t>
            </a:fld>
            <a:endParaRPr lang="es-EC"/>
          </a:p>
        </p:txBody>
      </p:sp>
    </p:spTree>
    <p:extLst>
      <p:ext uri="{BB962C8B-B14F-4D97-AF65-F5344CB8AC3E}">
        <p14:creationId xmlns:p14="http://schemas.microsoft.com/office/powerpoint/2010/main" val="26428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80728"/>
            <a:ext cx="2057400" cy="514543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980728"/>
            <a:ext cx="6019800" cy="514543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21102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77811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43189"/>
            <a:ext cx="7772400" cy="1362075"/>
          </a:xfrm>
        </p:spPr>
        <p:txBody>
          <a:bodyPr anchor="t"/>
          <a:lstStyle>
            <a:lvl1pPr algn="l">
              <a:defRPr sz="32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15987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3 Marcador de contenido"/>
          <p:cNvSpPr>
            <a:spLocks noGrp="1"/>
          </p:cNvSpPr>
          <p:nvPr>
            <p:ph sz="half" idx="2"/>
          </p:nvPr>
        </p:nvSpPr>
        <p:spPr>
          <a:xfrm>
            <a:off x="4648200" y="2060848"/>
            <a:ext cx="4038600" cy="4065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Tree>
    <p:extLst>
      <p:ext uri="{BB962C8B-B14F-4D97-AF65-F5344CB8AC3E}">
        <p14:creationId xmlns:p14="http://schemas.microsoft.com/office/powerpoint/2010/main" val="421846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200"/>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2060848"/>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708919"/>
            <a:ext cx="4040188"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2060848"/>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708919"/>
            <a:ext cx="4041775"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47920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32744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30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2132856"/>
            <a:ext cx="3008313"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39045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69160"/>
            <a:ext cx="5486400" cy="566738"/>
          </a:xfrm>
        </p:spPr>
        <p:txBody>
          <a:bodyPr anchor="b"/>
          <a:lstStyle>
            <a:lvl1pPr algn="l">
              <a:defRPr sz="18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908720"/>
            <a:ext cx="5486400" cy="388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43245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9192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67544" y="908720"/>
            <a:ext cx="822960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EC" dirty="0"/>
          </a:p>
        </p:txBody>
      </p:sp>
      <p:sp>
        <p:nvSpPr>
          <p:cNvPr id="3" name="2 Marcador de texto"/>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4430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s.wikipedia.org/wiki/Donald_Knuth"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rgbClr val="1B1E3E">
              <a:alpha val="41961"/>
            </a:srgbClr>
          </a:solidFill>
        </p:spPr>
        <p:txBody>
          <a:bodyPr/>
          <a:lstStyle/>
          <a:p>
            <a:r>
              <a:rPr lang="es-EC" dirty="0"/>
              <a:t>ELABORACIÓN DE DOCUMENTOS TÉCNICOS CON LATEX</a:t>
            </a:r>
          </a:p>
        </p:txBody>
      </p:sp>
      <p:sp>
        <p:nvSpPr>
          <p:cNvPr id="3" name="2 Subtítulo"/>
          <p:cNvSpPr>
            <a:spLocks noGrp="1"/>
          </p:cNvSpPr>
          <p:nvPr>
            <p:ph type="subTitle" idx="1"/>
          </p:nvPr>
        </p:nvSpPr>
        <p:spPr/>
        <p:txBody>
          <a:bodyPr>
            <a:normAutofit/>
          </a:bodyPr>
          <a:lstStyle/>
          <a:p>
            <a:r>
              <a:rPr lang="es-EC" dirty="0"/>
              <a:t>NOMBRE DEL DOCENTE</a:t>
            </a:r>
          </a:p>
        </p:txBody>
      </p:sp>
    </p:spTree>
    <p:custDataLst>
      <p:tags r:id="rId1"/>
    </p:custDataLst>
    <p:extLst>
      <p:ext uri="{BB962C8B-B14F-4D97-AF65-F5344CB8AC3E}">
        <p14:creationId xmlns:p14="http://schemas.microsoft.com/office/powerpoint/2010/main" val="362358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50500" y="1954764"/>
            <a:ext cx="6858048" cy="2246769"/>
          </a:xfrm>
          <a:prstGeom prst="rect">
            <a:avLst/>
          </a:prstGeom>
        </p:spPr>
        <p:txBody>
          <a:bodyPr wrap="square">
            <a:spAutoFit/>
          </a:bodyPr>
          <a:lstStyle/>
          <a:p>
            <a:r>
              <a:rPr lang="es-HN" sz="2800" dirty="0">
                <a:latin typeface="Arial" pitchFamily="34" charset="0"/>
                <a:cs typeface="Arial" pitchFamily="34" charset="0"/>
              </a:rPr>
              <a:t>\</a:t>
            </a:r>
            <a:r>
              <a:rPr lang="es-HN" sz="2800" dirty="0" err="1">
                <a:latin typeface="Arial" pitchFamily="34" charset="0"/>
                <a:cs typeface="Arial" pitchFamily="34" charset="0"/>
              </a:rPr>
              <a:t>documentclass</a:t>
            </a:r>
            <a:r>
              <a:rPr lang="es-HN" sz="2800" dirty="0">
                <a:latin typeface="Arial" pitchFamily="34" charset="0"/>
                <a:cs typeface="Arial" pitchFamily="34" charset="0"/>
              </a:rPr>
              <a:t>[12pt,letterpaper]{</a:t>
            </a:r>
            <a:r>
              <a:rPr lang="es-HN" sz="2800" dirty="0" err="1">
                <a:latin typeface="Arial" pitchFamily="34" charset="0"/>
                <a:cs typeface="Arial" pitchFamily="34" charset="0"/>
              </a:rPr>
              <a:t>article</a:t>
            </a:r>
            <a:r>
              <a:rPr lang="es-HN" sz="2800" dirty="0">
                <a:latin typeface="Arial" pitchFamily="34" charset="0"/>
                <a:cs typeface="Arial" pitchFamily="34" charset="0"/>
              </a:rPr>
              <a:t>}</a:t>
            </a:r>
          </a:p>
          <a:p>
            <a:r>
              <a:rPr lang="es-HN" sz="2800" dirty="0">
                <a:latin typeface="Arial" pitchFamily="34" charset="0"/>
                <a:cs typeface="Arial" pitchFamily="34" charset="0"/>
              </a:rPr>
              <a:t>\</a:t>
            </a:r>
            <a:r>
              <a:rPr lang="es-HN" sz="2800" dirty="0" err="1">
                <a:latin typeface="Arial" pitchFamily="34" charset="0"/>
                <a:cs typeface="Arial" pitchFamily="34" charset="0"/>
              </a:rPr>
              <a:t>usepackage</a:t>
            </a:r>
            <a:r>
              <a:rPr lang="es-HN" sz="2800" dirty="0">
                <a:latin typeface="Arial" pitchFamily="34" charset="0"/>
                <a:cs typeface="Arial" pitchFamily="34" charset="0"/>
              </a:rPr>
              <a:t>[latin1]{</a:t>
            </a:r>
            <a:r>
              <a:rPr lang="es-HN" sz="2800" dirty="0" err="1">
                <a:latin typeface="Arial" pitchFamily="34" charset="0"/>
                <a:cs typeface="Arial" pitchFamily="34" charset="0"/>
              </a:rPr>
              <a:t>inputenc</a:t>
            </a:r>
            <a:r>
              <a:rPr lang="es-HN" sz="2800" dirty="0">
                <a:latin typeface="Arial" pitchFamily="34" charset="0"/>
                <a:cs typeface="Arial" pitchFamily="34" charset="0"/>
              </a:rPr>
              <a:t>}</a:t>
            </a:r>
          </a:p>
          <a:p>
            <a:r>
              <a:rPr lang="es-HN" sz="2800" dirty="0">
                <a:latin typeface="Arial" pitchFamily="34" charset="0"/>
                <a:cs typeface="Arial" pitchFamily="34" charset="0"/>
              </a:rPr>
              <a:t>\</a:t>
            </a:r>
            <a:r>
              <a:rPr lang="es-HN" sz="2800" dirty="0" err="1">
                <a:latin typeface="Arial" pitchFamily="34" charset="0"/>
                <a:cs typeface="Arial" pitchFamily="34" charset="0"/>
              </a:rPr>
              <a:t>usepackage</a:t>
            </a:r>
            <a:r>
              <a:rPr lang="es-HN" sz="2800" dirty="0">
                <a:latin typeface="Arial" pitchFamily="34" charset="0"/>
                <a:cs typeface="Arial" pitchFamily="34" charset="0"/>
              </a:rPr>
              <a:t>{</a:t>
            </a:r>
            <a:r>
              <a:rPr lang="es-HN" sz="2800" dirty="0" err="1">
                <a:latin typeface="Arial" pitchFamily="34" charset="0"/>
                <a:cs typeface="Arial" pitchFamily="34" charset="0"/>
              </a:rPr>
              <a:t>amsmath</a:t>
            </a:r>
            <a:r>
              <a:rPr lang="es-HN" sz="2800" dirty="0">
                <a:latin typeface="Arial" pitchFamily="34" charset="0"/>
                <a:cs typeface="Arial" pitchFamily="34" charset="0"/>
              </a:rPr>
              <a:t>}</a:t>
            </a:r>
          </a:p>
          <a:p>
            <a:r>
              <a:rPr lang="es-HN" sz="2800" dirty="0">
                <a:latin typeface="Arial" pitchFamily="34" charset="0"/>
                <a:cs typeface="Arial" pitchFamily="34" charset="0"/>
              </a:rPr>
              <a:t>\</a:t>
            </a:r>
            <a:r>
              <a:rPr lang="es-HN" sz="2800" dirty="0" err="1">
                <a:latin typeface="Arial" pitchFamily="34" charset="0"/>
                <a:cs typeface="Arial" pitchFamily="34" charset="0"/>
              </a:rPr>
              <a:t>usepackage</a:t>
            </a:r>
            <a:r>
              <a:rPr lang="es-HN" sz="2800" dirty="0">
                <a:latin typeface="Arial" pitchFamily="34" charset="0"/>
                <a:cs typeface="Arial" pitchFamily="34" charset="0"/>
              </a:rPr>
              <a:t>{</a:t>
            </a:r>
            <a:r>
              <a:rPr lang="es-HN" sz="2800" dirty="0" err="1">
                <a:latin typeface="Arial" pitchFamily="34" charset="0"/>
                <a:cs typeface="Arial" pitchFamily="34" charset="0"/>
              </a:rPr>
              <a:t>amsfonts</a:t>
            </a:r>
            <a:r>
              <a:rPr lang="es-HN" sz="2800" dirty="0">
                <a:latin typeface="Arial" pitchFamily="34" charset="0"/>
                <a:cs typeface="Arial" pitchFamily="34" charset="0"/>
              </a:rPr>
              <a:t>}</a:t>
            </a:r>
          </a:p>
          <a:p>
            <a:r>
              <a:rPr lang="es-HN" sz="2800" dirty="0">
                <a:latin typeface="Arial" pitchFamily="34" charset="0"/>
                <a:cs typeface="Arial" pitchFamily="34" charset="0"/>
              </a:rPr>
              <a:t>\</a:t>
            </a:r>
            <a:r>
              <a:rPr lang="es-HN" sz="2800" dirty="0" err="1">
                <a:latin typeface="Arial" pitchFamily="34" charset="0"/>
                <a:cs typeface="Arial" pitchFamily="34" charset="0"/>
              </a:rPr>
              <a:t>usepackage</a:t>
            </a:r>
            <a:r>
              <a:rPr lang="es-HN" sz="2800" dirty="0">
                <a:latin typeface="Arial" pitchFamily="34" charset="0"/>
                <a:cs typeface="Arial" pitchFamily="34" charset="0"/>
              </a:rPr>
              <a:t>{</a:t>
            </a:r>
            <a:r>
              <a:rPr lang="es-HN" sz="2800" dirty="0" err="1">
                <a:latin typeface="Arial" pitchFamily="34" charset="0"/>
                <a:cs typeface="Arial" pitchFamily="34" charset="0"/>
              </a:rPr>
              <a:t>amssymb</a:t>
            </a:r>
            <a:r>
              <a:rPr lang="es-HN" sz="2800" dirty="0">
                <a:latin typeface="Arial" pitchFamily="34" charset="0"/>
                <a:cs typeface="Arial" pitchFamily="34" charset="0"/>
              </a:rPr>
              <a:t>}</a:t>
            </a:r>
          </a:p>
        </p:txBody>
      </p:sp>
      <p:sp>
        <p:nvSpPr>
          <p:cNvPr id="3" name="2 CuadroTexto"/>
          <p:cNvSpPr txBox="1"/>
          <p:nvPr/>
        </p:nvSpPr>
        <p:spPr>
          <a:xfrm>
            <a:off x="1540789" y="967388"/>
            <a:ext cx="5000660" cy="461665"/>
          </a:xfrm>
          <a:prstGeom prst="rect">
            <a:avLst/>
          </a:prstGeom>
          <a:noFill/>
        </p:spPr>
        <p:txBody>
          <a:bodyPr wrap="square" rtlCol="0">
            <a:spAutoFit/>
          </a:bodyPr>
          <a:lstStyle/>
          <a:p>
            <a:r>
              <a:rPr lang="es-ES" sz="2400" dirty="0">
                <a:latin typeface="Arial" pitchFamily="34" charset="0"/>
                <a:cs typeface="Arial" pitchFamily="34" charset="0"/>
              </a:rPr>
              <a:t>Ejemplo de un preámbulo </a:t>
            </a:r>
            <a:endParaRPr lang="es-HN" sz="2400" dirty="0">
              <a:latin typeface="Arial" pitchFamily="34" charset="0"/>
              <a:cs typeface="Arial" pitchFamily="34" charset="0"/>
            </a:endParaRPr>
          </a:p>
        </p:txBody>
      </p:sp>
      <p:sp>
        <p:nvSpPr>
          <p:cNvPr id="4" name="3 Rectángulo"/>
          <p:cNvSpPr/>
          <p:nvPr/>
        </p:nvSpPr>
        <p:spPr>
          <a:xfrm>
            <a:off x="3071834" y="4714884"/>
            <a:ext cx="4071934" cy="683264"/>
          </a:xfrm>
          <a:prstGeom prst="rect">
            <a:avLst/>
          </a:prstGeom>
        </p:spPr>
        <p:txBody>
          <a:bodyPr wrap="square">
            <a:spAutoFit/>
          </a:bodyPr>
          <a:lstStyle/>
          <a:p>
            <a:pPr marL="990600" lvl="1" indent="-533400">
              <a:lnSpc>
                <a:spcPct val="80000"/>
              </a:lnSpc>
            </a:pPr>
            <a:r>
              <a:rPr lang="en-US" sz="2400" dirty="0">
                <a:latin typeface="Arial" pitchFamily="34" charset="0"/>
                <a:cs typeface="Arial" pitchFamily="34" charset="0"/>
              </a:rPr>
              <a:t>Campos obligatorios </a:t>
            </a:r>
            <a:r>
              <a:rPr lang="en-US" sz="2400" dirty="0">
                <a:solidFill>
                  <a:srgbClr val="FF3300"/>
                </a:solidFill>
                <a:latin typeface="Arial" pitchFamily="34" charset="0"/>
                <a:cs typeface="Arial" pitchFamily="34" charset="0"/>
              </a:rPr>
              <a:t>{}</a:t>
            </a:r>
          </a:p>
          <a:p>
            <a:pPr marL="990600" lvl="1" indent="-533400">
              <a:lnSpc>
                <a:spcPct val="80000"/>
              </a:lnSpc>
            </a:pPr>
            <a:r>
              <a:rPr lang="en-US" sz="2400" dirty="0">
                <a:latin typeface="Arial" pitchFamily="34" charset="0"/>
                <a:cs typeface="Arial" pitchFamily="34" charset="0"/>
              </a:rPr>
              <a:t>Campos opcionales  </a:t>
            </a:r>
            <a:r>
              <a:rPr lang="en-US" sz="2400" dirty="0">
                <a:solidFill>
                  <a:srgbClr val="FF3300"/>
                </a:solidFill>
                <a:latin typeface="Arial" pitchFamily="34" charset="0"/>
                <a:cs typeface="Arial" pitchFamily="34" charset="0"/>
              </a:rPr>
              <a:t>[ ].</a:t>
            </a:r>
            <a:endParaRPr lang="es-HN"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4"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71670" y="1714488"/>
            <a:ext cx="4572000" cy="2308324"/>
          </a:xfrm>
          <a:prstGeom prst="rect">
            <a:avLst/>
          </a:prstGeom>
        </p:spPr>
        <p:txBody>
          <a:bodyPr>
            <a:spAutoFit/>
          </a:bodyPr>
          <a:lstStyle/>
          <a:p>
            <a:r>
              <a:rPr lang="es-ES" sz="2400" dirty="0">
                <a:solidFill>
                  <a:srgbClr val="00B050"/>
                </a:solidFill>
                <a:latin typeface="Arial" pitchFamily="34" charset="0"/>
                <a:cs typeface="Arial" pitchFamily="34" charset="0"/>
              </a:rPr>
              <a:t>$</a:t>
            </a:r>
            <a:r>
              <a:rPr lang="es-ES" sz="2400" dirty="0">
                <a:latin typeface="Arial" pitchFamily="34" charset="0"/>
                <a:cs typeface="Arial" pitchFamily="34" charset="0"/>
              </a:rPr>
              <a:t>f(x)=</a:t>
            </a: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latin typeface="Arial" pitchFamily="34" charset="0"/>
                <a:cs typeface="Arial" pitchFamily="34" charset="0"/>
              </a:rPr>
              <a:t>{cases}</a:t>
            </a:r>
          </a:p>
          <a:p>
            <a:r>
              <a:rPr lang="es-ES" sz="2400" dirty="0">
                <a:latin typeface="Arial" pitchFamily="34" charset="0"/>
                <a:cs typeface="Arial" pitchFamily="34" charset="0"/>
              </a:rPr>
              <a:t>0 &amp; si </a:t>
            </a:r>
            <a:r>
              <a:rPr lang="es-ES" sz="2400" dirty="0">
                <a:solidFill>
                  <a:schemeClr val="accent5">
                    <a:lumMod val="60000"/>
                    <a:lumOff val="40000"/>
                  </a:schemeClr>
                </a:solidFill>
                <a:latin typeface="Arial" pitchFamily="34" charset="0"/>
                <a:cs typeface="Arial" pitchFamily="34" charset="0"/>
              </a:rPr>
              <a:t>\</a:t>
            </a:r>
            <a:r>
              <a:rPr lang="es-ES" sz="2400" dirty="0">
                <a:latin typeface="Arial" pitchFamily="34" charset="0"/>
                <a:cs typeface="Arial" pitchFamily="34" charset="0"/>
              </a:rPr>
              <a:t> x=3</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1 &amp; si </a:t>
            </a:r>
            <a:r>
              <a:rPr lang="es-ES" sz="2400" dirty="0">
                <a:solidFill>
                  <a:schemeClr val="accent5">
                    <a:lumMod val="60000"/>
                    <a:lumOff val="40000"/>
                  </a:schemeClr>
                </a:solidFill>
                <a:latin typeface="Arial" pitchFamily="34" charset="0"/>
                <a:cs typeface="Arial" pitchFamily="34" charset="0"/>
              </a:rPr>
              <a:t>\</a:t>
            </a:r>
            <a:r>
              <a:rPr lang="es-ES" sz="2400" dirty="0">
                <a:latin typeface="Arial" pitchFamily="34" charset="0"/>
                <a:cs typeface="Arial" pitchFamily="34" charset="0"/>
              </a:rPr>
              <a:t> x\neq3</a:t>
            </a: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latin typeface="Arial" pitchFamily="34" charset="0"/>
                <a:cs typeface="Arial" pitchFamily="34" charset="0"/>
              </a:rPr>
              <a:t>{cases}</a:t>
            </a:r>
          </a:p>
          <a:p>
            <a:r>
              <a:rPr lang="es-ES" sz="2400" dirty="0">
                <a:solidFill>
                  <a:srgbClr val="00B050"/>
                </a:solidFill>
                <a:latin typeface="Arial" pitchFamily="34" charset="0"/>
                <a:cs typeface="Arial" pitchFamily="34" charset="0"/>
              </a:rPr>
              <a:t>$</a:t>
            </a:r>
          </a:p>
        </p:txBody>
      </p:sp>
      <p:sp>
        <p:nvSpPr>
          <p:cNvPr id="3" name="2 Rectángulo"/>
          <p:cNvSpPr/>
          <p:nvPr/>
        </p:nvSpPr>
        <p:spPr>
          <a:xfrm>
            <a:off x="2195736" y="13009"/>
            <a:ext cx="6715172" cy="646331"/>
          </a:xfrm>
          <a:prstGeom prst="rect">
            <a:avLst/>
          </a:prstGeom>
        </p:spPr>
        <p:txBody>
          <a:bodyPr anchor="b">
            <a:noAutofit/>
          </a:bodyPr>
          <a:lstStyle/>
          <a:p>
            <a:pPr fontAlgn="base">
              <a:spcBef>
                <a:spcPct val="0"/>
              </a:spcBef>
              <a:spcAft>
                <a:spcPct val="0"/>
              </a:spcAft>
            </a:pPr>
            <a:r>
              <a:rPr lang="es-HN" sz="36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Entorno cases</a:t>
            </a:r>
          </a:p>
        </p:txBody>
      </p:sp>
      <p:pic>
        <p:nvPicPr>
          <p:cNvPr id="2050" name="Picture 2"/>
          <p:cNvPicPr>
            <a:picLocks noChangeAspect="1" noChangeArrowheads="1"/>
          </p:cNvPicPr>
          <p:nvPr/>
        </p:nvPicPr>
        <p:blipFill>
          <a:blip r:embed="rId2" cstate="print"/>
          <a:srcRect/>
          <a:stretch>
            <a:fillRect/>
          </a:stretch>
        </p:blipFill>
        <p:spPr bwMode="auto">
          <a:xfrm>
            <a:off x="3000364" y="4500570"/>
            <a:ext cx="3786214" cy="1278787"/>
          </a:xfrm>
          <a:prstGeom prst="rect">
            <a:avLst/>
          </a:prstGeom>
          <a:noFill/>
          <a:ln w="57150">
            <a:solidFill>
              <a:schemeClr val="bg2">
                <a:lumMod val="75000"/>
              </a:schemeClr>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0"/>
            <a:ext cx="6715172" cy="646331"/>
          </a:xfrm>
          <a:prstGeom prst="rect">
            <a:avLst/>
          </a:prstGeom>
        </p:spPr>
        <p:txBody>
          <a:bodyPr anchor="b">
            <a:noAutofit/>
          </a:bodyPr>
          <a:lstStyle/>
          <a:p>
            <a:pPr fontAlgn="base">
              <a:spcBef>
                <a:spcPct val="0"/>
              </a:spcBef>
              <a:spcAft>
                <a:spcPct val="0"/>
              </a:spcAft>
            </a:pPr>
            <a:r>
              <a:rPr lang="es-HN" sz="36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Macro </a:t>
            </a:r>
            <a:r>
              <a:rPr lang="es-HN" sz="3600" dirty="0" err="1">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substack</a:t>
            </a:r>
            <a:endParaRPr lang="es-HN" sz="36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3" name="2 Rectángulo"/>
          <p:cNvSpPr/>
          <p:nvPr/>
        </p:nvSpPr>
        <p:spPr>
          <a:xfrm>
            <a:off x="1187624" y="1126806"/>
            <a:ext cx="7143800" cy="830997"/>
          </a:xfrm>
          <a:prstGeom prst="rect">
            <a:avLst/>
          </a:prstGeom>
        </p:spPr>
        <p:txBody>
          <a:bodyPr wrap="square">
            <a:spAutoFit/>
          </a:bodyPr>
          <a:lstStyle/>
          <a:p>
            <a:r>
              <a:rPr lang="es-ES" sz="2400" dirty="0">
                <a:solidFill>
                  <a:srgbClr val="00B050"/>
                </a:solidFill>
                <a:latin typeface="Arial" pitchFamily="34" charset="0"/>
                <a:cs typeface="Arial" pitchFamily="34" charset="0"/>
              </a:rPr>
              <a:t>$</a:t>
            </a:r>
            <a:r>
              <a:rPr lang="es-ES" sz="2400" dirty="0">
                <a:latin typeface="Arial" pitchFamily="34" charset="0"/>
                <a:cs typeface="Arial" pitchFamily="34" charset="0"/>
              </a:rPr>
              <a:t>\</a:t>
            </a:r>
            <a:r>
              <a:rPr lang="es-ES" sz="2400" dirty="0" err="1">
                <a:latin typeface="Arial" pitchFamily="34" charset="0"/>
                <a:cs typeface="Arial" pitchFamily="34" charset="0"/>
              </a:rPr>
              <a:t>sum</a:t>
            </a:r>
            <a:r>
              <a:rPr lang="es-ES" sz="2400" b="1" dirty="0">
                <a:latin typeface="Arial" pitchFamily="34" charset="0"/>
                <a:ea typeface="Calibri" pitchFamily="34" charset="0"/>
                <a:cs typeface="Arial" pitchFamily="34" charset="0"/>
              </a:rPr>
              <a:t>_{</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err="1">
                <a:solidFill>
                  <a:schemeClr val="accent2">
                    <a:lumMod val="75000"/>
                  </a:schemeClr>
                </a:solidFill>
                <a:latin typeface="Arial" pitchFamily="34" charset="0"/>
                <a:ea typeface="Calibri" pitchFamily="34" charset="0"/>
                <a:cs typeface="Arial" pitchFamily="34" charset="0"/>
              </a:rPr>
              <a:t>substack</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a:latin typeface="Arial" pitchFamily="34" charset="0"/>
                <a:ea typeface="Calibri" pitchFamily="34" charset="0"/>
                <a:cs typeface="Arial" pitchFamily="34" charset="0"/>
              </a:rPr>
              <a:t>0</a:t>
            </a:r>
            <a:r>
              <a:rPr lang="es-ES" sz="2400" b="1" dirty="0">
                <a:solidFill>
                  <a:schemeClr val="accent2">
                    <a:lumMod val="75000"/>
                  </a:schemeClr>
                </a:solidFill>
                <a:latin typeface="Arial" pitchFamily="34" charset="0"/>
                <a:ea typeface="Calibri" pitchFamily="34" charset="0"/>
                <a:cs typeface="Arial" pitchFamily="34" charset="0"/>
              </a:rPr>
              <a:t> </a:t>
            </a:r>
            <a:r>
              <a:rPr lang="es-ES" sz="2400" dirty="0">
                <a:latin typeface="Arial" pitchFamily="34" charset="0"/>
                <a:cs typeface="Arial" pitchFamily="34" charset="0"/>
              </a:rPr>
              <a:t>\</a:t>
            </a:r>
            <a:r>
              <a:rPr lang="es-ES" sz="2400" dirty="0" err="1">
                <a:latin typeface="Arial" pitchFamily="34" charset="0"/>
                <a:cs typeface="Arial" pitchFamily="34" charset="0"/>
              </a:rPr>
              <a:t>leq</a:t>
            </a:r>
            <a:r>
              <a:rPr lang="es-ES" sz="2400" dirty="0">
                <a:latin typeface="Arial" pitchFamily="34" charset="0"/>
                <a:cs typeface="Arial" pitchFamily="34" charset="0"/>
              </a:rPr>
              <a:t> x\leq15 </a:t>
            </a:r>
            <a:r>
              <a:rPr lang="es-ES" sz="2400" b="1" dirty="0">
                <a:solidFill>
                  <a:srgbClr val="FF0000"/>
                </a:solidFill>
                <a:latin typeface="Arial" pitchFamily="34" charset="0"/>
                <a:cs typeface="Arial" pitchFamily="34" charset="0"/>
              </a:rPr>
              <a:t>\\</a:t>
            </a:r>
            <a:r>
              <a:rPr lang="es-ES" sz="2400" dirty="0">
                <a:latin typeface="Arial" pitchFamily="34" charset="0"/>
                <a:cs typeface="Arial" pitchFamily="34" charset="0"/>
              </a:rPr>
              <a:t> </a:t>
            </a:r>
            <a:r>
              <a:rPr lang="es-ES" sz="2400" dirty="0">
                <a:solidFill>
                  <a:srgbClr val="00B0F0"/>
                </a:solidFill>
                <a:latin typeface="Arial" pitchFamily="34" charset="0"/>
                <a:cs typeface="Arial" pitchFamily="34" charset="0"/>
              </a:rPr>
              <a:t>\</a:t>
            </a:r>
            <a:r>
              <a:rPr lang="es-ES" sz="2400" dirty="0" err="1">
                <a:solidFill>
                  <a:srgbClr val="00B0F0"/>
                </a:solidFill>
                <a:latin typeface="Arial" pitchFamily="34" charset="0"/>
                <a:cs typeface="Arial" pitchFamily="34" charset="0"/>
              </a:rPr>
              <a:t>mbox</a:t>
            </a:r>
            <a:r>
              <a:rPr lang="es-ES" sz="2400" dirty="0">
                <a:latin typeface="Arial" pitchFamily="34" charset="0"/>
                <a:cs typeface="Arial" pitchFamily="34" charset="0"/>
              </a:rPr>
              <a:t>{x es entero}</a:t>
            </a:r>
            <a:r>
              <a:rPr lang="es-ES" sz="2400" b="1" dirty="0">
                <a:solidFill>
                  <a:schemeClr val="accent2">
                    <a:lumMod val="75000"/>
                  </a:schemeClr>
                </a:solidFill>
                <a:latin typeface="Arial" pitchFamily="34" charset="0"/>
                <a:ea typeface="Calibri" pitchFamily="34" charset="0"/>
                <a:cs typeface="Arial" pitchFamily="34" charset="0"/>
              </a:rPr>
              <a:t>}</a:t>
            </a:r>
            <a:r>
              <a:rPr lang="es-ES" sz="2400" dirty="0">
                <a:latin typeface="Arial" pitchFamily="34" charset="0"/>
                <a:cs typeface="Arial" pitchFamily="34" charset="0"/>
              </a:rPr>
              <a:t>}</a:t>
            </a:r>
            <a:r>
              <a:rPr lang="es-ES" sz="2400" dirty="0">
                <a:solidFill>
                  <a:srgbClr val="00B050"/>
                </a:solidFill>
                <a:latin typeface="Arial" pitchFamily="34" charset="0"/>
                <a:cs typeface="Arial" pitchFamily="34" charset="0"/>
              </a:rPr>
              <a:t>$</a:t>
            </a:r>
          </a:p>
        </p:txBody>
      </p:sp>
      <p:pic>
        <p:nvPicPr>
          <p:cNvPr id="3074" name="Picture 2"/>
          <p:cNvPicPr>
            <a:picLocks noChangeAspect="1" noChangeArrowheads="1"/>
          </p:cNvPicPr>
          <p:nvPr/>
        </p:nvPicPr>
        <p:blipFill>
          <a:blip r:embed="rId2" cstate="print"/>
          <a:srcRect/>
          <a:stretch>
            <a:fillRect/>
          </a:stretch>
        </p:blipFill>
        <p:spPr bwMode="auto">
          <a:xfrm>
            <a:off x="3347864" y="2141236"/>
            <a:ext cx="1835814" cy="1133476"/>
          </a:xfrm>
          <a:prstGeom prst="rect">
            <a:avLst/>
          </a:prstGeom>
          <a:noFill/>
          <a:ln w="57150">
            <a:solidFill>
              <a:schemeClr val="bg2">
                <a:lumMod val="75000"/>
              </a:schemeClr>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551918" y="4547794"/>
            <a:ext cx="1857388" cy="1217447"/>
          </a:xfrm>
          <a:prstGeom prst="rect">
            <a:avLst/>
          </a:prstGeom>
          <a:noFill/>
          <a:ln w="57150">
            <a:solidFill>
              <a:schemeClr val="bg2">
                <a:lumMod val="75000"/>
              </a:schemeClr>
            </a:solidFill>
            <a:miter lim="800000"/>
            <a:headEnd/>
            <a:tailEnd/>
          </a:ln>
        </p:spPr>
      </p:pic>
      <p:sp>
        <p:nvSpPr>
          <p:cNvPr id="7" name="6 Rectángulo"/>
          <p:cNvSpPr/>
          <p:nvPr/>
        </p:nvSpPr>
        <p:spPr>
          <a:xfrm>
            <a:off x="1331640" y="3586254"/>
            <a:ext cx="7143800" cy="830997"/>
          </a:xfrm>
          <a:prstGeom prst="rect">
            <a:avLst/>
          </a:prstGeom>
        </p:spPr>
        <p:txBody>
          <a:bodyPr wrap="square">
            <a:spAutoFit/>
          </a:bodyPr>
          <a:lstStyle/>
          <a:p>
            <a:r>
              <a:rPr lang="es-ES" sz="2400" dirty="0">
                <a:solidFill>
                  <a:srgbClr val="00B050"/>
                </a:solidFill>
                <a:latin typeface="Arial" pitchFamily="34" charset="0"/>
                <a:cs typeface="Arial" pitchFamily="34" charset="0"/>
              </a:rPr>
              <a:t>$</a:t>
            </a:r>
            <a:r>
              <a:rPr lang="es-ES" sz="2400" dirty="0">
                <a:latin typeface="Arial" pitchFamily="34" charset="0"/>
                <a:cs typeface="Arial" pitchFamily="34" charset="0"/>
              </a:rPr>
              <a:t>\</a:t>
            </a:r>
            <a:r>
              <a:rPr lang="es-ES" sz="2400" dirty="0" err="1">
                <a:latin typeface="Arial" pitchFamily="34" charset="0"/>
                <a:cs typeface="Arial" pitchFamily="34" charset="0"/>
              </a:rPr>
              <a:t>sum</a:t>
            </a:r>
            <a:r>
              <a:rPr lang="es-ES" sz="2400" b="1" dirty="0">
                <a:latin typeface="Arial" pitchFamily="34" charset="0"/>
                <a:ea typeface="Calibri" pitchFamily="34" charset="0"/>
                <a:cs typeface="Arial" pitchFamily="34" charset="0"/>
              </a:rPr>
              <a:t>^{</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err="1">
                <a:solidFill>
                  <a:schemeClr val="accent2">
                    <a:lumMod val="75000"/>
                  </a:schemeClr>
                </a:solidFill>
                <a:latin typeface="Arial" pitchFamily="34" charset="0"/>
                <a:ea typeface="Calibri" pitchFamily="34" charset="0"/>
                <a:cs typeface="Arial" pitchFamily="34" charset="0"/>
              </a:rPr>
              <a:t>substack</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a:latin typeface="Arial" pitchFamily="34" charset="0"/>
                <a:ea typeface="Calibri" pitchFamily="34" charset="0"/>
                <a:cs typeface="Arial" pitchFamily="34" charset="0"/>
              </a:rPr>
              <a:t>0</a:t>
            </a:r>
            <a:r>
              <a:rPr lang="es-ES" sz="2400" b="1" dirty="0">
                <a:solidFill>
                  <a:schemeClr val="accent2">
                    <a:lumMod val="75000"/>
                  </a:schemeClr>
                </a:solidFill>
                <a:latin typeface="Arial" pitchFamily="34" charset="0"/>
                <a:ea typeface="Calibri" pitchFamily="34" charset="0"/>
                <a:cs typeface="Arial" pitchFamily="34" charset="0"/>
              </a:rPr>
              <a:t> </a:t>
            </a:r>
            <a:r>
              <a:rPr lang="es-ES" sz="2400" dirty="0">
                <a:latin typeface="Arial" pitchFamily="34" charset="0"/>
                <a:cs typeface="Arial" pitchFamily="34" charset="0"/>
              </a:rPr>
              <a:t>\</a:t>
            </a:r>
            <a:r>
              <a:rPr lang="es-ES" sz="2400" dirty="0" err="1">
                <a:latin typeface="Arial" pitchFamily="34" charset="0"/>
                <a:cs typeface="Arial" pitchFamily="34" charset="0"/>
              </a:rPr>
              <a:t>leq</a:t>
            </a:r>
            <a:r>
              <a:rPr lang="es-ES" sz="2400" dirty="0">
                <a:latin typeface="Arial" pitchFamily="34" charset="0"/>
                <a:cs typeface="Arial" pitchFamily="34" charset="0"/>
              </a:rPr>
              <a:t> x\leq15 </a:t>
            </a:r>
            <a:r>
              <a:rPr lang="es-ES" sz="2400" dirty="0">
                <a:solidFill>
                  <a:srgbClr val="FF0000"/>
                </a:solidFill>
                <a:latin typeface="Arial" pitchFamily="34" charset="0"/>
                <a:cs typeface="Arial" pitchFamily="34" charset="0"/>
              </a:rPr>
              <a:t>\\</a:t>
            </a:r>
            <a:r>
              <a:rPr lang="es-ES" sz="2400" dirty="0">
                <a:latin typeface="Arial" pitchFamily="34" charset="0"/>
                <a:cs typeface="Arial" pitchFamily="34" charset="0"/>
              </a:rPr>
              <a:t> </a:t>
            </a:r>
            <a:r>
              <a:rPr lang="es-ES" sz="2400" dirty="0">
                <a:solidFill>
                  <a:srgbClr val="00B0F0"/>
                </a:solidFill>
                <a:latin typeface="Arial" pitchFamily="34" charset="0"/>
                <a:cs typeface="Arial" pitchFamily="34" charset="0"/>
              </a:rPr>
              <a:t>\</a:t>
            </a:r>
            <a:r>
              <a:rPr lang="es-ES" sz="2400" dirty="0" err="1">
                <a:solidFill>
                  <a:srgbClr val="00B0F0"/>
                </a:solidFill>
                <a:latin typeface="Arial" pitchFamily="34" charset="0"/>
                <a:cs typeface="Arial" pitchFamily="34" charset="0"/>
              </a:rPr>
              <a:t>mbox</a:t>
            </a:r>
            <a:r>
              <a:rPr lang="es-ES" sz="2400" dirty="0">
                <a:latin typeface="Arial" pitchFamily="34" charset="0"/>
                <a:cs typeface="Arial" pitchFamily="34" charset="0"/>
              </a:rPr>
              <a:t>{x es entero}</a:t>
            </a:r>
            <a:r>
              <a:rPr lang="es-ES" sz="2400" b="1" dirty="0">
                <a:solidFill>
                  <a:schemeClr val="accent2">
                    <a:lumMod val="75000"/>
                  </a:schemeClr>
                </a:solidFill>
                <a:latin typeface="Arial" pitchFamily="34" charset="0"/>
                <a:ea typeface="Calibri" pitchFamily="34" charset="0"/>
                <a:cs typeface="Arial" pitchFamily="34" charset="0"/>
              </a:rPr>
              <a:t>}</a:t>
            </a:r>
            <a:r>
              <a:rPr lang="es-ES" sz="2400" dirty="0">
                <a:latin typeface="Arial" pitchFamily="34" charset="0"/>
                <a:cs typeface="Arial" pitchFamily="34" charset="0"/>
              </a:rPr>
              <a:t>}</a:t>
            </a:r>
            <a:r>
              <a:rPr lang="es-ES" sz="2400" dirty="0">
                <a:solidFill>
                  <a:srgbClr val="00B050"/>
                </a:solidFill>
                <a:latin typeface="Arial" pitchFamily="34" charset="0"/>
                <a:cs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07323" y="-2878"/>
            <a:ext cx="6715172" cy="646331"/>
          </a:xfrm>
          <a:prstGeom prst="rect">
            <a:avLst/>
          </a:prstGeom>
        </p:spPr>
        <p:txBody>
          <a:bodyPr anchor="b">
            <a:noAutofit/>
          </a:bodyPr>
          <a:lstStyle/>
          <a:p>
            <a:pPr fontAlgn="base">
              <a:spcBef>
                <a:spcPct val="0"/>
              </a:spcBef>
              <a:spcAft>
                <a:spcPct val="0"/>
              </a:spcAft>
            </a:pPr>
            <a:r>
              <a:rPr lang="es-HN" sz="32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Alineación de Ecuaciones</a:t>
            </a:r>
          </a:p>
        </p:txBody>
      </p:sp>
      <p:sp>
        <p:nvSpPr>
          <p:cNvPr id="3" name="2 CuadroTexto"/>
          <p:cNvSpPr txBox="1"/>
          <p:nvPr/>
        </p:nvSpPr>
        <p:spPr>
          <a:xfrm>
            <a:off x="1214414" y="1322002"/>
            <a:ext cx="7143800" cy="830997"/>
          </a:xfrm>
          <a:prstGeom prst="rect">
            <a:avLst/>
          </a:prstGeom>
          <a:noFill/>
        </p:spPr>
        <p:txBody>
          <a:bodyPr wrap="square" rtlCol="0">
            <a:spAutoFit/>
          </a:bodyPr>
          <a:lstStyle/>
          <a:p>
            <a:pPr algn="just"/>
            <a:r>
              <a:rPr lang="es-ES" sz="2400" dirty="0">
                <a:latin typeface="Arial" pitchFamily="34" charset="0"/>
                <a:cs typeface="Arial" pitchFamily="34" charset="0"/>
              </a:rPr>
              <a:t>Podemos alinear ecuaciones utilizando el entorno </a:t>
            </a:r>
            <a:r>
              <a:rPr lang="en-US" sz="2400" b="1" dirty="0" err="1">
                <a:solidFill>
                  <a:schemeClr val="accent2">
                    <a:lumMod val="75000"/>
                  </a:schemeClr>
                </a:solidFill>
                <a:latin typeface="Arial" pitchFamily="34" charset="0"/>
                <a:ea typeface="Calibri" pitchFamily="34" charset="0"/>
                <a:cs typeface="Arial" pitchFamily="34" charset="0"/>
              </a:rPr>
              <a:t>eqnarray</a:t>
            </a:r>
            <a:r>
              <a:rPr lang="en-US" sz="2400" b="1" dirty="0">
                <a:solidFill>
                  <a:schemeClr val="accent2">
                    <a:lumMod val="75000"/>
                  </a:schemeClr>
                </a:solidFill>
                <a:latin typeface="Arial" pitchFamily="34" charset="0"/>
                <a:ea typeface="Calibri" pitchFamily="34" charset="0"/>
                <a:cs typeface="Arial" pitchFamily="34" charset="0"/>
              </a:rPr>
              <a:t>  o </a:t>
            </a:r>
            <a:r>
              <a:rPr lang="en-US" sz="2400" b="1" dirty="0" err="1">
                <a:solidFill>
                  <a:schemeClr val="accent2">
                    <a:lumMod val="75000"/>
                  </a:schemeClr>
                </a:solidFill>
                <a:latin typeface="Arial" pitchFamily="34" charset="0"/>
                <a:ea typeface="Calibri" pitchFamily="34" charset="0"/>
                <a:cs typeface="Arial" pitchFamily="34" charset="0"/>
              </a:rPr>
              <a:t>eqnarray</a:t>
            </a:r>
            <a:r>
              <a:rPr lang="en-US" sz="2400" b="1" dirty="0">
                <a:solidFill>
                  <a:schemeClr val="accent2">
                    <a:lumMod val="75000"/>
                  </a:schemeClr>
                </a:solidFill>
                <a:latin typeface="Arial" pitchFamily="34" charset="0"/>
                <a:ea typeface="Calibri" pitchFamily="34" charset="0"/>
                <a:cs typeface="Arial" pitchFamily="34" charset="0"/>
              </a:rPr>
              <a:t>* </a:t>
            </a:r>
            <a:endParaRPr lang="es-HN" sz="2400" b="1" dirty="0">
              <a:solidFill>
                <a:schemeClr val="accent2">
                  <a:lumMod val="75000"/>
                </a:schemeClr>
              </a:solidFill>
              <a:latin typeface="Arial" pitchFamily="34" charset="0"/>
              <a:ea typeface="Calibri" pitchFamily="34" charset="0"/>
              <a:cs typeface="Arial" pitchFamily="34" charset="0"/>
            </a:endParaRPr>
          </a:p>
        </p:txBody>
      </p:sp>
      <p:sp>
        <p:nvSpPr>
          <p:cNvPr id="4" name="3 Rectángulo"/>
          <p:cNvSpPr/>
          <p:nvPr/>
        </p:nvSpPr>
        <p:spPr>
          <a:xfrm>
            <a:off x="1785918" y="2714620"/>
            <a:ext cx="6643734" cy="2751522"/>
          </a:xfrm>
          <a:prstGeom prst="rect">
            <a:avLst/>
          </a:prstGeom>
        </p:spPr>
        <p:txBody>
          <a:bodyPr wrap="square">
            <a:spAutoFit/>
          </a:bodyPr>
          <a:lstStyle/>
          <a:p>
            <a:pPr>
              <a:lnSpc>
                <a:spcPct val="90000"/>
              </a:lnSpc>
              <a:buFont typeface="Wingdings" pitchFamily="2" charset="2"/>
              <a:buNone/>
            </a:pPr>
            <a:r>
              <a:rPr lang="en-US" sz="2400" dirty="0">
                <a:solidFill>
                  <a:srgbClr val="0070C0"/>
                </a:solidFill>
                <a:latin typeface="Arial" pitchFamily="34" charset="0"/>
                <a:cs typeface="Arial" pitchFamily="34" charset="0"/>
              </a:rPr>
              <a:t>\begin</a:t>
            </a:r>
            <a:r>
              <a:rPr lang="en-US" sz="2400" dirty="0">
                <a:solidFill>
                  <a:schemeClr val="tx2"/>
                </a:solidFill>
                <a:latin typeface="Arial" pitchFamily="34" charset="0"/>
                <a:cs typeface="Arial" pitchFamily="34" charset="0"/>
              </a:rPr>
              <a:t>{</a:t>
            </a:r>
            <a:r>
              <a:rPr lang="en-US" sz="2400" dirty="0" err="1">
                <a:solidFill>
                  <a:srgbClr val="FF0000"/>
                </a:solidFill>
                <a:latin typeface="Arial" pitchFamily="34" charset="0"/>
                <a:cs typeface="Arial" pitchFamily="34" charset="0"/>
              </a:rPr>
              <a:t>eqnarray</a:t>
            </a:r>
            <a:r>
              <a:rPr lang="en-US" sz="2400" dirty="0">
                <a:solidFill>
                  <a:srgbClr val="FF0000"/>
                </a:solidFill>
                <a:latin typeface="Arial" pitchFamily="34" charset="0"/>
                <a:cs typeface="Arial" pitchFamily="34" charset="0"/>
              </a:rPr>
              <a:t>*</a:t>
            </a:r>
            <a:r>
              <a:rPr lang="en-US" sz="2400" dirty="0">
                <a:solidFill>
                  <a:schemeClr val="tx2"/>
                </a:solidFill>
                <a:latin typeface="Arial" pitchFamily="34" charset="0"/>
                <a:cs typeface="Arial" pitchFamily="34" charset="0"/>
              </a:rPr>
              <a:t>}</a:t>
            </a:r>
          </a:p>
          <a:p>
            <a:pPr>
              <a:lnSpc>
                <a:spcPct val="90000"/>
              </a:lnSpc>
              <a:buFont typeface="Wingdings" pitchFamily="2" charset="2"/>
              <a:buNone/>
            </a:pPr>
            <a:r>
              <a:rPr lang="en-US" sz="2400" dirty="0">
                <a:solidFill>
                  <a:schemeClr val="tx2"/>
                </a:solidFill>
                <a:latin typeface="Arial" pitchFamily="34" charset="0"/>
                <a:cs typeface="Arial" pitchFamily="34" charset="0"/>
              </a:rPr>
              <a:t>	1+2+\</a:t>
            </a:r>
            <a:r>
              <a:rPr lang="en-US" sz="2400" dirty="0" err="1">
                <a:solidFill>
                  <a:schemeClr val="tx2"/>
                </a:solidFill>
                <a:latin typeface="Arial" pitchFamily="34" charset="0"/>
                <a:cs typeface="Arial" pitchFamily="34" charset="0"/>
              </a:rPr>
              <a:t>ldots+n</a:t>
            </a:r>
            <a:r>
              <a:rPr lang="en-US" sz="2400" dirty="0">
                <a:solidFill>
                  <a:schemeClr val="tx2"/>
                </a:solidFill>
                <a:latin typeface="Arial" pitchFamily="34" charset="0"/>
                <a:cs typeface="Arial" pitchFamily="34" charset="0"/>
              </a:rPr>
              <a:t> </a:t>
            </a:r>
            <a:r>
              <a:rPr lang="en-US" sz="2400" dirty="0">
                <a:solidFill>
                  <a:schemeClr val="accent4"/>
                </a:solidFill>
                <a:latin typeface="Arial" pitchFamily="34" charset="0"/>
                <a:cs typeface="Arial" pitchFamily="34" charset="0"/>
              </a:rPr>
              <a:t>&amp;=&amp;</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frac</a:t>
            </a:r>
            <a:r>
              <a:rPr lang="en-US" sz="2400" dirty="0">
                <a:solidFill>
                  <a:schemeClr val="tx2"/>
                </a:solidFill>
                <a:latin typeface="Arial" pitchFamily="34" charset="0"/>
                <a:cs typeface="Arial" pitchFamily="34" charset="0"/>
              </a:rPr>
              <a:t>{1}{2}((1+2+\</a:t>
            </a:r>
            <a:r>
              <a:rPr lang="en-US" sz="2400" dirty="0" err="1">
                <a:solidFill>
                  <a:schemeClr val="tx2"/>
                </a:solidFill>
                <a:latin typeface="Arial" pitchFamily="34" charset="0"/>
                <a:cs typeface="Arial" pitchFamily="34" charset="0"/>
              </a:rPr>
              <a:t>ldots+n</a:t>
            </a:r>
            <a:r>
              <a:rPr lang="en-US" sz="2400" dirty="0">
                <a:solidFill>
                  <a:schemeClr val="tx2"/>
                </a:solidFill>
                <a:latin typeface="Arial" pitchFamily="34" charset="0"/>
                <a:cs typeface="Arial" pitchFamily="34" charset="0"/>
              </a:rPr>
              <a:t>)+(n+\ldots+2+1))</a:t>
            </a:r>
            <a:r>
              <a:rPr lang="en-US" sz="2400" dirty="0">
                <a:solidFill>
                  <a:srgbClr val="FF0000"/>
                </a:solidFill>
                <a:latin typeface="Arial" pitchFamily="34" charset="0"/>
                <a:cs typeface="Arial" pitchFamily="34" charset="0"/>
              </a:rPr>
              <a:t>\\</a:t>
            </a:r>
          </a:p>
          <a:p>
            <a:pPr>
              <a:lnSpc>
                <a:spcPct val="90000"/>
              </a:lnSpc>
              <a:buFont typeface="Wingdings" pitchFamily="2" charset="2"/>
              <a:buNone/>
            </a:pPr>
            <a:r>
              <a:rPr lang="en-US" sz="2400" dirty="0">
                <a:solidFill>
                  <a:schemeClr val="tx2"/>
                </a:solidFill>
                <a:latin typeface="Arial" pitchFamily="34" charset="0"/>
                <a:cs typeface="Arial" pitchFamily="34" charset="0"/>
              </a:rPr>
              <a:t>	</a:t>
            </a:r>
            <a:r>
              <a:rPr lang="en-US" sz="2400" dirty="0">
                <a:solidFill>
                  <a:schemeClr val="accent4"/>
                </a:solidFill>
                <a:latin typeface="Arial" pitchFamily="34" charset="0"/>
                <a:cs typeface="Arial" pitchFamily="34" charset="0"/>
              </a:rPr>
              <a:t>&amp;=&amp; </a:t>
            </a:r>
            <a:r>
              <a:rPr lang="en-US" sz="2400" dirty="0">
                <a:solidFill>
                  <a:schemeClr val="tx2"/>
                </a:solidFill>
                <a:latin typeface="Arial" pitchFamily="34" charset="0"/>
                <a:cs typeface="Arial" pitchFamily="34" charset="0"/>
              </a:rPr>
              <a:t>\</a:t>
            </a:r>
            <a:r>
              <a:rPr lang="en-US" sz="2400" dirty="0" err="1">
                <a:solidFill>
                  <a:schemeClr val="tx2"/>
                </a:solidFill>
                <a:latin typeface="Arial" pitchFamily="34" charset="0"/>
                <a:cs typeface="Arial" pitchFamily="34" charset="0"/>
              </a:rPr>
              <a:t>frac</a:t>
            </a:r>
            <a:r>
              <a:rPr lang="en-US" sz="2400" dirty="0">
                <a:solidFill>
                  <a:schemeClr val="tx2"/>
                </a:solidFill>
                <a:latin typeface="Arial" pitchFamily="34" charset="0"/>
                <a:cs typeface="Arial" pitchFamily="34" charset="0"/>
              </a:rPr>
              <a:t>{1}{2}\</a:t>
            </a:r>
            <a:r>
              <a:rPr lang="en-US" sz="2400" dirty="0" err="1">
                <a:solidFill>
                  <a:schemeClr val="tx2"/>
                </a:solidFill>
                <a:latin typeface="Arial" pitchFamily="34" charset="0"/>
                <a:cs typeface="Arial" pitchFamily="34" charset="0"/>
              </a:rPr>
              <a:t>underbrace</a:t>
            </a:r>
            <a:r>
              <a:rPr lang="en-US" sz="2400" dirty="0">
                <a:solidFill>
                  <a:schemeClr val="tx2"/>
                </a:solidFill>
                <a:latin typeface="Arial" pitchFamily="34" charset="0"/>
                <a:cs typeface="Arial" pitchFamily="34" charset="0"/>
              </a:rPr>
              <a:t>{(n+1)+(n+1)+\</a:t>
            </a:r>
            <a:r>
              <a:rPr lang="en-US" sz="2400" dirty="0" err="1">
                <a:solidFill>
                  <a:schemeClr val="tx2"/>
                </a:solidFill>
                <a:latin typeface="Arial" pitchFamily="34" charset="0"/>
                <a:cs typeface="Arial" pitchFamily="34" charset="0"/>
              </a:rPr>
              <a:t>ldots</a:t>
            </a:r>
            <a:r>
              <a:rPr lang="en-US" sz="2400" dirty="0">
                <a:solidFill>
                  <a:schemeClr val="tx2"/>
                </a:solidFill>
                <a:latin typeface="Arial" pitchFamily="34" charset="0"/>
                <a:cs typeface="Arial" pitchFamily="34" charset="0"/>
              </a:rPr>
              <a:t>+(n+1)}_{</a:t>
            </a:r>
            <a:r>
              <a:rPr lang="en-US" sz="2400" dirty="0">
                <a:solidFill>
                  <a:schemeClr val="accent5">
                    <a:lumMod val="60000"/>
                    <a:lumOff val="40000"/>
                  </a:schemeClr>
                </a:solidFill>
                <a:latin typeface="Arial" pitchFamily="34" charset="0"/>
                <a:cs typeface="Arial" pitchFamily="34" charset="0"/>
              </a:rPr>
              <a:t>\</a:t>
            </a:r>
            <a:r>
              <a:rPr lang="en-US" sz="2400" dirty="0" err="1">
                <a:solidFill>
                  <a:schemeClr val="accent5">
                    <a:lumMod val="60000"/>
                    <a:lumOff val="40000"/>
                  </a:schemeClr>
                </a:solidFill>
                <a:latin typeface="Arial" pitchFamily="34" charset="0"/>
                <a:cs typeface="Arial" pitchFamily="34" charset="0"/>
              </a:rPr>
              <a:t>mbox</a:t>
            </a:r>
            <a:r>
              <a:rPr lang="en-US" sz="2400" dirty="0">
                <a:solidFill>
                  <a:schemeClr val="accent6">
                    <a:lumMod val="60000"/>
                    <a:lumOff val="40000"/>
                  </a:schemeClr>
                </a:solidFill>
                <a:latin typeface="Arial" pitchFamily="34" charset="0"/>
                <a:cs typeface="Arial" pitchFamily="34" charset="0"/>
              </a:rPr>
              <a:t>{$n$ </a:t>
            </a:r>
            <a:r>
              <a:rPr lang="en-US" sz="2400" dirty="0" err="1">
                <a:solidFill>
                  <a:schemeClr val="accent6">
                    <a:lumMod val="60000"/>
                    <a:lumOff val="40000"/>
                  </a:schemeClr>
                </a:solidFill>
                <a:latin typeface="Arial" pitchFamily="34" charset="0"/>
                <a:cs typeface="Arial" pitchFamily="34" charset="0"/>
              </a:rPr>
              <a:t>veces</a:t>
            </a:r>
            <a:r>
              <a:rPr lang="en-US" sz="2400" dirty="0">
                <a:solidFill>
                  <a:schemeClr val="tx2"/>
                </a:solidFill>
                <a:latin typeface="Arial" pitchFamily="34" charset="0"/>
                <a:cs typeface="Arial" pitchFamily="34" charset="0"/>
              </a:rPr>
              <a:t>}}</a:t>
            </a:r>
            <a:r>
              <a:rPr lang="en-US" sz="2400" dirty="0">
                <a:solidFill>
                  <a:srgbClr val="FF0000"/>
                </a:solidFill>
                <a:latin typeface="Arial" pitchFamily="34" charset="0"/>
                <a:cs typeface="Arial" pitchFamily="34" charset="0"/>
              </a:rPr>
              <a:t>\\</a:t>
            </a:r>
          </a:p>
          <a:p>
            <a:pPr>
              <a:lnSpc>
                <a:spcPct val="90000"/>
              </a:lnSpc>
              <a:buFont typeface="Wingdings" pitchFamily="2" charset="2"/>
              <a:buNone/>
            </a:pPr>
            <a:r>
              <a:rPr lang="en-US" sz="2400" dirty="0">
                <a:solidFill>
                  <a:schemeClr val="tx2"/>
                </a:solidFill>
                <a:latin typeface="Arial" pitchFamily="34" charset="0"/>
                <a:cs typeface="Arial" pitchFamily="34" charset="0"/>
              </a:rPr>
              <a:t>	</a:t>
            </a:r>
            <a:r>
              <a:rPr lang="en-US" sz="2400" dirty="0">
                <a:solidFill>
                  <a:schemeClr val="accent4"/>
                </a:solidFill>
                <a:latin typeface="Arial" pitchFamily="34" charset="0"/>
                <a:cs typeface="Arial" pitchFamily="34" charset="0"/>
              </a:rPr>
              <a:t>&amp;=&amp;</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frac</a:t>
            </a:r>
            <a:r>
              <a:rPr lang="en-US" sz="2400" dirty="0">
                <a:solidFill>
                  <a:schemeClr val="tx2"/>
                </a:solidFill>
                <a:latin typeface="Arial" pitchFamily="34" charset="0"/>
                <a:cs typeface="Arial" pitchFamily="34" charset="0"/>
              </a:rPr>
              <a:t>{n(n+1)}{2}</a:t>
            </a:r>
            <a:r>
              <a:rPr lang="en-US" sz="2400" dirty="0">
                <a:solidFill>
                  <a:srgbClr val="FF0000"/>
                </a:solidFill>
                <a:latin typeface="Arial" pitchFamily="34" charset="0"/>
                <a:cs typeface="Arial" pitchFamily="34" charset="0"/>
              </a:rPr>
              <a:t>\\</a:t>
            </a:r>
          </a:p>
          <a:p>
            <a:pPr>
              <a:lnSpc>
                <a:spcPct val="90000"/>
              </a:lnSpc>
              <a:buFont typeface="Wingdings" pitchFamily="2" charset="2"/>
              <a:buNone/>
            </a:pPr>
            <a:r>
              <a:rPr lang="en-US" sz="2400" dirty="0">
                <a:solidFill>
                  <a:srgbClr val="0070C0"/>
                </a:solidFill>
                <a:latin typeface="Arial" pitchFamily="34" charset="0"/>
                <a:cs typeface="Arial" pitchFamily="34" charset="0"/>
              </a:rPr>
              <a:t>\end</a:t>
            </a:r>
            <a:r>
              <a:rPr lang="en-US" sz="2400" dirty="0">
                <a:solidFill>
                  <a:schemeClr val="tx2"/>
                </a:solidFill>
                <a:latin typeface="Arial" pitchFamily="34" charset="0"/>
                <a:cs typeface="Arial" pitchFamily="34" charset="0"/>
              </a:rPr>
              <a:t>{</a:t>
            </a:r>
            <a:r>
              <a:rPr lang="en-US" sz="2400" dirty="0" err="1">
                <a:solidFill>
                  <a:srgbClr val="FF0000"/>
                </a:solidFill>
                <a:latin typeface="Arial" pitchFamily="34" charset="0"/>
                <a:cs typeface="Arial" pitchFamily="34" charset="0"/>
              </a:rPr>
              <a:t>eqnarray</a:t>
            </a:r>
            <a:r>
              <a:rPr lang="en-US" sz="2400" dirty="0">
                <a:solidFill>
                  <a:srgbClr val="FF0000"/>
                </a:solidFill>
                <a:latin typeface="Arial" pitchFamily="34" charset="0"/>
                <a:cs typeface="Arial" pitchFamily="34" charset="0"/>
              </a:rPr>
              <a:t>*</a:t>
            </a:r>
            <a:r>
              <a:rPr lang="en-US" sz="2400" dirty="0">
                <a:solidFill>
                  <a:schemeClr val="tx2"/>
                </a:solidFill>
                <a:latin typeface="Arial" pitchFamily="34" charset="0"/>
                <a:cs typeface="Arial" pitchFamily="34" charset="0"/>
              </a:rPr>
              <a:t>}</a:t>
            </a:r>
            <a:endParaRPr lang="es-HN" sz="2400" dirty="0">
              <a:latin typeface="Arial" pitchFamily="34" charset="0"/>
              <a:cs typeface="Arial" pitchFamily="34" charset="0"/>
            </a:endParaRPr>
          </a:p>
        </p:txBody>
      </p:sp>
      <p:sp>
        <p:nvSpPr>
          <p:cNvPr id="5" name="4 CuadroTexto"/>
          <p:cNvSpPr txBox="1"/>
          <p:nvPr/>
        </p:nvSpPr>
        <p:spPr>
          <a:xfrm>
            <a:off x="5715008" y="2571744"/>
            <a:ext cx="2671781" cy="50006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solidFill>
                  <a:schemeClr val="tx1"/>
                </a:solidFill>
              </a:rPr>
              <a:t>Indica la separación</a:t>
            </a:r>
            <a:endParaRPr lang="es-HN" sz="2400" dirty="0">
              <a:solidFill>
                <a:schemeClr val="tx1"/>
              </a:solidFill>
            </a:endParaRPr>
          </a:p>
        </p:txBody>
      </p:sp>
      <p:sp>
        <p:nvSpPr>
          <p:cNvPr id="6" name="5 Rectángulo"/>
          <p:cNvSpPr/>
          <p:nvPr/>
        </p:nvSpPr>
        <p:spPr>
          <a:xfrm>
            <a:off x="4643438" y="3000372"/>
            <a:ext cx="642942" cy="4286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cxnSp>
        <p:nvCxnSpPr>
          <p:cNvPr id="7" name="6 Conector recto de flecha"/>
          <p:cNvCxnSpPr>
            <a:stCxn id="6" idx="3"/>
            <a:endCxn id="5" idx="1"/>
          </p:cNvCxnSpPr>
          <p:nvPr/>
        </p:nvCxnSpPr>
        <p:spPr>
          <a:xfrm flipV="1">
            <a:off x="5286380" y="2821777"/>
            <a:ext cx="428628" cy="3929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allAtOnce"/>
      <p:bldP spid="5" grpId="0" animBg="1"/>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308177" y="1500174"/>
            <a:ext cx="7335789" cy="3786214"/>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85918" y="857232"/>
            <a:ext cx="6715172" cy="646331"/>
          </a:xfrm>
          <a:prstGeom prst="rect">
            <a:avLst/>
          </a:prstGeom>
        </p:spPr>
        <p:txBody>
          <a:bodyPr anchor="b">
            <a:noAutofit/>
          </a:bodyPr>
          <a:lstStyle/>
          <a:p>
            <a:pPr fontAlgn="base">
              <a:spcBef>
                <a:spcPct val="0"/>
              </a:spcBef>
              <a:spcAft>
                <a:spcPct val="0"/>
              </a:spcAft>
            </a:pPr>
            <a:r>
              <a:rPr lang="es-HN" sz="36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Llenando una línea</a:t>
            </a:r>
          </a:p>
        </p:txBody>
      </p:sp>
      <p:pic>
        <p:nvPicPr>
          <p:cNvPr id="2050" name="Picture 2"/>
          <p:cNvPicPr>
            <a:picLocks noChangeAspect="1" noChangeArrowheads="1"/>
          </p:cNvPicPr>
          <p:nvPr/>
        </p:nvPicPr>
        <p:blipFill>
          <a:blip r:embed="rId2" cstate="print"/>
          <a:srcRect/>
          <a:stretch>
            <a:fillRect/>
          </a:stretch>
        </p:blipFill>
        <p:spPr bwMode="auto">
          <a:xfrm>
            <a:off x="1357290" y="3824297"/>
            <a:ext cx="7500990" cy="1819281"/>
          </a:xfrm>
          <a:prstGeom prst="rect">
            <a:avLst/>
          </a:prstGeom>
          <a:noFill/>
          <a:ln w="57150">
            <a:solidFill>
              <a:schemeClr val="bg2">
                <a:lumMod val="75000"/>
              </a:schemeClr>
            </a:solidFill>
            <a:miter lim="800000"/>
            <a:headEnd/>
            <a:tailEnd/>
          </a:ln>
        </p:spPr>
      </p:pic>
      <p:sp>
        <p:nvSpPr>
          <p:cNvPr id="4" name="3 Rectángulo"/>
          <p:cNvSpPr/>
          <p:nvPr/>
        </p:nvSpPr>
        <p:spPr>
          <a:xfrm>
            <a:off x="1785918" y="1714488"/>
            <a:ext cx="6643718" cy="1569660"/>
          </a:xfrm>
          <a:prstGeom prst="rect">
            <a:avLst/>
          </a:prstGeom>
        </p:spPr>
        <p:txBody>
          <a:bodyPr wrap="square">
            <a:spAutoFit/>
          </a:bodyPr>
          <a:lstStyle/>
          <a:p>
            <a:r>
              <a:rPr lang="da-DK" sz="3200" dirty="0">
                <a:latin typeface="Arial" pitchFamily="34" charset="0"/>
                <a:cs typeface="Arial" pitchFamily="34" charset="0"/>
              </a:rPr>
              <a:t>[5]=[8] mod(3) </a:t>
            </a:r>
            <a:r>
              <a:rPr lang="da-DK" sz="3200" dirty="0">
                <a:solidFill>
                  <a:srgbClr val="0070C0"/>
                </a:solidFill>
                <a:latin typeface="Arial" pitchFamily="34" charset="0"/>
                <a:cs typeface="Arial" pitchFamily="34" charset="0"/>
              </a:rPr>
              <a:t>\hfill( </a:t>
            </a:r>
            <a:r>
              <a:rPr lang="da-DK" sz="3200" dirty="0">
                <a:solidFill>
                  <a:srgbClr val="FF0000"/>
                </a:solidFill>
                <a:latin typeface="Arial" pitchFamily="34" charset="0"/>
                <a:cs typeface="Arial" pitchFamily="34" charset="0"/>
              </a:rPr>
              <a:t>\,</a:t>
            </a:r>
            <a:r>
              <a:rPr lang="da-DK" sz="3200" dirty="0">
                <a:solidFill>
                  <a:srgbClr val="0070C0"/>
                </a:solidFill>
                <a:latin typeface="Arial" pitchFamily="34" charset="0"/>
                <a:cs typeface="Arial" pitchFamily="34" charset="0"/>
              </a:rPr>
              <a:t> ) </a:t>
            </a:r>
          </a:p>
          <a:p>
            <a:r>
              <a:rPr lang="da-DK" sz="3200" dirty="0">
                <a:latin typeface="Arial" pitchFamily="34" charset="0"/>
                <a:cs typeface="Arial" pitchFamily="34" charset="0"/>
              </a:rPr>
              <a:t>[5]=[8] mod(3) </a:t>
            </a:r>
            <a:r>
              <a:rPr lang="da-DK" sz="3200" dirty="0">
                <a:solidFill>
                  <a:srgbClr val="0070C0"/>
                </a:solidFill>
                <a:latin typeface="Arial" pitchFamily="34" charset="0"/>
                <a:cs typeface="Arial" pitchFamily="34" charset="0"/>
              </a:rPr>
              <a:t>\dotfill( </a:t>
            </a:r>
            <a:r>
              <a:rPr lang="da-DK" sz="3200" dirty="0">
                <a:solidFill>
                  <a:srgbClr val="FF0000"/>
                </a:solidFill>
                <a:latin typeface="Arial" pitchFamily="34" charset="0"/>
                <a:cs typeface="Arial" pitchFamily="34" charset="0"/>
              </a:rPr>
              <a:t>\,</a:t>
            </a:r>
            <a:r>
              <a:rPr lang="da-DK" sz="3200" dirty="0">
                <a:solidFill>
                  <a:srgbClr val="0070C0"/>
                </a:solidFill>
                <a:latin typeface="Arial" pitchFamily="34" charset="0"/>
                <a:cs typeface="Arial" pitchFamily="34" charset="0"/>
              </a:rPr>
              <a:t> )</a:t>
            </a:r>
          </a:p>
          <a:p>
            <a:r>
              <a:rPr lang="da-DK" sz="3200" dirty="0">
                <a:latin typeface="Arial" pitchFamily="34" charset="0"/>
                <a:cs typeface="Arial" pitchFamily="34" charset="0"/>
              </a:rPr>
              <a:t>[5]=[8] mod(3) </a:t>
            </a:r>
            <a:r>
              <a:rPr lang="da-DK" sz="3200" dirty="0">
                <a:solidFill>
                  <a:srgbClr val="0070C0"/>
                </a:solidFill>
                <a:latin typeface="Arial" pitchFamily="34" charset="0"/>
                <a:cs typeface="Arial" pitchFamily="34" charset="0"/>
              </a:rPr>
              <a:t>\hrulefill( </a:t>
            </a:r>
            <a:r>
              <a:rPr lang="da-DK" sz="3200" dirty="0">
                <a:solidFill>
                  <a:srgbClr val="FF0000"/>
                </a:solidFill>
                <a:latin typeface="Arial" pitchFamily="34" charset="0"/>
                <a:cs typeface="Arial" pitchFamily="34" charset="0"/>
              </a:rPr>
              <a:t>\,</a:t>
            </a:r>
            <a:r>
              <a:rPr lang="da-DK" sz="3200" dirty="0">
                <a:solidFill>
                  <a:srgbClr val="0070C0"/>
                </a:solidFill>
                <a:latin typeface="Arial" pitchFamily="34" charset="0"/>
                <a:cs typeface="Arial" pitchFamily="34" charset="0"/>
              </a:rPr>
              <a:t> )</a:t>
            </a:r>
            <a:endParaRPr lang="es-HN" sz="3200" dirty="0">
              <a:solidFill>
                <a:srgbClr val="0070C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71604" y="1353909"/>
            <a:ext cx="6715172" cy="646331"/>
          </a:xfrm>
          <a:prstGeom prst="rect">
            <a:avLst/>
          </a:prstGeom>
        </p:spPr>
        <p:txBody>
          <a:bodyPr anchor="b">
            <a:noAutofit/>
          </a:bodyPr>
          <a:lstStyle/>
          <a:p>
            <a:pPr fontAlgn="base">
              <a:spcBef>
                <a:spcPct val="0"/>
              </a:spcBef>
              <a:spcAft>
                <a:spcPct val="0"/>
              </a:spcAft>
            </a:pPr>
            <a:r>
              <a:rPr lang="es-HN" sz="44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Puntos</a:t>
            </a:r>
          </a:p>
        </p:txBody>
      </p:sp>
      <p:pic>
        <p:nvPicPr>
          <p:cNvPr id="3074" name="Picture 2"/>
          <p:cNvPicPr>
            <a:picLocks noChangeAspect="1" noChangeArrowheads="1"/>
          </p:cNvPicPr>
          <p:nvPr/>
        </p:nvPicPr>
        <p:blipFill>
          <a:blip r:embed="rId2" cstate="print"/>
          <a:srcRect l="1889" t="4298" r="3652" b="5443"/>
          <a:stretch>
            <a:fillRect/>
          </a:stretch>
        </p:blipFill>
        <p:spPr bwMode="auto">
          <a:xfrm>
            <a:off x="3143240" y="2357430"/>
            <a:ext cx="3571900" cy="3000396"/>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3042" y="1071546"/>
            <a:ext cx="5072098" cy="707886"/>
          </a:xfrm>
          <a:prstGeom prst="rect">
            <a:avLst/>
          </a:prstGeom>
        </p:spPr>
        <p:txBody>
          <a:bodyPr anchor="b">
            <a:noAutofit/>
          </a:bodyPr>
          <a:lstStyle/>
          <a:p>
            <a:pPr lvl="0" fontAlgn="base">
              <a:spcBef>
                <a:spcPct val="0"/>
              </a:spcBef>
              <a:spcAft>
                <a:spcPct val="0"/>
              </a:spcAft>
            </a:pPr>
            <a:r>
              <a:rPr lang="es-ES" sz="48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Entorno array</a:t>
            </a:r>
            <a:endParaRPr lang="es-HN" sz="48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3" name="2 CuadroTexto"/>
          <p:cNvSpPr txBox="1"/>
          <p:nvPr/>
        </p:nvSpPr>
        <p:spPr>
          <a:xfrm>
            <a:off x="1785918" y="2000240"/>
            <a:ext cx="6357982" cy="3416320"/>
          </a:xfrm>
          <a:prstGeom prst="rect">
            <a:avLst/>
          </a:prstGeom>
          <a:noFill/>
        </p:spPr>
        <p:txBody>
          <a:bodyPr wrap="square" rtlCol="0">
            <a:spAutoFit/>
          </a:bodyPr>
          <a:lstStyle/>
          <a:p>
            <a:pPr algn="just"/>
            <a:r>
              <a:rPr lang="es-ES" sz="2400" dirty="0">
                <a:latin typeface="Arial" pitchFamily="34" charset="0"/>
                <a:cs typeface="Arial" pitchFamily="34" charset="0"/>
              </a:rPr>
              <a:t>El entorno </a:t>
            </a:r>
            <a:r>
              <a:rPr lang="es-ES" sz="2400" b="1" dirty="0">
                <a:solidFill>
                  <a:schemeClr val="accent2">
                    <a:lumMod val="75000"/>
                  </a:schemeClr>
                </a:solidFill>
                <a:latin typeface="Arial" pitchFamily="34" charset="0"/>
                <a:cs typeface="Arial" pitchFamily="34" charset="0"/>
              </a:rPr>
              <a:t>array</a:t>
            </a:r>
            <a:r>
              <a:rPr lang="es-ES" sz="2400" dirty="0">
                <a:latin typeface="Arial" pitchFamily="34" charset="0"/>
                <a:cs typeface="Arial" pitchFamily="34" charset="0"/>
              </a:rPr>
              <a:t> permite la composición de matrices de expresiones matemáticas alineadas en filas y columnas </a:t>
            </a: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Este entorno requiere un argumento, que especifica el formato de la matriz, tiene que haber una entrada para cada columna de la matriz</a:t>
            </a:r>
          </a:p>
          <a:p>
            <a:pPr algn="just"/>
            <a:endParaRPr lang="es-HN" sz="2400" dirty="0">
              <a:latin typeface="Arial" pitchFamily="34" charset="0"/>
              <a:cs typeface="Arial" pitchFamily="34" charset="0"/>
            </a:endParaRPr>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3042" y="1214422"/>
            <a:ext cx="6786610" cy="4154984"/>
          </a:xfrm>
          <a:prstGeom prst="rect">
            <a:avLst/>
          </a:prstGeom>
          <a:noFill/>
        </p:spPr>
        <p:txBody>
          <a:bodyPr wrap="square" rtlCol="0">
            <a:spAutoFit/>
          </a:bodyPr>
          <a:lstStyle/>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 </a:t>
            </a:r>
            <a:r>
              <a:rPr lang="es-ES" sz="2400" dirty="0">
                <a:latin typeface="Arial" pitchFamily="34" charset="0"/>
                <a:cs typeface="Arial" pitchFamily="34" charset="0"/>
              </a:rPr>
              <a:t>{array}[</a:t>
            </a:r>
            <a:r>
              <a:rPr lang="es-ES" sz="2400" dirty="0">
                <a:solidFill>
                  <a:srgbClr val="FF0000"/>
                </a:solidFill>
                <a:latin typeface="Arial" pitchFamily="34" charset="0"/>
                <a:cs typeface="Arial" pitchFamily="34" charset="0"/>
              </a:rPr>
              <a:t>alineación</a:t>
            </a:r>
            <a:r>
              <a:rPr lang="es-ES" sz="2400" dirty="0">
                <a:latin typeface="Arial" pitchFamily="34" charset="0"/>
                <a:cs typeface="Arial" pitchFamily="34" charset="0"/>
              </a:rPr>
              <a:t>]{formato}</a:t>
            </a:r>
          </a:p>
          <a:p>
            <a:r>
              <a:rPr lang="es-ES" sz="2400" dirty="0">
                <a:latin typeface="Arial" pitchFamily="34" charset="0"/>
                <a:cs typeface="Arial" pitchFamily="34" charset="0"/>
              </a:rPr>
              <a:t>Filas</a:t>
            </a: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latin typeface="Arial" pitchFamily="34" charset="0"/>
                <a:cs typeface="Arial" pitchFamily="34" charset="0"/>
              </a:rPr>
              <a:t>{</a:t>
            </a:r>
            <a:r>
              <a:rPr lang="es-ES" sz="2400" dirty="0" err="1">
                <a:latin typeface="Arial" pitchFamily="34" charset="0"/>
                <a:cs typeface="Arial" pitchFamily="34" charset="0"/>
              </a:rPr>
              <a:t>array</a:t>
            </a:r>
            <a:r>
              <a:rPr lang="es-ES" sz="2400" dirty="0">
                <a:latin typeface="Arial" pitchFamily="34" charset="0"/>
                <a:cs typeface="Arial" pitchFamily="34" charset="0"/>
              </a:rPr>
              <a:t>}</a:t>
            </a:r>
          </a:p>
          <a:p>
            <a:endParaRPr lang="es-ES" sz="2400" dirty="0">
              <a:latin typeface="Arial" pitchFamily="34" charset="0"/>
              <a:cs typeface="Arial" pitchFamily="34" charset="0"/>
            </a:endParaRPr>
          </a:p>
          <a:p>
            <a:r>
              <a:rPr lang="es-ES" sz="2400" dirty="0">
                <a:latin typeface="Arial" pitchFamily="34" charset="0"/>
                <a:cs typeface="Arial" pitchFamily="34" charset="0"/>
              </a:rPr>
              <a:t>[</a:t>
            </a:r>
            <a:r>
              <a:rPr lang="es-ES" sz="2400" dirty="0">
                <a:solidFill>
                  <a:srgbClr val="FF0000"/>
                </a:solidFill>
                <a:latin typeface="Arial" pitchFamily="34" charset="0"/>
                <a:cs typeface="Arial" pitchFamily="34" charset="0"/>
              </a:rPr>
              <a:t>alineación</a:t>
            </a:r>
            <a:r>
              <a:rPr lang="es-ES" sz="2400" dirty="0">
                <a:latin typeface="Arial" pitchFamily="34" charset="0"/>
                <a:cs typeface="Arial" pitchFamily="34" charset="0"/>
              </a:rPr>
              <a:t>]={</a:t>
            </a:r>
            <a:r>
              <a:rPr lang="es-ES" sz="2400" dirty="0" err="1">
                <a:latin typeface="Arial" pitchFamily="34" charset="0"/>
                <a:cs typeface="Arial" pitchFamily="34" charset="0"/>
              </a:rPr>
              <a:t>x|x|x|x</a:t>
            </a:r>
            <a:r>
              <a:rPr lang="es-ES" sz="2400" dirty="0">
                <a:latin typeface="Arial" pitchFamily="34" charset="0"/>
                <a:cs typeface="Arial" pitchFamily="34" charset="0"/>
              </a:rPr>
              <a:t>|…..x}</a:t>
            </a:r>
          </a:p>
          <a:p>
            <a:endParaRPr lang="es-ES" sz="2400" dirty="0">
              <a:latin typeface="Arial" pitchFamily="34" charset="0"/>
              <a:cs typeface="Arial" pitchFamily="34" charset="0"/>
            </a:endParaRPr>
          </a:p>
          <a:p>
            <a:pPr>
              <a:buFont typeface="Wingdings" pitchFamily="2" charset="2"/>
              <a:buChar char="§"/>
            </a:pPr>
            <a:r>
              <a:rPr lang="es-ES" sz="2400" dirty="0">
                <a:solidFill>
                  <a:srgbClr val="FF0000"/>
                </a:solidFill>
                <a:latin typeface="Arial" pitchFamily="34" charset="0"/>
                <a:cs typeface="Arial" pitchFamily="34" charset="0"/>
              </a:rPr>
              <a:t>l</a:t>
            </a:r>
            <a:r>
              <a:rPr lang="es-ES" sz="2400" dirty="0">
                <a:latin typeface="Arial" pitchFamily="34" charset="0"/>
                <a:cs typeface="Arial" pitchFamily="34" charset="0"/>
              </a:rPr>
              <a:t> alineación al margen izquierdo</a:t>
            </a:r>
          </a:p>
          <a:p>
            <a:pPr>
              <a:buFont typeface="Wingdings" pitchFamily="2" charset="2"/>
              <a:buChar char="§"/>
            </a:pPr>
            <a:r>
              <a:rPr lang="es-ES" sz="2400" dirty="0">
                <a:solidFill>
                  <a:srgbClr val="FF0000"/>
                </a:solidFill>
                <a:latin typeface="Arial" pitchFamily="34" charset="0"/>
                <a:cs typeface="Arial" pitchFamily="34" charset="0"/>
              </a:rPr>
              <a:t>r </a:t>
            </a:r>
            <a:r>
              <a:rPr lang="es-ES" sz="2400" dirty="0">
                <a:latin typeface="Arial" pitchFamily="34" charset="0"/>
                <a:cs typeface="Arial" pitchFamily="34" charset="0"/>
              </a:rPr>
              <a:t>alineación al margen derecho</a:t>
            </a:r>
          </a:p>
          <a:p>
            <a:pPr>
              <a:buFont typeface="Wingdings" pitchFamily="2" charset="2"/>
              <a:buChar char="§"/>
            </a:pPr>
            <a:r>
              <a:rPr lang="es-ES" sz="2400" dirty="0">
                <a:solidFill>
                  <a:srgbClr val="FF0000"/>
                </a:solidFill>
                <a:latin typeface="Arial" pitchFamily="34" charset="0"/>
                <a:cs typeface="Arial" pitchFamily="34" charset="0"/>
              </a:rPr>
              <a:t>c</a:t>
            </a:r>
            <a:r>
              <a:rPr lang="es-ES" sz="2400" dirty="0">
                <a:latin typeface="Arial" pitchFamily="34" charset="0"/>
                <a:cs typeface="Arial" pitchFamily="34" charset="0"/>
              </a:rPr>
              <a:t> centrado</a:t>
            </a:r>
          </a:p>
          <a:p>
            <a:pPr>
              <a:buFont typeface="Wingdings" pitchFamily="2" charset="2"/>
              <a:buChar char="§"/>
            </a:pPr>
            <a:r>
              <a:rPr lang="es-ES" sz="2400" dirty="0">
                <a:solidFill>
                  <a:srgbClr val="FF0000"/>
                </a:solidFill>
                <a:latin typeface="Arial" pitchFamily="34" charset="0"/>
                <a:cs typeface="Arial" pitchFamily="34" charset="0"/>
              </a:rPr>
              <a:t>p</a:t>
            </a:r>
            <a:r>
              <a:rPr lang="es-ES" sz="2400" dirty="0">
                <a:latin typeface="Arial" pitchFamily="34" charset="0"/>
                <a:cs typeface="Arial" pitchFamily="34" charset="0"/>
              </a:rPr>
              <a:t>{anchura} para una columna con texto de tamaño especificado</a:t>
            </a:r>
          </a:p>
        </p:txBody>
      </p:sp>
      <p:sp>
        <p:nvSpPr>
          <p:cNvPr id="3" name="2 CuadroTexto"/>
          <p:cNvSpPr txBox="1"/>
          <p:nvPr/>
        </p:nvSpPr>
        <p:spPr>
          <a:xfrm>
            <a:off x="5715008" y="1785926"/>
            <a:ext cx="3214710" cy="14287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solidFill>
                  <a:schemeClr val="tx1"/>
                </a:solidFill>
              </a:rPr>
              <a:t>Las barras  verticales indican la inclusión de líneas entre columnas</a:t>
            </a:r>
          </a:p>
          <a:p>
            <a:pPr algn="ctr"/>
            <a:endParaRPr lang="es-HN" sz="2400" dirty="0">
              <a:solidFill>
                <a:schemeClr val="tx1"/>
              </a:solidFill>
            </a:endParaRPr>
          </a:p>
        </p:txBody>
      </p:sp>
      <p:cxnSp>
        <p:nvCxnSpPr>
          <p:cNvPr id="4" name="3 Conector recto de flecha"/>
          <p:cNvCxnSpPr>
            <a:stCxn id="7" idx="3"/>
          </p:cNvCxnSpPr>
          <p:nvPr/>
        </p:nvCxnSpPr>
        <p:spPr>
          <a:xfrm flipV="1">
            <a:off x="5214942" y="2500308"/>
            <a:ext cx="500065" cy="4286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6 Rectángulo"/>
          <p:cNvSpPr/>
          <p:nvPr/>
        </p:nvSpPr>
        <p:spPr>
          <a:xfrm>
            <a:off x="3428992" y="2714620"/>
            <a:ext cx="1785950" cy="4286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571480"/>
            <a:ext cx="2714644" cy="2923877"/>
          </a:xfrm>
          <a:prstGeom prst="rect">
            <a:avLst/>
          </a:prstGeom>
        </p:spPr>
        <p:txBody>
          <a:bodyPr wrap="square">
            <a:spAutoFit/>
          </a:bodyPr>
          <a:lstStyle/>
          <a:p>
            <a:r>
              <a:rPr lang="es-ES" sz="2300" dirty="0">
                <a:solidFill>
                  <a:schemeClr val="accent4"/>
                </a:solidFill>
                <a:latin typeface="Arial" pitchFamily="34" charset="0"/>
                <a:cs typeface="Arial" pitchFamily="34" charset="0"/>
              </a:rPr>
              <a:t>$$</a:t>
            </a:r>
          </a:p>
          <a:p>
            <a:r>
              <a:rPr lang="es-ES" sz="2300" dirty="0">
                <a:solidFill>
                  <a:srgbClr val="0070C0"/>
                </a:solidFill>
                <a:latin typeface="Arial" pitchFamily="34" charset="0"/>
                <a:cs typeface="Arial" pitchFamily="34" charset="0"/>
              </a:rPr>
              <a:t>\</a:t>
            </a:r>
            <a:r>
              <a:rPr lang="es-ES" sz="2300" dirty="0" err="1">
                <a:solidFill>
                  <a:srgbClr val="0070C0"/>
                </a:solidFill>
                <a:latin typeface="Arial" pitchFamily="34" charset="0"/>
                <a:cs typeface="Arial" pitchFamily="34" charset="0"/>
              </a:rPr>
              <a:t>begin</a:t>
            </a:r>
            <a:r>
              <a:rPr lang="es-ES" sz="2300" dirty="0">
                <a:latin typeface="Arial" pitchFamily="34" charset="0"/>
                <a:cs typeface="Arial" pitchFamily="34" charset="0"/>
              </a:rPr>
              <a:t>{</a:t>
            </a:r>
            <a:r>
              <a:rPr lang="es-ES" sz="2300" dirty="0" err="1">
                <a:latin typeface="Arial" pitchFamily="34" charset="0"/>
                <a:cs typeface="Arial" pitchFamily="34" charset="0"/>
              </a:rPr>
              <a:t>array</a:t>
            </a:r>
            <a:r>
              <a:rPr lang="es-ES" sz="2300" dirty="0">
                <a:latin typeface="Arial" pitchFamily="34" charset="0"/>
                <a:cs typeface="Arial" pitchFamily="34" charset="0"/>
              </a:rPr>
              <a:t>}{</a:t>
            </a:r>
            <a:r>
              <a:rPr lang="es-ES" sz="2300" dirty="0" err="1">
                <a:latin typeface="Arial" pitchFamily="34" charset="0"/>
                <a:cs typeface="Arial" pitchFamily="34" charset="0"/>
              </a:rPr>
              <a:t>ccc</a:t>
            </a:r>
            <a:r>
              <a:rPr lang="es-ES" sz="2300" dirty="0">
                <a:latin typeface="Arial" pitchFamily="34" charset="0"/>
                <a:cs typeface="Arial" pitchFamily="34" charset="0"/>
              </a:rPr>
              <a:t>}</a:t>
            </a:r>
          </a:p>
          <a:p>
            <a:r>
              <a:rPr lang="es-ES" sz="2300" dirty="0">
                <a:latin typeface="Arial" pitchFamily="34" charset="0"/>
                <a:cs typeface="Arial" pitchFamily="34" charset="0"/>
              </a:rPr>
              <a:t>11 &amp; 22 &amp; 33 </a:t>
            </a:r>
            <a:r>
              <a:rPr lang="es-ES" sz="2300" dirty="0">
                <a:solidFill>
                  <a:srgbClr val="FF0000"/>
                </a:solidFill>
                <a:latin typeface="Arial" pitchFamily="34" charset="0"/>
                <a:cs typeface="Arial" pitchFamily="34" charset="0"/>
              </a:rPr>
              <a:t>\\</a:t>
            </a:r>
            <a:r>
              <a:rPr lang="es-ES" sz="2300" dirty="0">
                <a:latin typeface="Arial" pitchFamily="34" charset="0"/>
                <a:cs typeface="Arial" pitchFamily="34" charset="0"/>
              </a:rPr>
              <a:t> </a:t>
            </a:r>
          </a:p>
          <a:p>
            <a:r>
              <a:rPr lang="es-ES" sz="2300" dirty="0">
                <a:latin typeface="Arial" pitchFamily="34" charset="0"/>
                <a:cs typeface="Arial" pitchFamily="34" charset="0"/>
              </a:rPr>
              <a:t>444 &amp; 555 &amp; 666 </a:t>
            </a:r>
            <a:r>
              <a:rPr lang="es-ES" sz="2300" dirty="0">
                <a:solidFill>
                  <a:srgbClr val="FF0000"/>
                </a:solidFill>
                <a:latin typeface="Arial" pitchFamily="34" charset="0"/>
                <a:cs typeface="Arial" pitchFamily="34" charset="0"/>
              </a:rPr>
              <a:t>\\ </a:t>
            </a:r>
          </a:p>
          <a:p>
            <a:r>
              <a:rPr lang="es-ES" sz="2300" dirty="0">
                <a:latin typeface="Arial" pitchFamily="34" charset="0"/>
                <a:cs typeface="Arial" pitchFamily="34" charset="0"/>
              </a:rPr>
              <a:t>7777 &amp; 8888 &amp; 9999</a:t>
            </a:r>
          </a:p>
          <a:p>
            <a:r>
              <a:rPr lang="es-ES" sz="2300" dirty="0">
                <a:solidFill>
                  <a:srgbClr val="0070C0"/>
                </a:solidFill>
                <a:latin typeface="Arial" pitchFamily="34" charset="0"/>
                <a:cs typeface="Arial" pitchFamily="34" charset="0"/>
              </a:rPr>
              <a:t>\</a:t>
            </a:r>
            <a:r>
              <a:rPr lang="es-ES" sz="2300" dirty="0" err="1">
                <a:solidFill>
                  <a:srgbClr val="0070C0"/>
                </a:solidFill>
                <a:latin typeface="Arial" pitchFamily="34" charset="0"/>
                <a:cs typeface="Arial" pitchFamily="34" charset="0"/>
              </a:rPr>
              <a:t>end</a:t>
            </a:r>
            <a:r>
              <a:rPr lang="es-ES" sz="2300" dirty="0">
                <a:latin typeface="Arial" pitchFamily="34" charset="0"/>
                <a:cs typeface="Arial" pitchFamily="34" charset="0"/>
              </a:rPr>
              <a:t>{</a:t>
            </a:r>
            <a:r>
              <a:rPr lang="es-ES" sz="2300" dirty="0" err="1">
                <a:latin typeface="Arial" pitchFamily="34" charset="0"/>
                <a:cs typeface="Arial" pitchFamily="34" charset="0"/>
              </a:rPr>
              <a:t>array</a:t>
            </a:r>
            <a:r>
              <a:rPr lang="es-ES" sz="2300" dirty="0">
                <a:latin typeface="Arial" pitchFamily="34" charset="0"/>
                <a:cs typeface="Arial" pitchFamily="34" charset="0"/>
              </a:rPr>
              <a:t>} </a:t>
            </a:r>
          </a:p>
          <a:p>
            <a:r>
              <a:rPr lang="es-ES" sz="2300" dirty="0">
                <a:solidFill>
                  <a:schemeClr val="accent4"/>
                </a:solidFill>
                <a:latin typeface="Arial" pitchFamily="34" charset="0"/>
                <a:cs typeface="Arial" pitchFamily="34" charset="0"/>
              </a:rPr>
              <a:t>$$</a:t>
            </a:r>
          </a:p>
        </p:txBody>
      </p:sp>
      <p:sp>
        <p:nvSpPr>
          <p:cNvPr id="6" name="5 Rectángulo"/>
          <p:cNvSpPr/>
          <p:nvPr/>
        </p:nvSpPr>
        <p:spPr>
          <a:xfrm>
            <a:off x="3714744" y="500042"/>
            <a:ext cx="2786082" cy="2923877"/>
          </a:xfrm>
          <a:prstGeom prst="rect">
            <a:avLst/>
          </a:prstGeom>
        </p:spPr>
        <p:txBody>
          <a:bodyPr wrap="square">
            <a:spAutoFit/>
          </a:bodyPr>
          <a:lstStyle/>
          <a:p>
            <a:r>
              <a:rPr lang="es-ES" sz="2300" dirty="0">
                <a:solidFill>
                  <a:schemeClr val="accent4"/>
                </a:solidFill>
                <a:latin typeface="Arial" pitchFamily="34" charset="0"/>
                <a:cs typeface="Arial" pitchFamily="34" charset="0"/>
              </a:rPr>
              <a:t>$$</a:t>
            </a:r>
          </a:p>
          <a:p>
            <a:r>
              <a:rPr lang="es-ES" sz="2300" dirty="0">
                <a:solidFill>
                  <a:srgbClr val="0070C0"/>
                </a:solidFill>
                <a:latin typeface="Arial" pitchFamily="34" charset="0"/>
                <a:cs typeface="Arial" pitchFamily="34" charset="0"/>
              </a:rPr>
              <a:t>\</a:t>
            </a:r>
            <a:r>
              <a:rPr lang="es-ES" sz="2300" dirty="0" err="1">
                <a:solidFill>
                  <a:srgbClr val="0070C0"/>
                </a:solidFill>
                <a:latin typeface="Arial" pitchFamily="34" charset="0"/>
                <a:cs typeface="Arial" pitchFamily="34" charset="0"/>
              </a:rPr>
              <a:t>begin</a:t>
            </a:r>
            <a:r>
              <a:rPr lang="es-ES" sz="2300" dirty="0">
                <a:latin typeface="Arial" pitchFamily="34" charset="0"/>
                <a:cs typeface="Arial" pitchFamily="34" charset="0"/>
              </a:rPr>
              <a:t>{</a:t>
            </a:r>
            <a:r>
              <a:rPr lang="es-ES" sz="2300" dirty="0" err="1">
                <a:latin typeface="Arial" pitchFamily="34" charset="0"/>
                <a:cs typeface="Arial" pitchFamily="34" charset="0"/>
              </a:rPr>
              <a:t>array</a:t>
            </a:r>
            <a:r>
              <a:rPr lang="es-ES" sz="2300" dirty="0">
                <a:latin typeface="Arial" pitchFamily="34" charset="0"/>
                <a:cs typeface="Arial" pitchFamily="34" charset="0"/>
              </a:rPr>
              <a:t>}{</a:t>
            </a:r>
            <a:r>
              <a:rPr lang="es-ES" sz="2300" dirty="0" err="1">
                <a:latin typeface="Arial" pitchFamily="34" charset="0"/>
                <a:cs typeface="Arial" pitchFamily="34" charset="0"/>
              </a:rPr>
              <a:t>lll</a:t>
            </a:r>
            <a:r>
              <a:rPr lang="es-ES" sz="2300" dirty="0">
                <a:latin typeface="Arial" pitchFamily="34" charset="0"/>
                <a:cs typeface="Arial" pitchFamily="34" charset="0"/>
              </a:rPr>
              <a:t>}</a:t>
            </a:r>
          </a:p>
          <a:p>
            <a:r>
              <a:rPr lang="es-ES" sz="2300" dirty="0">
                <a:latin typeface="Arial" pitchFamily="34" charset="0"/>
                <a:cs typeface="Arial" pitchFamily="34" charset="0"/>
              </a:rPr>
              <a:t>11 &amp; 22 &amp; 33 \\ </a:t>
            </a:r>
          </a:p>
          <a:p>
            <a:r>
              <a:rPr lang="es-ES" sz="2300" dirty="0">
                <a:latin typeface="Arial" pitchFamily="34" charset="0"/>
                <a:cs typeface="Arial" pitchFamily="34" charset="0"/>
              </a:rPr>
              <a:t>444 &amp; 555 &amp; 666 </a:t>
            </a:r>
            <a:r>
              <a:rPr lang="es-ES" sz="2300" dirty="0">
                <a:solidFill>
                  <a:srgbClr val="FF0000"/>
                </a:solidFill>
                <a:latin typeface="Arial" pitchFamily="34" charset="0"/>
                <a:cs typeface="Arial" pitchFamily="34" charset="0"/>
              </a:rPr>
              <a:t>\\</a:t>
            </a:r>
            <a:r>
              <a:rPr lang="es-ES" sz="2300" dirty="0">
                <a:latin typeface="Arial" pitchFamily="34" charset="0"/>
                <a:cs typeface="Arial" pitchFamily="34" charset="0"/>
              </a:rPr>
              <a:t> </a:t>
            </a:r>
          </a:p>
          <a:p>
            <a:r>
              <a:rPr lang="es-ES" sz="2300" dirty="0">
                <a:latin typeface="Arial" pitchFamily="34" charset="0"/>
                <a:cs typeface="Arial" pitchFamily="34" charset="0"/>
              </a:rPr>
              <a:t>7777 &amp; 8888 &amp; 9999</a:t>
            </a:r>
          </a:p>
          <a:p>
            <a:r>
              <a:rPr lang="es-ES" sz="2300" dirty="0">
                <a:solidFill>
                  <a:srgbClr val="0070C0"/>
                </a:solidFill>
                <a:latin typeface="Arial" pitchFamily="34" charset="0"/>
                <a:cs typeface="Arial" pitchFamily="34" charset="0"/>
              </a:rPr>
              <a:t>\</a:t>
            </a:r>
            <a:r>
              <a:rPr lang="es-ES" sz="2300" dirty="0" err="1">
                <a:solidFill>
                  <a:srgbClr val="0070C0"/>
                </a:solidFill>
                <a:latin typeface="Arial" pitchFamily="34" charset="0"/>
                <a:cs typeface="Arial" pitchFamily="34" charset="0"/>
              </a:rPr>
              <a:t>end</a:t>
            </a:r>
            <a:r>
              <a:rPr lang="es-ES" sz="2300" dirty="0">
                <a:latin typeface="Arial" pitchFamily="34" charset="0"/>
                <a:cs typeface="Arial" pitchFamily="34" charset="0"/>
              </a:rPr>
              <a:t>{</a:t>
            </a:r>
            <a:r>
              <a:rPr lang="es-ES" sz="2300" dirty="0" err="1">
                <a:latin typeface="Arial" pitchFamily="34" charset="0"/>
                <a:cs typeface="Arial" pitchFamily="34" charset="0"/>
              </a:rPr>
              <a:t>array</a:t>
            </a:r>
            <a:r>
              <a:rPr lang="es-ES" sz="2300" dirty="0">
                <a:latin typeface="Arial" pitchFamily="34" charset="0"/>
                <a:cs typeface="Arial" pitchFamily="34" charset="0"/>
              </a:rPr>
              <a:t>} </a:t>
            </a:r>
          </a:p>
          <a:p>
            <a:r>
              <a:rPr lang="es-ES" sz="2300" dirty="0">
                <a:solidFill>
                  <a:schemeClr val="accent4"/>
                </a:solidFill>
                <a:latin typeface="Arial" pitchFamily="34" charset="0"/>
                <a:cs typeface="Arial" pitchFamily="34" charset="0"/>
              </a:rPr>
              <a:t>$$</a:t>
            </a:r>
          </a:p>
        </p:txBody>
      </p:sp>
      <p:pic>
        <p:nvPicPr>
          <p:cNvPr id="1028" name="Picture 4"/>
          <p:cNvPicPr>
            <a:picLocks noChangeAspect="1" noChangeArrowheads="1"/>
          </p:cNvPicPr>
          <p:nvPr/>
        </p:nvPicPr>
        <p:blipFill>
          <a:blip r:embed="rId2" cstate="print"/>
          <a:srcRect l="6615"/>
          <a:stretch>
            <a:fillRect/>
          </a:stretch>
        </p:blipFill>
        <p:spPr bwMode="auto">
          <a:xfrm>
            <a:off x="1142976" y="4071942"/>
            <a:ext cx="2017124" cy="1593282"/>
          </a:xfrm>
          <a:prstGeom prst="rect">
            <a:avLst/>
          </a:prstGeom>
          <a:noFill/>
          <a:ln w="57150">
            <a:solidFill>
              <a:schemeClr val="bg2">
                <a:lumMod val="75000"/>
              </a:schemeClr>
            </a:solid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3786182" y="4071942"/>
            <a:ext cx="2071702" cy="1600203"/>
          </a:xfrm>
          <a:prstGeom prst="rect">
            <a:avLst/>
          </a:prstGeom>
          <a:noFill/>
          <a:ln w="57150">
            <a:solidFill>
              <a:schemeClr val="bg2">
                <a:lumMod val="75000"/>
              </a:schemeClr>
            </a:solid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500826" y="4071942"/>
            <a:ext cx="2071702" cy="1643065"/>
          </a:xfrm>
          <a:prstGeom prst="rect">
            <a:avLst/>
          </a:prstGeom>
          <a:noFill/>
          <a:ln w="57150">
            <a:solidFill>
              <a:schemeClr val="bg2">
                <a:lumMod val="75000"/>
              </a:schemeClr>
            </a:solidFill>
            <a:miter lim="800000"/>
            <a:headEnd/>
            <a:tailEnd/>
          </a:ln>
        </p:spPr>
      </p:pic>
      <p:sp>
        <p:nvSpPr>
          <p:cNvPr id="12" name="11 Rectángulo"/>
          <p:cNvSpPr/>
          <p:nvPr/>
        </p:nvSpPr>
        <p:spPr>
          <a:xfrm>
            <a:off x="6357950" y="642918"/>
            <a:ext cx="2786082" cy="2923877"/>
          </a:xfrm>
          <a:prstGeom prst="rect">
            <a:avLst/>
          </a:prstGeom>
        </p:spPr>
        <p:txBody>
          <a:bodyPr wrap="square">
            <a:spAutoFit/>
          </a:bodyPr>
          <a:lstStyle/>
          <a:p>
            <a:r>
              <a:rPr lang="es-ES" sz="2300" dirty="0">
                <a:solidFill>
                  <a:schemeClr val="accent4"/>
                </a:solidFill>
                <a:latin typeface="Arial" pitchFamily="34" charset="0"/>
                <a:cs typeface="Arial" pitchFamily="34" charset="0"/>
              </a:rPr>
              <a:t>$$</a:t>
            </a:r>
          </a:p>
          <a:p>
            <a:r>
              <a:rPr lang="es-ES" sz="2300" dirty="0">
                <a:solidFill>
                  <a:srgbClr val="0070C0"/>
                </a:solidFill>
                <a:latin typeface="Arial" pitchFamily="34" charset="0"/>
                <a:cs typeface="Arial" pitchFamily="34" charset="0"/>
              </a:rPr>
              <a:t>\</a:t>
            </a:r>
            <a:r>
              <a:rPr lang="es-ES" sz="2300" dirty="0" err="1">
                <a:solidFill>
                  <a:srgbClr val="0070C0"/>
                </a:solidFill>
                <a:latin typeface="Arial" pitchFamily="34" charset="0"/>
                <a:cs typeface="Arial" pitchFamily="34" charset="0"/>
              </a:rPr>
              <a:t>begin</a:t>
            </a:r>
            <a:r>
              <a:rPr lang="es-ES" sz="2300" dirty="0">
                <a:latin typeface="Arial" pitchFamily="34" charset="0"/>
                <a:cs typeface="Arial" pitchFamily="34" charset="0"/>
              </a:rPr>
              <a:t>{</a:t>
            </a:r>
            <a:r>
              <a:rPr lang="es-ES" sz="2300" dirty="0" err="1">
                <a:latin typeface="Arial" pitchFamily="34" charset="0"/>
                <a:cs typeface="Arial" pitchFamily="34" charset="0"/>
              </a:rPr>
              <a:t>array</a:t>
            </a:r>
            <a:r>
              <a:rPr lang="es-ES" sz="2300" dirty="0">
                <a:latin typeface="Arial" pitchFamily="34" charset="0"/>
                <a:cs typeface="Arial" pitchFamily="34" charset="0"/>
              </a:rPr>
              <a:t>}{</a:t>
            </a:r>
            <a:r>
              <a:rPr lang="es-ES" sz="2300" dirty="0" err="1">
                <a:latin typeface="Arial" pitchFamily="34" charset="0"/>
                <a:cs typeface="Arial" pitchFamily="34" charset="0"/>
              </a:rPr>
              <a:t>c|c|l</a:t>
            </a:r>
            <a:r>
              <a:rPr lang="es-ES" sz="2300" dirty="0">
                <a:latin typeface="Arial" pitchFamily="34" charset="0"/>
                <a:cs typeface="Arial" pitchFamily="34" charset="0"/>
              </a:rPr>
              <a:t>}</a:t>
            </a:r>
          </a:p>
          <a:p>
            <a:r>
              <a:rPr lang="es-ES" sz="2300" dirty="0">
                <a:latin typeface="Arial" pitchFamily="34" charset="0"/>
                <a:cs typeface="Arial" pitchFamily="34" charset="0"/>
              </a:rPr>
              <a:t>11 &amp; 22 &amp; 33 </a:t>
            </a:r>
            <a:r>
              <a:rPr lang="es-ES" sz="2300" dirty="0">
                <a:solidFill>
                  <a:srgbClr val="FF0000"/>
                </a:solidFill>
                <a:latin typeface="Arial" pitchFamily="34" charset="0"/>
                <a:cs typeface="Arial" pitchFamily="34" charset="0"/>
              </a:rPr>
              <a:t>\\</a:t>
            </a:r>
            <a:r>
              <a:rPr lang="es-ES" sz="2300" dirty="0">
                <a:latin typeface="Arial" pitchFamily="34" charset="0"/>
                <a:cs typeface="Arial" pitchFamily="34" charset="0"/>
              </a:rPr>
              <a:t> </a:t>
            </a:r>
          </a:p>
          <a:p>
            <a:r>
              <a:rPr lang="es-ES" sz="2300" dirty="0">
                <a:latin typeface="Arial" pitchFamily="34" charset="0"/>
                <a:cs typeface="Arial" pitchFamily="34" charset="0"/>
              </a:rPr>
              <a:t>444 &amp; 555 &amp; 666</a:t>
            </a:r>
            <a:r>
              <a:rPr lang="es-ES" sz="2300" dirty="0">
                <a:solidFill>
                  <a:srgbClr val="FF0000"/>
                </a:solidFill>
                <a:latin typeface="Arial" pitchFamily="34" charset="0"/>
                <a:cs typeface="Arial" pitchFamily="34" charset="0"/>
              </a:rPr>
              <a:t> \\ </a:t>
            </a:r>
          </a:p>
          <a:p>
            <a:r>
              <a:rPr lang="es-ES" sz="2300" dirty="0">
                <a:latin typeface="Arial" pitchFamily="34" charset="0"/>
                <a:cs typeface="Arial" pitchFamily="34" charset="0"/>
              </a:rPr>
              <a:t>7777 &amp; 8888 &amp; 9999</a:t>
            </a:r>
          </a:p>
          <a:p>
            <a:r>
              <a:rPr lang="es-ES" sz="2300" dirty="0">
                <a:solidFill>
                  <a:srgbClr val="0070C0"/>
                </a:solidFill>
                <a:latin typeface="Arial" pitchFamily="34" charset="0"/>
                <a:cs typeface="Arial" pitchFamily="34" charset="0"/>
              </a:rPr>
              <a:t>\</a:t>
            </a:r>
            <a:r>
              <a:rPr lang="es-ES" sz="2300" dirty="0" err="1">
                <a:solidFill>
                  <a:srgbClr val="0070C0"/>
                </a:solidFill>
                <a:latin typeface="Arial" pitchFamily="34" charset="0"/>
                <a:cs typeface="Arial" pitchFamily="34" charset="0"/>
              </a:rPr>
              <a:t>end</a:t>
            </a:r>
            <a:r>
              <a:rPr lang="es-ES" sz="2300" dirty="0">
                <a:latin typeface="Arial" pitchFamily="34" charset="0"/>
                <a:cs typeface="Arial" pitchFamily="34" charset="0"/>
              </a:rPr>
              <a:t>{</a:t>
            </a:r>
            <a:r>
              <a:rPr lang="es-ES" sz="2300" dirty="0" err="1">
                <a:latin typeface="Arial" pitchFamily="34" charset="0"/>
                <a:cs typeface="Arial" pitchFamily="34" charset="0"/>
              </a:rPr>
              <a:t>array</a:t>
            </a:r>
            <a:r>
              <a:rPr lang="es-ES" sz="2300" dirty="0">
                <a:latin typeface="Arial" pitchFamily="34" charset="0"/>
                <a:cs typeface="Arial" pitchFamily="34" charset="0"/>
              </a:rPr>
              <a:t>} </a:t>
            </a:r>
          </a:p>
          <a:p>
            <a:r>
              <a:rPr lang="es-ES" sz="2300" dirty="0">
                <a:solidFill>
                  <a:schemeClr val="accent4"/>
                </a:solidFill>
                <a:latin typeface="Arial" pitchFamily="34" charset="0"/>
                <a:cs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728" y="1500174"/>
            <a:ext cx="7072362" cy="3785652"/>
          </a:xfrm>
          <a:prstGeom prst="rect">
            <a:avLst/>
          </a:prstGeom>
          <a:noFill/>
        </p:spPr>
        <p:txBody>
          <a:bodyPr wrap="square" rtlCol="0">
            <a:spAutoFit/>
          </a:bodyPr>
          <a:lstStyle/>
          <a:p>
            <a:pPr algn="just"/>
            <a:r>
              <a:rPr lang="es-ES" sz="2400" dirty="0">
                <a:latin typeface="Arial" pitchFamily="34" charset="0"/>
                <a:cs typeface="Arial" pitchFamily="34" charset="0"/>
              </a:rPr>
              <a:t>Para que los delimitadores queden del mismo tamaño de la matriz deben usarse los macros </a:t>
            </a:r>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left</a:t>
            </a:r>
            <a:r>
              <a:rPr lang="es-ES" sz="2400" b="1"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y </a:t>
            </a:r>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right</a:t>
            </a:r>
            <a:endParaRPr lang="es-ES" sz="2400" b="1" dirty="0">
              <a:solidFill>
                <a:schemeClr val="accent2">
                  <a:lumMod val="75000"/>
                </a:schemeClr>
              </a:solidFill>
              <a:latin typeface="Arial" pitchFamily="34" charset="0"/>
              <a:cs typeface="Arial" pitchFamily="34" charset="0"/>
            </a:endParaRP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La macro </a:t>
            </a:r>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hline</a:t>
            </a:r>
            <a:r>
              <a:rPr lang="es-ES" sz="2400" b="1"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inserta una línea vertical que abarca la anchura de la matriz de la matriz.</a:t>
            </a: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La macro </a:t>
            </a:r>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cline</a:t>
            </a:r>
            <a:r>
              <a:rPr lang="es-ES" sz="2400" b="1" dirty="0">
                <a:solidFill>
                  <a:schemeClr val="accent2">
                    <a:lumMod val="75000"/>
                  </a:schemeClr>
                </a:solidFill>
                <a:latin typeface="Arial" pitchFamily="34" charset="0"/>
                <a:cs typeface="Arial" pitchFamily="34" charset="0"/>
              </a:rPr>
              <a:t>{m-n} </a:t>
            </a:r>
            <a:r>
              <a:rPr lang="es-ES" sz="2400" dirty="0">
                <a:latin typeface="Arial" pitchFamily="34" charset="0"/>
                <a:cs typeface="Arial" pitchFamily="34" charset="0"/>
              </a:rPr>
              <a:t>inserta una línea horizontal que se extiende desde la columna “m” a la columna  “n”</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428728" y="1500174"/>
            <a:ext cx="721523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3200" b="1" i="0" u="none" strike="noStrike" cap="none" normalizeH="0" baseline="0" dirty="0">
                <a:ln>
                  <a:noFill/>
                </a:ln>
                <a:solidFill>
                  <a:srgbClr val="000000"/>
                </a:solidFill>
                <a:effectLst/>
                <a:latin typeface="Arial" pitchFamily="34" charset="0"/>
                <a:ea typeface="Calibri" pitchFamily="34" charset="0"/>
                <a:cs typeface="Arial" pitchFamily="34" charset="0"/>
              </a:rPr>
              <a:t>\</a:t>
            </a:r>
            <a:r>
              <a:rPr kumimoji="0" lang="es-ES_tradnl" sz="3200" b="1" i="0" u="none" strike="noStrike" cap="none" normalizeH="0" baseline="0" dirty="0" err="1">
                <a:ln>
                  <a:noFill/>
                </a:ln>
                <a:solidFill>
                  <a:srgbClr val="000000"/>
                </a:solidFill>
                <a:effectLst/>
                <a:latin typeface="Arial" pitchFamily="34" charset="0"/>
                <a:ea typeface="Calibri" pitchFamily="34" charset="0"/>
                <a:cs typeface="Arial" pitchFamily="34" charset="0"/>
              </a:rPr>
              <a:t>documentclass</a:t>
            </a:r>
            <a:r>
              <a:rPr kumimoji="0" lang="es-ES_tradnl" sz="3200" b="1" i="0" u="none" strike="noStrike" cap="none" normalizeH="0" baseline="0" dirty="0">
                <a:ln>
                  <a:noFill/>
                </a:ln>
                <a:solidFill>
                  <a:srgbClr val="000000"/>
                </a:solidFill>
                <a:effectLst/>
                <a:latin typeface="Arial" pitchFamily="34" charset="0"/>
                <a:ea typeface="Calibri" pitchFamily="34" charset="0"/>
                <a:cs typeface="Arial" pitchFamily="34" charset="0"/>
              </a:rPr>
              <a:t>[</a:t>
            </a:r>
            <a:r>
              <a:rPr kumimoji="0" lang="es-ES_tradnl" sz="3200" b="1" i="1" u="none" strike="noStrike" cap="none" normalizeH="0" baseline="0" dirty="0">
                <a:ln>
                  <a:noFill/>
                </a:ln>
                <a:solidFill>
                  <a:srgbClr val="000000"/>
                </a:solidFill>
                <a:effectLst/>
                <a:latin typeface="Arial" pitchFamily="34" charset="0"/>
                <a:ea typeface="Calibri" pitchFamily="34" charset="0"/>
                <a:cs typeface="Arial" pitchFamily="34" charset="0"/>
              </a:rPr>
              <a:t>opciones</a:t>
            </a:r>
            <a:r>
              <a:rPr kumimoji="0" lang="es-ES_tradnl" sz="3200" b="1" i="0" u="none" strike="noStrike" cap="none" normalizeH="0" baseline="0" dirty="0">
                <a:ln>
                  <a:noFill/>
                </a:ln>
                <a:solidFill>
                  <a:srgbClr val="000000"/>
                </a:solidFill>
                <a:effectLst/>
                <a:latin typeface="Arial" pitchFamily="34" charset="0"/>
                <a:ea typeface="Calibri" pitchFamily="34" charset="0"/>
                <a:cs typeface="Arial" pitchFamily="34" charset="0"/>
              </a:rPr>
              <a:t>]{</a:t>
            </a:r>
            <a:r>
              <a:rPr kumimoji="0" lang="es-ES_tradnl" sz="3200" b="1" i="1" u="none" strike="noStrike" cap="none" normalizeH="0" baseline="0" dirty="0">
                <a:ln>
                  <a:noFill/>
                </a:ln>
                <a:solidFill>
                  <a:srgbClr val="000000"/>
                </a:solidFill>
                <a:effectLst/>
                <a:latin typeface="Arial" pitchFamily="34" charset="0"/>
                <a:ea typeface="Calibri" pitchFamily="34" charset="0"/>
                <a:cs typeface="Arial" pitchFamily="34" charset="0"/>
              </a:rPr>
              <a:t>clase</a:t>
            </a:r>
            <a:r>
              <a:rPr kumimoji="0" lang="es-ES_tradnl" sz="3200" b="1" i="0" u="none" strike="noStrike" cap="none" normalizeH="0" baseline="0" dirty="0">
                <a:ln>
                  <a:noFill/>
                </a:ln>
                <a:solidFill>
                  <a:srgbClr val="000000"/>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400" b="1" dirty="0">
              <a:solidFill>
                <a:srgbClr val="000000"/>
              </a:solidFill>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Es la primera orden que debe ir en cualquier</a:t>
            </a:r>
            <a:r>
              <a:rPr kumimoji="0" lang="es-ES_tradnl" sz="2400" b="1"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documento LATEX. Sin ella no puede haber procesamiento del documento.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rPr>
              <a:t>Esta orden establece el tipo de documento que se va a componer. Dentro de las llaves  </a:t>
            </a:r>
            <a:r>
              <a:rPr kumimoji="0" lang="es-ES_tradnl" sz="2400" b="1" i="0" u="none" strike="noStrike" cap="none" normalizeH="0" baseline="0" dirty="0">
                <a:ln>
                  <a:noFill/>
                </a:ln>
                <a:solidFill>
                  <a:schemeClr val="tx1"/>
                </a:solidFill>
                <a:effectLst/>
                <a:latin typeface="Arial" pitchFamily="34" charset="0"/>
                <a:ea typeface="Calibri"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rPr>
              <a:t> colocamos el nombre de la clase que queremos utilizar para el documento que vamos a crear. </a:t>
            </a:r>
            <a:endParaRPr kumimoji="0" lang="es-ES_tradnl" sz="2400" b="0" i="0" u="none" strike="noStrike" cap="none" normalizeH="0" baseline="0" dirty="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fade">
                                      <p:cBhvr>
                                        <p:cTn id="7" dur="5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3">
                                            <p:txEl>
                                              <p:pRg st="2" end="2"/>
                                            </p:txEl>
                                          </p:spTgt>
                                        </p:tgtEl>
                                        <p:attrNameLst>
                                          <p:attrName>style.visibility</p:attrName>
                                        </p:attrNameLst>
                                      </p:cBhvr>
                                      <p:to>
                                        <p:strVal val="visible"/>
                                      </p:to>
                                    </p:set>
                                    <p:animEffect transition="in" filter="fade">
                                      <p:cBhvr>
                                        <p:cTn id="12" dur="500"/>
                                        <p:tgtEl>
                                          <p:spTgt spid="184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3">
                                            <p:txEl>
                                              <p:pRg st="4" end="4"/>
                                            </p:txEl>
                                          </p:spTgt>
                                        </p:tgtEl>
                                        <p:attrNameLst>
                                          <p:attrName>style.visibility</p:attrName>
                                        </p:attrNameLst>
                                      </p:cBhvr>
                                      <p:to>
                                        <p:strVal val="visible"/>
                                      </p:to>
                                    </p:set>
                                    <p:animEffect transition="in" filter="fade">
                                      <p:cBhvr>
                                        <p:cTn id="17" dur="500"/>
                                        <p:tgtEl>
                                          <p:spTgt spid="184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552837" y="4262456"/>
            <a:ext cx="2733675" cy="1809750"/>
          </a:xfrm>
          <a:prstGeom prst="rect">
            <a:avLst/>
          </a:prstGeom>
          <a:noFill/>
          <a:ln w="57150">
            <a:solidFill>
              <a:schemeClr val="bg2">
                <a:lumMod val="75000"/>
              </a:schemeClr>
            </a:solidFill>
            <a:miter lim="800000"/>
            <a:headEnd/>
            <a:tailEnd/>
          </a:ln>
        </p:spPr>
      </p:pic>
      <p:sp>
        <p:nvSpPr>
          <p:cNvPr id="3" name="2 Rectángulo"/>
          <p:cNvSpPr/>
          <p:nvPr/>
        </p:nvSpPr>
        <p:spPr>
          <a:xfrm>
            <a:off x="2786050" y="1071546"/>
            <a:ext cx="4572000" cy="2677656"/>
          </a:xfrm>
          <a:prstGeom prst="rect">
            <a:avLst/>
          </a:prstGeom>
        </p:spPr>
        <p:txBody>
          <a:bodyPr>
            <a:spAutoFit/>
          </a:bodyPr>
          <a:lstStyle/>
          <a:p>
            <a:r>
              <a:rPr lang="es-ES" sz="2400" dirty="0">
                <a:solidFill>
                  <a:srgbClr val="00B050"/>
                </a:solidFill>
                <a:latin typeface="Arial" pitchFamily="34" charset="0"/>
                <a:cs typeface="Arial" pitchFamily="34" charset="0"/>
              </a:rPr>
              <a:t>$$</a:t>
            </a: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latin typeface="Arial" pitchFamily="34" charset="0"/>
                <a:cs typeface="Arial" pitchFamily="34" charset="0"/>
              </a:rPr>
              <a:t>{</a:t>
            </a:r>
            <a:r>
              <a:rPr lang="es-ES" sz="2400" dirty="0" err="1">
                <a:latin typeface="Arial" pitchFamily="34" charset="0"/>
                <a:cs typeface="Arial" pitchFamily="34" charset="0"/>
              </a:rPr>
              <a:t>array</a:t>
            </a:r>
            <a:r>
              <a:rPr lang="es-ES" sz="2400" dirty="0">
                <a:latin typeface="Arial" pitchFamily="34" charset="0"/>
                <a:cs typeface="Arial" pitchFamily="34" charset="0"/>
              </a:rPr>
              <a:t>}{</a:t>
            </a:r>
            <a:r>
              <a:rPr lang="es-ES" sz="2400" dirty="0" err="1">
                <a:latin typeface="Arial" pitchFamily="34" charset="0"/>
                <a:cs typeface="Arial" pitchFamily="34" charset="0"/>
              </a:rPr>
              <a:t>cccc</a:t>
            </a:r>
            <a:r>
              <a:rPr lang="es-ES" sz="2400" dirty="0">
                <a:latin typeface="Arial" pitchFamily="34" charset="0"/>
                <a:cs typeface="Arial" pitchFamily="34" charset="0"/>
              </a:rPr>
              <a:t>}</a:t>
            </a:r>
          </a:p>
          <a:p>
            <a:r>
              <a:rPr lang="es-ES" sz="2400" dirty="0">
                <a:latin typeface="Arial" pitchFamily="34" charset="0"/>
                <a:cs typeface="Arial" pitchFamily="34" charset="0"/>
              </a:rPr>
              <a:t>1 &amp; 2 &amp; 3&amp;a </a:t>
            </a:r>
            <a:r>
              <a:rPr lang="es-ES" sz="2400" dirty="0">
                <a:solidFill>
                  <a:srgbClr val="FF0000"/>
                </a:solidFill>
                <a:latin typeface="Arial" pitchFamily="34" charset="0"/>
                <a:cs typeface="Arial" pitchFamily="34" charset="0"/>
              </a:rPr>
              <a:t>\\</a:t>
            </a:r>
            <a:r>
              <a:rPr lang="es-ES" sz="2400" dirty="0">
                <a:latin typeface="Arial" pitchFamily="34" charset="0"/>
                <a:cs typeface="Arial" pitchFamily="34" charset="0"/>
              </a:rPr>
              <a:t> \</a:t>
            </a:r>
            <a:r>
              <a:rPr lang="es-ES" sz="2400" dirty="0" err="1">
                <a:latin typeface="Arial" pitchFamily="34" charset="0"/>
                <a:cs typeface="Arial" pitchFamily="34" charset="0"/>
              </a:rPr>
              <a:t>cline</a:t>
            </a:r>
            <a:r>
              <a:rPr lang="es-ES" sz="2400" dirty="0">
                <a:latin typeface="Arial" pitchFamily="34" charset="0"/>
                <a:cs typeface="Arial" pitchFamily="34" charset="0"/>
              </a:rPr>
              <a:t>{1-3}</a:t>
            </a:r>
          </a:p>
          <a:p>
            <a:r>
              <a:rPr lang="es-ES" sz="2400" dirty="0">
                <a:latin typeface="Arial" pitchFamily="34" charset="0"/>
                <a:cs typeface="Arial" pitchFamily="34" charset="0"/>
              </a:rPr>
              <a:t>4 &amp; 5 &amp; 6 &amp;b</a:t>
            </a:r>
            <a:r>
              <a:rPr lang="es-ES" sz="2400" dirty="0">
                <a:solidFill>
                  <a:srgbClr val="FF0000"/>
                </a:solidFill>
                <a:latin typeface="Arial" pitchFamily="34" charset="0"/>
                <a:cs typeface="Arial" pitchFamily="34" charset="0"/>
              </a:rPr>
              <a:t>\\</a:t>
            </a:r>
            <a:r>
              <a:rPr lang="es-ES" sz="2400" dirty="0">
                <a:latin typeface="Arial" pitchFamily="34" charset="0"/>
                <a:cs typeface="Arial" pitchFamily="34" charset="0"/>
              </a:rPr>
              <a:t> \</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latin typeface="Arial" pitchFamily="34" charset="0"/>
                <a:cs typeface="Arial" pitchFamily="34" charset="0"/>
              </a:rPr>
              <a:t>7 &amp; 8 &amp; 9&amp;c</a:t>
            </a: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latin typeface="Arial" pitchFamily="34" charset="0"/>
                <a:cs typeface="Arial" pitchFamily="34" charset="0"/>
              </a:rPr>
              <a:t>{</a:t>
            </a:r>
            <a:r>
              <a:rPr lang="es-ES" sz="2400" dirty="0" err="1">
                <a:latin typeface="Arial" pitchFamily="34" charset="0"/>
                <a:cs typeface="Arial" pitchFamily="34" charset="0"/>
              </a:rPr>
              <a:t>array</a:t>
            </a:r>
            <a:r>
              <a:rPr lang="es-ES" sz="2400" dirty="0">
                <a:latin typeface="Arial" pitchFamily="34" charset="0"/>
                <a:cs typeface="Arial" pitchFamily="34" charset="0"/>
              </a:rPr>
              <a:t>} </a:t>
            </a:r>
          </a:p>
          <a:p>
            <a:r>
              <a:rPr lang="es-ES" sz="2400" dirty="0">
                <a:solidFill>
                  <a:srgbClr val="00B050"/>
                </a:solidFill>
                <a:latin typeface="Arial" pitchFamily="34" charset="0"/>
                <a:cs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004048" y="3284984"/>
            <a:ext cx="3224371" cy="2447929"/>
          </a:xfrm>
          <a:prstGeom prst="rect">
            <a:avLst/>
          </a:prstGeom>
          <a:noFill/>
          <a:ln w="57150">
            <a:solidFill>
              <a:schemeClr val="bg2">
                <a:lumMod val="75000"/>
              </a:schemeClr>
            </a:solidFill>
            <a:miter lim="800000"/>
            <a:headEnd/>
            <a:tailEnd/>
          </a:ln>
        </p:spPr>
      </p:pic>
      <p:sp>
        <p:nvSpPr>
          <p:cNvPr id="3" name="2 Rectángulo"/>
          <p:cNvSpPr/>
          <p:nvPr/>
        </p:nvSpPr>
        <p:spPr>
          <a:xfrm>
            <a:off x="3143240" y="428604"/>
            <a:ext cx="3286148" cy="3416320"/>
          </a:xfrm>
          <a:prstGeom prst="rect">
            <a:avLst/>
          </a:prstGeom>
        </p:spPr>
        <p:txBody>
          <a:bodyPr wrap="square">
            <a:spAutoFit/>
          </a:bodyPr>
          <a:lstStyle/>
          <a:p>
            <a:pPr algn="just"/>
            <a:r>
              <a:rPr lang="es-ES" sz="2400" dirty="0">
                <a:solidFill>
                  <a:srgbClr val="00B050"/>
                </a:solidFill>
                <a:latin typeface="Arial" pitchFamily="34" charset="0"/>
                <a:cs typeface="Arial" pitchFamily="34" charset="0"/>
              </a:rPr>
              <a:t>$$</a:t>
            </a:r>
          </a:p>
          <a:p>
            <a:pPr algn="just"/>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latin typeface="Arial" pitchFamily="34" charset="0"/>
                <a:cs typeface="Arial" pitchFamily="34" charset="0"/>
              </a:rPr>
              <a:t>{</a:t>
            </a:r>
            <a:r>
              <a:rPr lang="es-ES" sz="2400" dirty="0" err="1">
                <a:latin typeface="Arial" pitchFamily="34" charset="0"/>
                <a:cs typeface="Arial" pitchFamily="34" charset="0"/>
              </a:rPr>
              <a:t>array</a:t>
            </a:r>
            <a:r>
              <a:rPr lang="es-ES" sz="2400" dirty="0">
                <a:latin typeface="Arial" pitchFamily="34" charset="0"/>
                <a:cs typeface="Arial" pitchFamily="34" charset="0"/>
              </a:rPr>
              <a:t>}{</a:t>
            </a:r>
            <a:r>
              <a:rPr lang="es-ES" sz="2400" dirty="0" err="1">
                <a:latin typeface="Arial" pitchFamily="34" charset="0"/>
                <a:cs typeface="Arial" pitchFamily="34" charset="0"/>
              </a:rPr>
              <a:t>c|cccc</a:t>
            </a:r>
            <a:r>
              <a:rPr lang="es-ES" sz="2400" dirty="0">
                <a:latin typeface="Arial" pitchFamily="34" charset="0"/>
                <a:cs typeface="Arial" pitchFamily="34" charset="0"/>
              </a:rPr>
              <a:t>}</a:t>
            </a:r>
          </a:p>
          <a:p>
            <a:pPr algn="just"/>
            <a:r>
              <a:rPr lang="es-ES" sz="2400" dirty="0">
                <a:latin typeface="Arial" pitchFamily="34" charset="0"/>
                <a:cs typeface="Arial" pitchFamily="34" charset="0"/>
              </a:rPr>
              <a:t>&amp;e&amp; a &amp; </a:t>
            </a:r>
            <a:r>
              <a:rPr lang="es-ES" sz="2400" dirty="0" err="1">
                <a:latin typeface="Arial" pitchFamily="34" charset="0"/>
                <a:cs typeface="Arial" pitchFamily="34" charset="0"/>
              </a:rPr>
              <a:t>b&amp;c</a:t>
            </a:r>
            <a:r>
              <a:rPr lang="es-ES" sz="2400" dirty="0">
                <a:latin typeface="Arial" pitchFamily="34" charset="0"/>
                <a:cs typeface="Arial" pitchFamily="34" charset="0"/>
              </a:rPr>
              <a:t> </a:t>
            </a:r>
            <a:r>
              <a:rPr lang="es-ES" sz="2400" dirty="0">
                <a:solidFill>
                  <a:srgbClr val="FF0000"/>
                </a:solidFill>
                <a:latin typeface="Arial" pitchFamily="34" charset="0"/>
                <a:cs typeface="Arial" pitchFamily="34" charset="0"/>
              </a:rPr>
              <a:t>\\</a:t>
            </a:r>
            <a:r>
              <a:rPr lang="es-ES" sz="2400" dirty="0">
                <a:latin typeface="Arial" pitchFamily="34" charset="0"/>
                <a:cs typeface="Arial" pitchFamily="34" charset="0"/>
              </a:rPr>
              <a:t> \</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pPr algn="just"/>
            <a:r>
              <a:rPr lang="es-ES" sz="2400" dirty="0" err="1">
                <a:latin typeface="Arial" pitchFamily="34" charset="0"/>
                <a:cs typeface="Arial" pitchFamily="34" charset="0"/>
              </a:rPr>
              <a:t>e&amp;e&amp;a&amp;b&amp;c</a:t>
            </a:r>
            <a:r>
              <a:rPr lang="es-ES" sz="2400" dirty="0">
                <a:latin typeface="Arial" pitchFamily="34" charset="0"/>
                <a:cs typeface="Arial" pitchFamily="34" charset="0"/>
              </a:rPr>
              <a:t> </a:t>
            </a:r>
            <a:r>
              <a:rPr lang="es-ES" sz="2400" dirty="0">
                <a:solidFill>
                  <a:srgbClr val="FF0000"/>
                </a:solidFill>
                <a:latin typeface="Arial" pitchFamily="34" charset="0"/>
                <a:cs typeface="Arial" pitchFamily="34" charset="0"/>
              </a:rPr>
              <a:t>\\</a:t>
            </a:r>
          </a:p>
          <a:p>
            <a:pPr algn="just"/>
            <a:r>
              <a:rPr lang="es-ES" sz="2400" dirty="0">
                <a:latin typeface="Arial" pitchFamily="34" charset="0"/>
                <a:cs typeface="Arial" pitchFamily="34" charset="0"/>
              </a:rPr>
              <a:t>a &amp; a &amp; </a:t>
            </a:r>
            <a:r>
              <a:rPr lang="es-ES" sz="2400" dirty="0" err="1">
                <a:latin typeface="Arial" pitchFamily="34" charset="0"/>
                <a:cs typeface="Arial" pitchFamily="34" charset="0"/>
              </a:rPr>
              <a:t>e&amp;c&amp;b</a:t>
            </a:r>
            <a:r>
              <a:rPr lang="es-ES" sz="2400" dirty="0">
                <a:solidFill>
                  <a:srgbClr val="FF0000"/>
                </a:solidFill>
                <a:latin typeface="Arial" pitchFamily="34" charset="0"/>
                <a:cs typeface="Arial" pitchFamily="34" charset="0"/>
              </a:rPr>
              <a:t> \\ </a:t>
            </a:r>
          </a:p>
          <a:p>
            <a:pPr algn="just"/>
            <a:r>
              <a:rPr lang="es-ES" sz="2400" dirty="0">
                <a:latin typeface="Arial" pitchFamily="34" charset="0"/>
                <a:cs typeface="Arial" pitchFamily="34" charset="0"/>
              </a:rPr>
              <a:t>b &amp; b &amp; </a:t>
            </a:r>
            <a:r>
              <a:rPr lang="es-ES" sz="2400" dirty="0" err="1">
                <a:latin typeface="Arial" pitchFamily="34" charset="0"/>
                <a:cs typeface="Arial" pitchFamily="34" charset="0"/>
              </a:rPr>
              <a:t>c&amp;e&amp;a</a:t>
            </a:r>
            <a:r>
              <a:rPr lang="es-ES" sz="2400" dirty="0">
                <a:latin typeface="Arial" pitchFamily="34" charset="0"/>
                <a:cs typeface="Arial" pitchFamily="34" charset="0"/>
              </a:rPr>
              <a:t> </a:t>
            </a:r>
            <a:r>
              <a:rPr lang="es-ES" sz="2400" dirty="0">
                <a:solidFill>
                  <a:srgbClr val="FF0000"/>
                </a:solidFill>
                <a:latin typeface="Arial" pitchFamily="34" charset="0"/>
                <a:cs typeface="Arial" pitchFamily="34" charset="0"/>
              </a:rPr>
              <a:t>\\</a:t>
            </a:r>
          </a:p>
          <a:p>
            <a:pPr algn="just"/>
            <a:r>
              <a:rPr lang="es-ES" sz="2400" dirty="0">
                <a:latin typeface="Arial" pitchFamily="34" charset="0"/>
                <a:cs typeface="Arial" pitchFamily="34" charset="0"/>
              </a:rPr>
              <a:t>c &amp; c &amp; </a:t>
            </a:r>
            <a:r>
              <a:rPr lang="es-ES" sz="2400" dirty="0" err="1">
                <a:latin typeface="Arial" pitchFamily="34" charset="0"/>
                <a:cs typeface="Arial" pitchFamily="34" charset="0"/>
              </a:rPr>
              <a:t>b&amp;a&amp;e</a:t>
            </a:r>
            <a:endParaRPr lang="es-ES" sz="2400" dirty="0">
              <a:latin typeface="Arial" pitchFamily="34" charset="0"/>
              <a:cs typeface="Arial" pitchFamily="34" charset="0"/>
            </a:endParaRPr>
          </a:p>
          <a:p>
            <a:pPr algn="just"/>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latin typeface="Arial" pitchFamily="34" charset="0"/>
                <a:cs typeface="Arial" pitchFamily="34" charset="0"/>
              </a:rPr>
              <a:t>{</a:t>
            </a:r>
            <a:r>
              <a:rPr lang="es-ES" sz="2400" dirty="0" err="1">
                <a:latin typeface="Arial" pitchFamily="34" charset="0"/>
                <a:cs typeface="Arial" pitchFamily="34" charset="0"/>
              </a:rPr>
              <a:t>array</a:t>
            </a:r>
            <a:r>
              <a:rPr lang="es-ES" sz="2400" dirty="0">
                <a:latin typeface="Arial" pitchFamily="34" charset="0"/>
                <a:cs typeface="Arial" pitchFamily="34" charset="0"/>
              </a:rPr>
              <a:t>} </a:t>
            </a:r>
          </a:p>
          <a:p>
            <a:pPr algn="just"/>
            <a:r>
              <a:rPr lang="es-ES" sz="2400" dirty="0">
                <a:solidFill>
                  <a:srgbClr val="00B050"/>
                </a:solidFill>
                <a:latin typeface="Arial" pitchFamily="34" charset="0"/>
                <a:cs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00166" y="4214818"/>
            <a:ext cx="6786610" cy="1214446"/>
          </a:xfrm>
          <a:prstGeom prst="rect">
            <a:avLst/>
          </a:prstGeom>
          <a:noFill/>
          <a:ln w="57150">
            <a:solidFill>
              <a:schemeClr val="bg2">
                <a:lumMod val="75000"/>
              </a:schemeClr>
            </a:solidFill>
            <a:miter lim="800000"/>
            <a:headEnd/>
            <a:tailEnd/>
          </a:ln>
        </p:spPr>
      </p:pic>
      <p:sp>
        <p:nvSpPr>
          <p:cNvPr id="4" name="3 Rectángulo"/>
          <p:cNvSpPr/>
          <p:nvPr/>
        </p:nvSpPr>
        <p:spPr>
          <a:xfrm>
            <a:off x="1428728" y="1214422"/>
            <a:ext cx="7143800" cy="2308324"/>
          </a:xfrm>
          <a:prstGeom prst="rect">
            <a:avLst/>
          </a:prstGeom>
        </p:spPr>
        <p:txBody>
          <a:bodyPr wrap="square">
            <a:spAutoFit/>
          </a:bodyPr>
          <a:lstStyle/>
          <a:p>
            <a:r>
              <a:rPr lang="es-HN" sz="2400" dirty="0">
                <a:solidFill>
                  <a:srgbClr val="00B050"/>
                </a:solidFill>
                <a:latin typeface="Arial" pitchFamily="34" charset="0"/>
                <a:cs typeface="Arial" pitchFamily="34" charset="0"/>
              </a:rPr>
              <a:t>$</a:t>
            </a:r>
            <a:r>
              <a:rPr lang="es-HN" sz="2400" dirty="0">
                <a:latin typeface="Arial" pitchFamily="34" charset="0"/>
                <a:cs typeface="Arial" pitchFamily="34" charset="0"/>
              </a:rPr>
              <a:t>\</a:t>
            </a:r>
            <a:r>
              <a:rPr lang="es-HN" sz="2400" dirty="0" err="1">
                <a:latin typeface="Arial" pitchFamily="34" charset="0"/>
                <a:cs typeface="Arial" pitchFamily="34" charset="0"/>
              </a:rPr>
              <a:t>dfrac</a:t>
            </a:r>
            <a:r>
              <a:rPr lang="es-HN" sz="2400" dirty="0">
                <a:latin typeface="Arial" pitchFamily="34" charset="0"/>
                <a:cs typeface="Arial" pitchFamily="34" charset="0"/>
              </a:rPr>
              <a:t>{d}{</a:t>
            </a:r>
            <a:r>
              <a:rPr lang="es-HN" sz="2400" dirty="0" err="1">
                <a:latin typeface="Arial" pitchFamily="34" charset="0"/>
                <a:cs typeface="Arial" pitchFamily="34" charset="0"/>
              </a:rPr>
              <a:t>dt</a:t>
            </a:r>
            <a:r>
              <a:rPr lang="es-HN" sz="2400" dirty="0">
                <a:latin typeface="Arial" pitchFamily="34" charset="0"/>
                <a:cs typeface="Arial" pitchFamily="34" charset="0"/>
              </a:rPr>
              <a:t>}</a:t>
            </a:r>
            <a:r>
              <a:rPr lang="es-HN" sz="2400" dirty="0">
                <a:solidFill>
                  <a:srgbClr val="FFC000"/>
                </a:solidFill>
                <a:latin typeface="Arial" pitchFamily="34" charset="0"/>
                <a:cs typeface="Arial" pitchFamily="34" charset="0"/>
              </a:rPr>
              <a:t>\</a:t>
            </a:r>
            <a:r>
              <a:rPr lang="es-HN" sz="2400" dirty="0" err="1">
                <a:solidFill>
                  <a:srgbClr val="FFC000"/>
                </a:solidFill>
                <a:latin typeface="Arial" pitchFamily="34" charset="0"/>
                <a:cs typeface="Arial" pitchFamily="34" charset="0"/>
              </a:rPr>
              <a:t>left</a:t>
            </a:r>
            <a:r>
              <a:rPr lang="es-HN" sz="2400" dirty="0">
                <a:solidFill>
                  <a:srgbClr val="FFC000"/>
                </a:solidFill>
                <a:latin typeface="Arial" pitchFamily="34" charset="0"/>
                <a:cs typeface="Arial" pitchFamily="34" charset="0"/>
              </a:rPr>
              <a:t>[ </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begin</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array</a:t>
            </a:r>
            <a:r>
              <a:rPr lang="es-HN" sz="2400" dirty="0">
                <a:solidFill>
                  <a:srgbClr val="00B050"/>
                </a:solidFill>
                <a:latin typeface="Arial" pitchFamily="34" charset="0"/>
                <a:cs typeface="Arial" pitchFamily="34" charset="0"/>
              </a:rPr>
              <a:t>}{c}V_{c}\\I_{L} \</a:t>
            </a:r>
            <a:r>
              <a:rPr lang="es-HN" sz="2400" dirty="0" err="1">
                <a:solidFill>
                  <a:srgbClr val="00B050"/>
                </a:solidFill>
                <a:latin typeface="Arial" pitchFamily="34" charset="0"/>
                <a:cs typeface="Arial" pitchFamily="34" charset="0"/>
              </a:rPr>
              <a:t>end</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array</a:t>
            </a:r>
            <a:r>
              <a:rPr lang="es-HN" sz="2400" dirty="0">
                <a:solidFill>
                  <a:srgbClr val="00B050"/>
                </a:solidFill>
                <a:latin typeface="Arial" pitchFamily="34" charset="0"/>
                <a:cs typeface="Arial" pitchFamily="34" charset="0"/>
              </a:rPr>
              <a:t>}</a:t>
            </a:r>
            <a:r>
              <a:rPr lang="es-HN" sz="2400" dirty="0">
                <a:solidFill>
                  <a:srgbClr val="FFC000"/>
                </a:solidFill>
                <a:latin typeface="Arial" pitchFamily="34" charset="0"/>
                <a:cs typeface="Arial" pitchFamily="34" charset="0"/>
              </a:rPr>
              <a:t>\</a:t>
            </a:r>
            <a:r>
              <a:rPr lang="es-HN" sz="2400" dirty="0" err="1">
                <a:solidFill>
                  <a:srgbClr val="FFC000"/>
                </a:solidFill>
                <a:latin typeface="Arial" pitchFamily="34" charset="0"/>
                <a:cs typeface="Arial" pitchFamily="34" charset="0"/>
              </a:rPr>
              <a:t>right</a:t>
            </a:r>
            <a:r>
              <a:rPr lang="es-HN" sz="2400" dirty="0">
                <a:solidFill>
                  <a:srgbClr val="FFC000"/>
                </a:solidFill>
                <a:latin typeface="Arial" pitchFamily="34" charset="0"/>
                <a:cs typeface="Arial" pitchFamily="34" charset="0"/>
              </a:rPr>
              <a:t>] </a:t>
            </a:r>
            <a:r>
              <a:rPr lang="es-HN" sz="2400" dirty="0">
                <a:latin typeface="Arial" pitchFamily="34" charset="0"/>
                <a:cs typeface="Arial" pitchFamily="34" charset="0"/>
              </a:rPr>
              <a:t>=</a:t>
            </a:r>
            <a:r>
              <a:rPr lang="es-HN" sz="2400" b="1" dirty="0">
                <a:solidFill>
                  <a:srgbClr val="FF0000"/>
                </a:solidFill>
                <a:latin typeface="Arial" pitchFamily="34" charset="0"/>
                <a:cs typeface="Arial" pitchFamily="34" charset="0"/>
              </a:rPr>
              <a:t>\</a:t>
            </a:r>
            <a:r>
              <a:rPr lang="es-HN" sz="2400" b="1" dirty="0" err="1">
                <a:solidFill>
                  <a:srgbClr val="FF0000"/>
                </a:solidFill>
                <a:latin typeface="Arial" pitchFamily="34" charset="0"/>
                <a:cs typeface="Arial" pitchFamily="34" charset="0"/>
              </a:rPr>
              <a:t>left</a:t>
            </a:r>
            <a:r>
              <a:rPr lang="es-HN" sz="2400" b="1" dirty="0">
                <a:solidFill>
                  <a:srgbClr val="FF0000"/>
                </a:solidFill>
                <a:latin typeface="Arial" pitchFamily="34" charset="0"/>
                <a:cs typeface="Arial" pitchFamily="34" charset="0"/>
              </a:rPr>
              <a:t>[ </a:t>
            </a:r>
            <a:r>
              <a:rPr lang="es-HN" sz="2400" dirty="0">
                <a:solidFill>
                  <a:srgbClr val="00B0F0"/>
                </a:solidFill>
                <a:latin typeface="Arial" pitchFamily="34" charset="0"/>
                <a:cs typeface="Arial" pitchFamily="34" charset="0"/>
              </a:rPr>
              <a:t>\</a:t>
            </a:r>
            <a:r>
              <a:rPr lang="es-HN" sz="2400" dirty="0" err="1">
                <a:solidFill>
                  <a:srgbClr val="00B0F0"/>
                </a:solidFill>
                <a:latin typeface="Arial" pitchFamily="34" charset="0"/>
                <a:cs typeface="Arial" pitchFamily="34" charset="0"/>
              </a:rPr>
              <a:t>begin</a:t>
            </a:r>
            <a:r>
              <a:rPr lang="es-HN" sz="2400" dirty="0">
                <a:solidFill>
                  <a:srgbClr val="00B0F0"/>
                </a:solidFill>
                <a:latin typeface="Arial" pitchFamily="34" charset="0"/>
                <a:cs typeface="Arial" pitchFamily="34" charset="0"/>
              </a:rPr>
              <a:t>{</a:t>
            </a:r>
            <a:r>
              <a:rPr lang="es-HN" sz="2400" dirty="0" err="1">
                <a:solidFill>
                  <a:srgbClr val="00B0F0"/>
                </a:solidFill>
                <a:latin typeface="Arial" pitchFamily="34" charset="0"/>
                <a:cs typeface="Arial" pitchFamily="34" charset="0"/>
              </a:rPr>
              <a:t>array</a:t>
            </a:r>
            <a:r>
              <a:rPr lang="es-HN" sz="2400" dirty="0">
                <a:solidFill>
                  <a:srgbClr val="00B0F0"/>
                </a:solidFill>
                <a:latin typeface="Arial" pitchFamily="34" charset="0"/>
                <a:cs typeface="Arial" pitchFamily="34" charset="0"/>
              </a:rPr>
              <a:t>}{</a:t>
            </a:r>
            <a:r>
              <a:rPr lang="es-HN" sz="2400" dirty="0" err="1">
                <a:solidFill>
                  <a:srgbClr val="00B0F0"/>
                </a:solidFill>
                <a:latin typeface="Arial" pitchFamily="34" charset="0"/>
                <a:cs typeface="Arial" pitchFamily="34" charset="0"/>
              </a:rPr>
              <a:t>cc</a:t>
            </a:r>
            <a:r>
              <a:rPr lang="es-HN" sz="2400" dirty="0">
                <a:latin typeface="Arial" pitchFamily="34" charset="0"/>
                <a:cs typeface="Arial" pitchFamily="34" charset="0"/>
              </a:rPr>
              <a:t>}</a:t>
            </a:r>
          </a:p>
          <a:p>
            <a:r>
              <a:rPr lang="es-HN" sz="2400" dirty="0">
                <a:latin typeface="Arial" pitchFamily="34" charset="0"/>
                <a:cs typeface="Arial" pitchFamily="34" charset="0"/>
              </a:rPr>
              <a:t>1 &amp; -2 \\ 2 &amp; -3</a:t>
            </a:r>
            <a:r>
              <a:rPr lang="es-HN" sz="2400" dirty="0">
                <a:solidFill>
                  <a:srgbClr val="00B0F0"/>
                </a:solidFill>
                <a:latin typeface="Arial" pitchFamily="34" charset="0"/>
                <a:cs typeface="Arial" pitchFamily="34" charset="0"/>
              </a:rPr>
              <a:t>\</a:t>
            </a:r>
            <a:r>
              <a:rPr lang="es-HN" sz="2400" dirty="0" err="1">
                <a:solidFill>
                  <a:srgbClr val="00B0F0"/>
                </a:solidFill>
                <a:latin typeface="Arial" pitchFamily="34" charset="0"/>
                <a:cs typeface="Arial" pitchFamily="34" charset="0"/>
              </a:rPr>
              <a:t>end</a:t>
            </a:r>
            <a:r>
              <a:rPr lang="es-HN" sz="2400" dirty="0">
                <a:solidFill>
                  <a:srgbClr val="00B0F0"/>
                </a:solidFill>
                <a:latin typeface="Arial" pitchFamily="34" charset="0"/>
                <a:cs typeface="Arial" pitchFamily="34" charset="0"/>
              </a:rPr>
              <a:t>{</a:t>
            </a:r>
            <a:r>
              <a:rPr lang="es-HN" sz="2400" dirty="0" err="1">
                <a:solidFill>
                  <a:srgbClr val="00B0F0"/>
                </a:solidFill>
                <a:latin typeface="Arial" pitchFamily="34" charset="0"/>
                <a:cs typeface="Arial" pitchFamily="34" charset="0"/>
              </a:rPr>
              <a:t>array</a:t>
            </a:r>
            <a:r>
              <a:rPr lang="es-HN" sz="2400" dirty="0">
                <a:solidFill>
                  <a:srgbClr val="00B0F0"/>
                </a:solidFill>
                <a:latin typeface="Arial" pitchFamily="34" charset="0"/>
                <a:cs typeface="Arial" pitchFamily="34" charset="0"/>
              </a:rPr>
              <a:t>}</a:t>
            </a:r>
            <a:r>
              <a:rPr lang="es-HN" sz="2400" dirty="0">
                <a:latin typeface="Arial" pitchFamily="34" charset="0"/>
                <a:cs typeface="Arial" pitchFamily="34" charset="0"/>
              </a:rPr>
              <a:t> </a:t>
            </a:r>
            <a:r>
              <a:rPr lang="es-HN" sz="2400" b="1" dirty="0">
                <a:solidFill>
                  <a:srgbClr val="FF0000"/>
                </a:solidFill>
                <a:latin typeface="Arial" pitchFamily="34" charset="0"/>
                <a:cs typeface="Arial" pitchFamily="34" charset="0"/>
              </a:rPr>
              <a:t>\</a:t>
            </a:r>
            <a:r>
              <a:rPr lang="es-HN" sz="2400" b="1" dirty="0" err="1">
                <a:solidFill>
                  <a:srgbClr val="FF0000"/>
                </a:solidFill>
                <a:latin typeface="Arial" pitchFamily="34" charset="0"/>
                <a:cs typeface="Arial" pitchFamily="34" charset="0"/>
              </a:rPr>
              <a:t>right</a:t>
            </a:r>
            <a:r>
              <a:rPr lang="es-HN" sz="2400" b="1" dirty="0">
                <a:solidFill>
                  <a:srgbClr val="FF0000"/>
                </a:solidFill>
                <a:latin typeface="Arial" pitchFamily="34" charset="0"/>
                <a:cs typeface="Arial" pitchFamily="34" charset="0"/>
              </a:rPr>
              <a:t>]</a:t>
            </a:r>
            <a:r>
              <a:rPr lang="es-HN" sz="2400" dirty="0">
                <a:latin typeface="Arial" pitchFamily="34" charset="0"/>
                <a:cs typeface="Arial" pitchFamily="34" charset="0"/>
              </a:rPr>
              <a:t> </a:t>
            </a:r>
            <a:r>
              <a:rPr lang="es-HN" sz="2400" b="1" dirty="0">
                <a:solidFill>
                  <a:schemeClr val="accent2"/>
                </a:solidFill>
                <a:latin typeface="Arial" pitchFamily="34" charset="0"/>
                <a:cs typeface="Arial" pitchFamily="34" charset="0"/>
              </a:rPr>
              <a:t>\</a:t>
            </a:r>
            <a:r>
              <a:rPr lang="es-HN" sz="2400" b="1" dirty="0" err="1">
                <a:solidFill>
                  <a:schemeClr val="accent2"/>
                </a:solidFill>
                <a:latin typeface="Arial" pitchFamily="34" charset="0"/>
                <a:cs typeface="Arial" pitchFamily="34" charset="0"/>
              </a:rPr>
              <a:t>left</a:t>
            </a:r>
            <a:r>
              <a:rPr lang="es-HN" sz="2400" dirty="0">
                <a:solidFill>
                  <a:schemeClr val="accent2"/>
                </a:solidFill>
                <a:latin typeface="Arial" pitchFamily="34" charset="0"/>
                <a:cs typeface="Arial" pitchFamily="34" charset="0"/>
              </a:rPr>
              <a:t>[ </a:t>
            </a:r>
            <a:r>
              <a:rPr lang="es-HN" sz="2400" dirty="0">
                <a:solidFill>
                  <a:srgbClr val="7030A0"/>
                </a:solidFill>
                <a:latin typeface="Arial" pitchFamily="34" charset="0"/>
                <a:cs typeface="Arial" pitchFamily="34" charset="0"/>
              </a:rPr>
              <a:t>\</a:t>
            </a:r>
            <a:r>
              <a:rPr lang="es-HN" sz="2400" dirty="0" err="1">
                <a:solidFill>
                  <a:srgbClr val="7030A0"/>
                </a:solidFill>
                <a:latin typeface="Arial" pitchFamily="34" charset="0"/>
                <a:cs typeface="Arial" pitchFamily="34" charset="0"/>
              </a:rPr>
              <a:t>begin</a:t>
            </a:r>
            <a:r>
              <a:rPr lang="es-HN" sz="2400" dirty="0">
                <a:solidFill>
                  <a:srgbClr val="7030A0"/>
                </a:solidFill>
                <a:latin typeface="Arial" pitchFamily="34" charset="0"/>
                <a:cs typeface="Arial" pitchFamily="34" charset="0"/>
              </a:rPr>
              <a:t>{</a:t>
            </a:r>
            <a:r>
              <a:rPr lang="es-HN" sz="2400" dirty="0" err="1">
                <a:solidFill>
                  <a:srgbClr val="7030A0"/>
                </a:solidFill>
                <a:latin typeface="Arial" pitchFamily="34" charset="0"/>
                <a:cs typeface="Arial" pitchFamily="34" charset="0"/>
              </a:rPr>
              <a:t>array</a:t>
            </a:r>
            <a:r>
              <a:rPr lang="es-HN" sz="2400" dirty="0">
                <a:solidFill>
                  <a:srgbClr val="7030A0"/>
                </a:solidFill>
                <a:latin typeface="Arial" pitchFamily="34" charset="0"/>
                <a:cs typeface="Arial" pitchFamily="34" charset="0"/>
              </a:rPr>
              <a:t>}{c}</a:t>
            </a:r>
            <a:r>
              <a:rPr lang="es-HN" sz="2400" dirty="0">
                <a:latin typeface="Arial" pitchFamily="34" charset="0"/>
                <a:cs typeface="Arial" pitchFamily="34" charset="0"/>
              </a:rPr>
              <a:t>V_{c}\\I_{L} </a:t>
            </a:r>
            <a:r>
              <a:rPr lang="es-HN" sz="2400" dirty="0">
                <a:solidFill>
                  <a:srgbClr val="7030A0"/>
                </a:solidFill>
                <a:latin typeface="Arial" pitchFamily="34" charset="0"/>
                <a:cs typeface="Arial" pitchFamily="34" charset="0"/>
              </a:rPr>
              <a:t>\</a:t>
            </a:r>
            <a:r>
              <a:rPr lang="es-HN" sz="2400" dirty="0" err="1">
                <a:solidFill>
                  <a:srgbClr val="7030A0"/>
                </a:solidFill>
                <a:latin typeface="Arial" pitchFamily="34" charset="0"/>
                <a:cs typeface="Arial" pitchFamily="34" charset="0"/>
              </a:rPr>
              <a:t>end</a:t>
            </a:r>
            <a:r>
              <a:rPr lang="es-HN" sz="2400" dirty="0">
                <a:solidFill>
                  <a:srgbClr val="7030A0"/>
                </a:solidFill>
                <a:latin typeface="Arial" pitchFamily="34" charset="0"/>
                <a:cs typeface="Arial" pitchFamily="34" charset="0"/>
              </a:rPr>
              <a:t>{</a:t>
            </a:r>
            <a:r>
              <a:rPr lang="es-HN" sz="2400" dirty="0" err="1">
                <a:solidFill>
                  <a:srgbClr val="7030A0"/>
                </a:solidFill>
                <a:latin typeface="Arial" pitchFamily="34" charset="0"/>
                <a:cs typeface="Arial" pitchFamily="34" charset="0"/>
              </a:rPr>
              <a:t>array</a:t>
            </a:r>
            <a:r>
              <a:rPr lang="es-HN" sz="2400" dirty="0">
                <a:solidFill>
                  <a:srgbClr val="7030A0"/>
                </a:solidFill>
                <a:latin typeface="Arial" pitchFamily="34" charset="0"/>
                <a:cs typeface="Arial" pitchFamily="34" charset="0"/>
              </a:rPr>
              <a:t>}</a:t>
            </a:r>
          </a:p>
          <a:p>
            <a:r>
              <a:rPr lang="es-HN" sz="2400" b="1" dirty="0">
                <a:solidFill>
                  <a:schemeClr val="accent2"/>
                </a:solidFill>
                <a:latin typeface="Arial" pitchFamily="34" charset="0"/>
                <a:cs typeface="Arial" pitchFamily="34" charset="0"/>
              </a:rPr>
              <a:t>\</a:t>
            </a:r>
            <a:r>
              <a:rPr lang="es-HN" sz="2400" b="1" dirty="0" err="1">
                <a:solidFill>
                  <a:schemeClr val="accent2"/>
                </a:solidFill>
                <a:latin typeface="Arial" pitchFamily="34" charset="0"/>
                <a:cs typeface="Arial" pitchFamily="34" charset="0"/>
              </a:rPr>
              <a:t>right</a:t>
            </a:r>
            <a:r>
              <a:rPr lang="es-HN" sz="2400" b="1" dirty="0">
                <a:solidFill>
                  <a:schemeClr val="accent2"/>
                </a:solidFill>
                <a:latin typeface="Arial" pitchFamily="34" charset="0"/>
                <a:cs typeface="Arial" pitchFamily="34" charset="0"/>
              </a:rPr>
              <a:t>]</a:t>
            </a:r>
            <a:r>
              <a:rPr lang="es-HN" sz="2400" dirty="0">
                <a:latin typeface="Arial" pitchFamily="34" charset="0"/>
                <a:cs typeface="Arial" pitchFamily="34" charset="0"/>
              </a:rPr>
              <a:t>+ \</a:t>
            </a:r>
            <a:r>
              <a:rPr lang="es-HN" sz="2400" dirty="0" err="1">
                <a:latin typeface="Arial" pitchFamily="34" charset="0"/>
                <a:cs typeface="Arial" pitchFamily="34" charset="0"/>
              </a:rPr>
              <a:t>left</a:t>
            </a:r>
            <a:r>
              <a:rPr lang="es-HN" sz="2400" dirty="0">
                <a:latin typeface="Arial" pitchFamily="34" charset="0"/>
                <a:cs typeface="Arial" pitchFamily="34" charset="0"/>
              </a:rPr>
              <a:t>[ </a:t>
            </a:r>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begin</a:t>
            </a:r>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array</a:t>
            </a:r>
            <a:r>
              <a:rPr lang="es-HN" sz="2400" dirty="0">
                <a:solidFill>
                  <a:srgbClr val="0070C0"/>
                </a:solidFill>
                <a:latin typeface="Arial" pitchFamily="34" charset="0"/>
                <a:cs typeface="Arial" pitchFamily="34" charset="0"/>
              </a:rPr>
              <a:t>}{c} </a:t>
            </a:r>
            <a:r>
              <a:rPr lang="es-HN" sz="2400" dirty="0">
                <a:latin typeface="Arial" pitchFamily="34" charset="0"/>
                <a:cs typeface="Arial" pitchFamily="34" charset="0"/>
              </a:rPr>
              <a:t>0\\1 </a:t>
            </a:r>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end</a:t>
            </a:r>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array</a:t>
            </a:r>
            <a:r>
              <a:rPr lang="es-HN" sz="2400" dirty="0">
                <a:solidFill>
                  <a:srgbClr val="0070C0"/>
                </a:solidFill>
                <a:latin typeface="Arial" pitchFamily="34" charset="0"/>
                <a:cs typeface="Arial" pitchFamily="34" charset="0"/>
              </a:rPr>
              <a:t>}\</a:t>
            </a:r>
            <a:r>
              <a:rPr lang="es-HN" sz="2400" dirty="0" err="1">
                <a:latin typeface="Arial" pitchFamily="34" charset="0"/>
                <a:cs typeface="Arial" pitchFamily="34" charset="0"/>
              </a:rPr>
              <a:t>right</a:t>
            </a:r>
            <a:r>
              <a:rPr lang="es-HN" sz="2400" dirty="0">
                <a:latin typeface="Arial" pitchFamily="34" charset="0"/>
                <a:cs typeface="Arial" pitchFamily="34" charset="0"/>
              </a:rPr>
              <a:t>] e^{-t}</a:t>
            </a:r>
            <a:r>
              <a:rPr lang="es-HN" sz="2400" dirty="0">
                <a:solidFill>
                  <a:srgbClr val="00B050"/>
                </a:solidFill>
                <a:latin typeface="Arial" pitchFamily="34" charset="0"/>
                <a:cs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2071678"/>
            <a:ext cx="6715172" cy="1200329"/>
          </a:xfrm>
          <a:prstGeom prst="rect">
            <a:avLst/>
          </a:prstGeom>
        </p:spPr>
        <p:txBody>
          <a:bodyPr wrap="square">
            <a:spAutoFit/>
          </a:bodyPr>
          <a:lstStyle/>
          <a:p>
            <a:pPr algn="just"/>
            <a:r>
              <a:rPr lang="es-ES" sz="2400" dirty="0">
                <a:latin typeface="Arial" pitchFamily="34" charset="0"/>
                <a:cs typeface="Arial" pitchFamily="34" charset="0"/>
              </a:rPr>
              <a:t>LaTeX provee la posibilidad de organizar </a:t>
            </a:r>
            <a:r>
              <a:rPr lang="es-ES" sz="2400" dirty="0">
                <a:solidFill>
                  <a:srgbClr val="FF0000"/>
                </a:solidFill>
                <a:latin typeface="Arial" pitchFamily="34" charset="0"/>
                <a:cs typeface="Arial" pitchFamily="34" charset="0"/>
              </a:rPr>
              <a:t>texto</a:t>
            </a:r>
            <a:r>
              <a:rPr lang="es-ES" sz="2400" dirty="0">
                <a:latin typeface="Arial" pitchFamily="34" charset="0"/>
                <a:cs typeface="Arial" pitchFamily="34" charset="0"/>
              </a:rPr>
              <a:t> en filas y columnas. El formato del ambiente </a:t>
            </a:r>
            <a:r>
              <a:rPr lang="es-ES" sz="2400" i="1" dirty="0">
                <a:latin typeface="Arial" pitchFamily="34" charset="0"/>
                <a:cs typeface="Arial" pitchFamily="34" charset="0"/>
              </a:rPr>
              <a:t>tabular es </a:t>
            </a:r>
            <a:r>
              <a:rPr lang="es-ES" sz="2400" dirty="0">
                <a:latin typeface="Arial" pitchFamily="34" charset="0"/>
                <a:cs typeface="Arial" pitchFamily="34" charset="0"/>
              </a:rPr>
              <a:t>el siguiente</a:t>
            </a:r>
          </a:p>
        </p:txBody>
      </p:sp>
      <p:sp>
        <p:nvSpPr>
          <p:cNvPr id="4" name="3 CuadroTexto"/>
          <p:cNvSpPr txBox="1"/>
          <p:nvPr/>
        </p:nvSpPr>
        <p:spPr>
          <a:xfrm>
            <a:off x="1428728" y="3500438"/>
            <a:ext cx="6786610" cy="2308324"/>
          </a:xfrm>
          <a:prstGeom prst="rect">
            <a:avLst/>
          </a:prstGeom>
          <a:noFill/>
        </p:spPr>
        <p:txBody>
          <a:bodyPr wrap="square" rtlCol="0">
            <a:spAutoFit/>
          </a:bodyPr>
          <a:lstStyle/>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 </a:t>
            </a:r>
            <a:r>
              <a:rPr lang="es-ES" sz="2400" dirty="0">
                <a:latin typeface="Arial" pitchFamily="34" charset="0"/>
                <a:cs typeface="Arial" pitchFamily="34" charset="0"/>
              </a:rPr>
              <a:t>{tabular}[</a:t>
            </a:r>
            <a:r>
              <a:rPr lang="es-ES" sz="2400" dirty="0">
                <a:solidFill>
                  <a:srgbClr val="FF0000"/>
                </a:solidFill>
                <a:latin typeface="Arial" pitchFamily="34" charset="0"/>
                <a:cs typeface="Arial" pitchFamily="34" charset="0"/>
              </a:rPr>
              <a:t>alineación</a:t>
            </a:r>
            <a:r>
              <a:rPr lang="es-ES" sz="2400" dirty="0">
                <a:latin typeface="Arial" pitchFamily="34" charset="0"/>
                <a:cs typeface="Arial" pitchFamily="34" charset="0"/>
              </a:rPr>
              <a:t>]{formato}</a:t>
            </a:r>
          </a:p>
          <a:p>
            <a:r>
              <a:rPr lang="es-ES" sz="2400" dirty="0">
                <a:latin typeface="Arial" pitchFamily="34" charset="0"/>
                <a:cs typeface="Arial" pitchFamily="34" charset="0"/>
              </a:rPr>
              <a:t>Filas</a:t>
            </a: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latin typeface="Arial" pitchFamily="34" charset="0"/>
                <a:cs typeface="Arial" pitchFamily="34" charset="0"/>
              </a:rPr>
              <a:t>{tabular}</a:t>
            </a:r>
          </a:p>
          <a:p>
            <a:endParaRPr lang="es-ES" sz="2400" dirty="0">
              <a:latin typeface="Arial" pitchFamily="34" charset="0"/>
              <a:cs typeface="Arial" pitchFamily="34" charset="0"/>
            </a:endParaRPr>
          </a:p>
          <a:p>
            <a:r>
              <a:rPr lang="es-ES" sz="2400" dirty="0">
                <a:latin typeface="Arial" pitchFamily="34" charset="0"/>
                <a:cs typeface="Arial" pitchFamily="34" charset="0"/>
              </a:rPr>
              <a:t>La alineación y líneas verticales es igual que en el entorno array</a:t>
            </a:r>
          </a:p>
        </p:txBody>
      </p:sp>
      <p:sp>
        <p:nvSpPr>
          <p:cNvPr id="5" name="4 Rectángulo"/>
          <p:cNvSpPr/>
          <p:nvPr/>
        </p:nvSpPr>
        <p:spPr>
          <a:xfrm>
            <a:off x="1643042" y="928670"/>
            <a:ext cx="5072098" cy="707886"/>
          </a:xfrm>
          <a:prstGeom prst="rect">
            <a:avLst/>
          </a:prstGeom>
        </p:spPr>
        <p:txBody>
          <a:bodyPr anchor="b">
            <a:noAutofit/>
          </a:bodyPr>
          <a:lstStyle/>
          <a:p>
            <a:pPr lvl="0" fontAlgn="base">
              <a:spcBef>
                <a:spcPct val="0"/>
              </a:spcBef>
              <a:spcAft>
                <a:spcPct val="0"/>
              </a:spcAft>
            </a:pPr>
            <a:r>
              <a:rPr lang="es-ES" sz="48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Entorno tabular</a:t>
            </a:r>
            <a:endParaRPr lang="es-HN" sz="48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000" t="7082" r="4000" b="7934"/>
          <a:stretch>
            <a:fillRect/>
          </a:stretch>
        </p:blipFill>
        <p:spPr bwMode="auto">
          <a:xfrm>
            <a:off x="3071802" y="4071942"/>
            <a:ext cx="3833839" cy="2000264"/>
          </a:xfrm>
          <a:prstGeom prst="rect">
            <a:avLst/>
          </a:prstGeom>
          <a:noFill/>
          <a:ln w="57150">
            <a:solidFill>
              <a:schemeClr val="bg2">
                <a:lumMod val="75000"/>
              </a:schemeClr>
            </a:solidFill>
            <a:miter lim="800000"/>
            <a:headEnd/>
            <a:tailEnd/>
          </a:ln>
        </p:spPr>
      </p:pic>
      <p:sp>
        <p:nvSpPr>
          <p:cNvPr id="3" name="2 Rectángulo"/>
          <p:cNvSpPr/>
          <p:nvPr/>
        </p:nvSpPr>
        <p:spPr>
          <a:xfrm>
            <a:off x="2643174" y="928670"/>
            <a:ext cx="4572000" cy="2677656"/>
          </a:xfrm>
          <a:prstGeom prst="rect">
            <a:avLst/>
          </a:prstGeom>
        </p:spPr>
        <p:txBody>
          <a:bodyPr>
            <a:spAutoFit/>
          </a:bodyPr>
          <a:lstStyle/>
          <a:p>
            <a:r>
              <a:rPr lang="es-ES" sz="2400" dirty="0">
                <a:solidFill>
                  <a:srgbClr val="00B0F0"/>
                </a:solidFill>
                <a:latin typeface="Arial" pitchFamily="34" charset="0"/>
                <a:cs typeface="Arial" pitchFamily="34" charset="0"/>
              </a:rPr>
              <a:t>\</a:t>
            </a:r>
            <a:r>
              <a:rPr lang="es-ES" sz="2400" dirty="0" err="1">
                <a:solidFill>
                  <a:srgbClr val="00B0F0"/>
                </a:solidFill>
                <a:latin typeface="Arial" pitchFamily="34" charset="0"/>
                <a:cs typeface="Arial" pitchFamily="34" charset="0"/>
              </a:rPr>
              <a:t>begin</a:t>
            </a:r>
            <a:r>
              <a:rPr lang="es-ES" sz="2400" dirty="0">
                <a:solidFill>
                  <a:srgbClr val="00B0F0"/>
                </a:solidFill>
                <a:latin typeface="Arial" pitchFamily="34" charset="0"/>
                <a:cs typeface="Arial" pitchFamily="34" charset="0"/>
              </a:rPr>
              <a:t>{tabular</a:t>
            </a:r>
            <a:r>
              <a:rPr lang="es-ES" sz="2400" dirty="0">
                <a:latin typeface="Arial" pitchFamily="34" charset="0"/>
                <a:cs typeface="Arial" pitchFamily="34" charset="0"/>
              </a:rPr>
              <a:t>}{</a:t>
            </a:r>
            <a:r>
              <a:rPr lang="es-ES" sz="2400" dirty="0">
                <a:solidFill>
                  <a:srgbClr val="FF0000"/>
                </a:solidFill>
                <a:latin typeface="Arial" pitchFamily="34" charset="0"/>
                <a:cs typeface="Arial" pitchFamily="34" charset="0"/>
              </a:rPr>
              <a:t>|</a:t>
            </a:r>
            <a:r>
              <a:rPr lang="es-ES" sz="2400" dirty="0" err="1">
                <a:solidFill>
                  <a:srgbClr val="FF0000"/>
                </a:solidFill>
                <a:latin typeface="Arial" pitchFamily="34" charset="0"/>
                <a:cs typeface="Arial" pitchFamily="34" charset="0"/>
              </a:rPr>
              <a:t>c|c</a:t>
            </a:r>
            <a:r>
              <a:rPr lang="es-ES" sz="2400" dirty="0">
                <a:solidFill>
                  <a:srgbClr val="FF0000"/>
                </a:solidFill>
                <a:latin typeface="Arial" pitchFamily="34" charset="0"/>
                <a:cs typeface="Arial" pitchFamily="34" charset="0"/>
              </a:rPr>
              <a:t>|}</a:t>
            </a:r>
          </a:p>
          <a:p>
            <a:r>
              <a:rPr lang="es-ES" sz="2400" dirty="0">
                <a:solidFill>
                  <a:srgbClr val="92D050"/>
                </a:solidFill>
                <a:latin typeface="Arial" pitchFamily="34" charset="0"/>
                <a:cs typeface="Arial" pitchFamily="34" charset="0"/>
              </a:rPr>
              <a:t>\</a:t>
            </a:r>
            <a:r>
              <a:rPr lang="es-ES" sz="2400" dirty="0" err="1">
                <a:solidFill>
                  <a:srgbClr val="92D050"/>
                </a:solidFill>
                <a:latin typeface="Arial" pitchFamily="34" charset="0"/>
                <a:cs typeface="Arial" pitchFamily="34" charset="0"/>
              </a:rPr>
              <a:t>hline</a:t>
            </a:r>
            <a:r>
              <a:rPr lang="es-ES" sz="2400" dirty="0">
                <a:solidFill>
                  <a:srgbClr val="92D050"/>
                </a:solidFill>
                <a:latin typeface="Arial" pitchFamily="34" charset="0"/>
                <a:cs typeface="Arial" pitchFamily="34" charset="0"/>
              </a:rPr>
              <a:t> </a:t>
            </a:r>
            <a:r>
              <a:rPr lang="es-ES" sz="2400" dirty="0">
                <a:latin typeface="Arial" pitchFamily="34" charset="0"/>
                <a:cs typeface="Arial" pitchFamily="34" charset="0"/>
              </a:rPr>
              <a:t>cuenta &amp; nota \\ </a:t>
            </a:r>
          </a:p>
          <a:p>
            <a:r>
              <a:rPr lang="es-ES" sz="2400" dirty="0">
                <a:solidFill>
                  <a:srgbClr val="92D050"/>
                </a:solidFill>
                <a:latin typeface="Arial" pitchFamily="34" charset="0"/>
                <a:cs typeface="Arial" pitchFamily="34" charset="0"/>
              </a:rPr>
              <a:t>\</a:t>
            </a:r>
            <a:r>
              <a:rPr lang="es-ES" sz="2400" dirty="0" err="1">
                <a:solidFill>
                  <a:srgbClr val="92D050"/>
                </a:solidFill>
                <a:latin typeface="Arial" pitchFamily="34" charset="0"/>
                <a:cs typeface="Arial" pitchFamily="34" charset="0"/>
              </a:rPr>
              <a:t>hline</a:t>
            </a:r>
            <a:r>
              <a:rPr lang="es-ES" sz="2400" dirty="0">
                <a:solidFill>
                  <a:srgbClr val="92D050"/>
                </a:solidFill>
                <a:latin typeface="Arial" pitchFamily="34" charset="0"/>
                <a:cs typeface="Arial" pitchFamily="34" charset="0"/>
              </a:rPr>
              <a:t> </a:t>
            </a:r>
            <a:r>
              <a:rPr lang="es-ES" sz="2400" dirty="0">
                <a:latin typeface="Arial" pitchFamily="34" charset="0"/>
                <a:cs typeface="Arial" pitchFamily="34" charset="0"/>
              </a:rPr>
              <a:t>20032002001 &amp; 55 \\ </a:t>
            </a:r>
          </a:p>
          <a:p>
            <a:r>
              <a:rPr lang="es-ES" sz="2400" dirty="0">
                <a:solidFill>
                  <a:srgbClr val="92D050"/>
                </a:solidFill>
                <a:latin typeface="Arial" pitchFamily="34" charset="0"/>
                <a:cs typeface="Arial" pitchFamily="34" charset="0"/>
              </a:rPr>
              <a:t>\</a:t>
            </a:r>
            <a:r>
              <a:rPr lang="es-ES" sz="2400" dirty="0" err="1">
                <a:solidFill>
                  <a:srgbClr val="92D050"/>
                </a:solidFill>
                <a:latin typeface="Arial" pitchFamily="34" charset="0"/>
                <a:cs typeface="Arial" pitchFamily="34" charset="0"/>
              </a:rPr>
              <a:t>hline</a:t>
            </a:r>
            <a:r>
              <a:rPr lang="es-ES" sz="2400" dirty="0">
                <a:solidFill>
                  <a:srgbClr val="92D050"/>
                </a:solidFill>
                <a:latin typeface="Arial" pitchFamily="34" charset="0"/>
                <a:cs typeface="Arial" pitchFamily="34" charset="0"/>
              </a:rPr>
              <a:t> </a:t>
            </a:r>
            <a:r>
              <a:rPr lang="es-ES" sz="2400" dirty="0">
                <a:latin typeface="Arial" pitchFamily="34" charset="0"/>
                <a:cs typeface="Arial" pitchFamily="34" charset="0"/>
              </a:rPr>
              <a:t>20042003253 &amp; 67 \\ </a:t>
            </a:r>
          </a:p>
          <a:p>
            <a:r>
              <a:rPr lang="es-ES" sz="2400" dirty="0">
                <a:solidFill>
                  <a:srgbClr val="92D050"/>
                </a:solidFill>
                <a:latin typeface="Arial" pitchFamily="34" charset="0"/>
                <a:cs typeface="Arial" pitchFamily="34" charset="0"/>
              </a:rPr>
              <a:t>\</a:t>
            </a:r>
            <a:r>
              <a:rPr lang="es-ES" sz="2400" dirty="0" err="1">
                <a:solidFill>
                  <a:srgbClr val="92D050"/>
                </a:solidFill>
                <a:latin typeface="Arial" pitchFamily="34" charset="0"/>
                <a:cs typeface="Arial" pitchFamily="34" charset="0"/>
              </a:rPr>
              <a:t>hline</a:t>
            </a:r>
            <a:r>
              <a:rPr lang="es-ES" sz="2400" dirty="0">
                <a:solidFill>
                  <a:srgbClr val="92D050"/>
                </a:solidFill>
                <a:latin typeface="Arial" pitchFamily="34" charset="0"/>
                <a:cs typeface="Arial" pitchFamily="34" charset="0"/>
              </a:rPr>
              <a:t> </a:t>
            </a:r>
            <a:r>
              <a:rPr lang="es-ES" sz="2400" dirty="0">
                <a:latin typeface="Arial" pitchFamily="34" charset="0"/>
                <a:cs typeface="Arial" pitchFamily="34" charset="0"/>
              </a:rPr>
              <a:t>20032005236 &amp; 82 \\ </a:t>
            </a:r>
          </a:p>
          <a:p>
            <a:r>
              <a:rPr lang="es-ES" sz="2400" dirty="0">
                <a:solidFill>
                  <a:srgbClr val="92D050"/>
                </a:solidFill>
                <a:latin typeface="Arial" pitchFamily="34" charset="0"/>
                <a:cs typeface="Arial" pitchFamily="34" charset="0"/>
              </a:rPr>
              <a:t>\</a:t>
            </a:r>
            <a:r>
              <a:rPr lang="es-ES" sz="2400" dirty="0" err="1">
                <a:solidFill>
                  <a:srgbClr val="92D050"/>
                </a:solidFill>
                <a:latin typeface="Arial" pitchFamily="34" charset="0"/>
                <a:cs typeface="Arial" pitchFamily="34" charset="0"/>
              </a:rPr>
              <a:t>hline</a:t>
            </a:r>
            <a:r>
              <a:rPr lang="es-ES" sz="2400" dirty="0">
                <a:solidFill>
                  <a:srgbClr val="92D050"/>
                </a:solidFill>
                <a:latin typeface="Arial" pitchFamily="34" charset="0"/>
                <a:cs typeface="Arial" pitchFamily="34" charset="0"/>
              </a:rPr>
              <a:t> </a:t>
            </a:r>
          </a:p>
          <a:p>
            <a:r>
              <a:rPr lang="es-ES" sz="2400" dirty="0">
                <a:solidFill>
                  <a:srgbClr val="00B0F0"/>
                </a:solidFill>
                <a:latin typeface="Arial" pitchFamily="34" charset="0"/>
                <a:cs typeface="Arial" pitchFamily="34" charset="0"/>
              </a:rPr>
              <a:t>\</a:t>
            </a:r>
            <a:r>
              <a:rPr lang="es-ES" sz="2400" dirty="0" err="1">
                <a:solidFill>
                  <a:srgbClr val="00B0F0"/>
                </a:solidFill>
                <a:latin typeface="Arial" pitchFamily="34" charset="0"/>
                <a:cs typeface="Arial" pitchFamily="34" charset="0"/>
              </a:rPr>
              <a:t>end</a:t>
            </a:r>
            <a:r>
              <a:rPr lang="es-ES" sz="2400" dirty="0">
                <a:solidFill>
                  <a:srgbClr val="00B0F0"/>
                </a:solidFill>
                <a:latin typeface="Arial" pitchFamily="34" charset="0"/>
                <a:cs typeface="Arial" pitchFamily="34" charset="0"/>
              </a:rPr>
              <a:t>{tabular}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0166" y="1142984"/>
            <a:ext cx="7286676" cy="4524315"/>
          </a:xfrm>
          <a:prstGeom prst="rect">
            <a:avLst/>
          </a:prstGeom>
        </p:spPr>
        <p:txBody>
          <a:bodyPr wrap="square">
            <a:spAutoFit/>
          </a:bodyPr>
          <a:lstStyle/>
          <a:p>
            <a:pPr algn="just"/>
            <a:r>
              <a:rPr lang="es-ES" sz="2400" dirty="0">
                <a:latin typeface="Arial" pitchFamily="34" charset="0"/>
                <a:cs typeface="Arial" pitchFamily="34" charset="0"/>
              </a:rPr>
              <a:t>Si queremos unir varias columnas, debemos usar el comando \</a:t>
            </a:r>
            <a:r>
              <a:rPr lang="es-ES" sz="2400" dirty="0" err="1">
                <a:latin typeface="Arial" pitchFamily="34" charset="0"/>
                <a:cs typeface="Arial" pitchFamily="34" charset="0"/>
              </a:rPr>
              <a:t>multicolum</a:t>
            </a:r>
            <a:r>
              <a:rPr lang="es-ES" sz="2400" dirty="0">
                <a:latin typeface="Arial" pitchFamily="34" charset="0"/>
                <a:cs typeface="Arial" pitchFamily="34" charset="0"/>
              </a:rPr>
              <a:t>". Este tiene la siguiente sintaxis:</a:t>
            </a:r>
          </a:p>
          <a:p>
            <a:pPr algn="just"/>
            <a:endParaRPr lang="es-ES" sz="2400" dirty="0">
              <a:latin typeface="Arial" pitchFamily="34" charset="0"/>
              <a:cs typeface="Arial" pitchFamily="34" charset="0"/>
            </a:endParaRPr>
          </a:p>
          <a:p>
            <a:pPr algn="just"/>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multicolumn</a:t>
            </a:r>
            <a:r>
              <a:rPr lang="es-ES" sz="2400" b="1" dirty="0">
                <a:solidFill>
                  <a:schemeClr val="accent2">
                    <a:lumMod val="75000"/>
                  </a:schemeClr>
                </a:solidFill>
                <a:latin typeface="Arial" pitchFamily="34" charset="0"/>
                <a:cs typeface="Arial" pitchFamily="34" charset="0"/>
              </a:rPr>
              <a:t>{columnas}{posición}{texto}</a:t>
            </a:r>
          </a:p>
          <a:p>
            <a:pPr algn="just"/>
            <a:endParaRPr lang="es-ES" sz="2400" dirty="0">
              <a:latin typeface="Arial" pitchFamily="34" charset="0"/>
              <a:cs typeface="Arial" pitchFamily="34" charset="0"/>
            </a:endParaRPr>
          </a:p>
          <a:p>
            <a:pPr algn="just">
              <a:buSzPct val="150000"/>
              <a:buFont typeface="Arial" pitchFamily="34" charset="0"/>
              <a:buChar char="•"/>
            </a:pPr>
            <a:r>
              <a:rPr lang="es-ES" sz="2400" b="1" dirty="0">
                <a:solidFill>
                  <a:schemeClr val="accent2">
                    <a:lumMod val="75000"/>
                  </a:schemeClr>
                </a:solidFill>
                <a:latin typeface="Arial" pitchFamily="34" charset="0"/>
                <a:cs typeface="Arial" pitchFamily="34" charset="0"/>
              </a:rPr>
              <a:t>columnas</a:t>
            </a:r>
            <a:r>
              <a:rPr lang="es-ES" sz="2400" dirty="0">
                <a:latin typeface="Arial" pitchFamily="34" charset="0"/>
                <a:cs typeface="Arial" pitchFamily="34" charset="0"/>
              </a:rPr>
              <a:t>  Indica cuantas columnas tendrá de ancho la celda.</a:t>
            </a:r>
          </a:p>
          <a:p>
            <a:pPr algn="just">
              <a:buSzPct val="150000"/>
              <a:buFont typeface="Arial" pitchFamily="34" charset="0"/>
              <a:buChar char="•"/>
            </a:pPr>
            <a:endParaRPr lang="es-ES" sz="2400" dirty="0">
              <a:latin typeface="Arial" pitchFamily="34" charset="0"/>
              <a:cs typeface="Arial" pitchFamily="34" charset="0"/>
            </a:endParaRPr>
          </a:p>
          <a:p>
            <a:pPr algn="just">
              <a:buSzPct val="150000"/>
              <a:buFont typeface="Arial" pitchFamily="34" charset="0"/>
              <a:buChar char="•"/>
            </a:pPr>
            <a:r>
              <a:rPr lang="es-ES" sz="2400" b="1" dirty="0">
                <a:solidFill>
                  <a:schemeClr val="accent2">
                    <a:lumMod val="75000"/>
                  </a:schemeClr>
                </a:solidFill>
                <a:latin typeface="Arial" pitchFamily="34" charset="0"/>
                <a:cs typeface="Arial" pitchFamily="34" charset="0"/>
              </a:rPr>
              <a:t>posición</a:t>
            </a:r>
            <a:r>
              <a:rPr lang="es-ES" sz="2400" dirty="0">
                <a:latin typeface="Arial" pitchFamily="34" charset="0"/>
                <a:cs typeface="Arial" pitchFamily="34" charset="0"/>
              </a:rPr>
              <a:t> Indica la alineación del texto.</a:t>
            </a:r>
          </a:p>
          <a:p>
            <a:pPr algn="just">
              <a:buSzPct val="150000"/>
              <a:buFont typeface="Arial" pitchFamily="34" charset="0"/>
              <a:buChar char="•"/>
            </a:pPr>
            <a:endParaRPr lang="es-ES" sz="2400" dirty="0">
              <a:latin typeface="Arial" pitchFamily="34" charset="0"/>
              <a:cs typeface="Arial" pitchFamily="34" charset="0"/>
            </a:endParaRPr>
          </a:p>
          <a:p>
            <a:pPr algn="just">
              <a:buSzPct val="150000"/>
              <a:buFont typeface="Arial" pitchFamily="34" charset="0"/>
              <a:buChar char="•"/>
            </a:pPr>
            <a:r>
              <a:rPr lang="es-ES" sz="2400" b="1" dirty="0">
                <a:solidFill>
                  <a:schemeClr val="accent2">
                    <a:lumMod val="75000"/>
                  </a:schemeClr>
                </a:solidFill>
                <a:latin typeface="Arial" pitchFamily="34" charset="0"/>
                <a:cs typeface="Arial" pitchFamily="34" charset="0"/>
              </a:rPr>
              <a:t>texto</a:t>
            </a:r>
            <a:r>
              <a:rPr lang="es-ES" sz="2400" dirty="0">
                <a:latin typeface="Arial" pitchFamily="34" charset="0"/>
                <a:cs typeface="Arial" pitchFamily="34" charset="0"/>
              </a:rPr>
              <a:t> Indica el contenido de la celda.</a:t>
            </a:r>
          </a:p>
        </p:txBody>
      </p:sp>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1615" t="2858" r="1507" b="2832"/>
          <a:stretch>
            <a:fillRect/>
          </a:stretch>
        </p:blipFill>
        <p:spPr bwMode="auto">
          <a:xfrm>
            <a:off x="4067944" y="3284984"/>
            <a:ext cx="4286280" cy="2357454"/>
          </a:xfrm>
          <a:prstGeom prst="rect">
            <a:avLst/>
          </a:prstGeom>
          <a:noFill/>
          <a:ln w="57150">
            <a:solidFill>
              <a:schemeClr val="bg2">
                <a:lumMod val="75000"/>
              </a:schemeClr>
            </a:solidFill>
            <a:miter lim="800000"/>
            <a:headEnd/>
            <a:tailEnd/>
          </a:ln>
        </p:spPr>
      </p:pic>
      <p:sp>
        <p:nvSpPr>
          <p:cNvPr id="4" name="3 Rectángulo"/>
          <p:cNvSpPr/>
          <p:nvPr/>
        </p:nvSpPr>
        <p:spPr>
          <a:xfrm>
            <a:off x="1357290" y="786356"/>
            <a:ext cx="7215238" cy="3046988"/>
          </a:xfrm>
          <a:prstGeom prst="rect">
            <a:avLst/>
          </a:prstGeom>
        </p:spPr>
        <p:txBody>
          <a:bodyPr wrap="square">
            <a:spAutoFit/>
          </a:bodyPr>
          <a:lstStyle/>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{tabular}</a:t>
            </a:r>
            <a:r>
              <a:rPr lang="es-ES" sz="2400" dirty="0">
                <a:latin typeface="Arial" pitchFamily="34" charset="0"/>
                <a:cs typeface="Arial" pitchFamily="34" charset="0"/>
              </a:rPr>
              <a:t>{|</a:t>
            </a:r>
            <a:r>
              <a:rPr lang="es-ES" sz="2400" dirty="0" err="1">
                <a:solidFill>
                  <a:srgbClr val="FF0000"/>
                </a:solidFill>
                <a:latin typeface="Arial" pitchFamily="34" charset="0"/>
                <a:cs typeface="Arial" pitchFamily="34" charset="0"/>
              </a:rPr>
              <a:t>c|c|c</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r>
              <a:rPr lang="es-ES" sz="2400" dirty="0">
                <a:latin typeface="Arial" pitchFamily="34" charset="0"/>
                <a:cs typeface="Arial" pitchFamily="34" charset="0"/>
              </a:rPr>
              <a:t> </a:t>
            </a:r>
            <a:r>
              <a:rPr lang="es-ES" sz="2400" dirty="0">
                <a:solidFill>
                  <a:srgbClr val="00B050"/>
                </a:solidFill>
                <a:latin typeface="Arial" pitchFamily="34" charset="0"/>
                <a:cs typeface="Arial" pitchFamily="34" charset="0"/>
              </a:rPr>
              <a:t>\</a:t>
            </a:r>
            <a:r>
              <a:rPr lang="es-ES" sz="2400" dirty="0" err="1">
                <a:solidFill>
                  <a:srgbClr val="00B050"/>
                </a:solidFill>
                <a:latin typeface="Arial" pitchFamily="34" charset="0"/>
                <a:cs typeface="Arial" pitchFamily="34" charset="0"/>
              </a:rPr>
              <a:t>multicolumn</a:t>
            </a:r>
            <a:r>
              <a:rPr lang="es-ES" sz="2400" dirty="0">
                <a:solidFill>
                  <a:srgbClr val="00B050"/>
                </a:solidFill>
                <a:latin typeface="Arial" pitchFamily="34" charset="0"/>
                <a:cs typeface="Arial" pitchFamily="34" charset="0"/>
              </a:rPr>
              <a:t>{3}{|c|}{3 columnas}</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r>
              <a:rPr lang="es-ES" sz="2400" dirty="0">
                <a:latin typeface="Arial" pitchFamily="34" charset="0"/>
                <a:cs typeface="Arial" pitchFamily="34" charset="0"/>
              </a:rPr>
              <a:t> </a:t>
            </a:r>
            <a:r>
              <a:rPr lang="es-ES" sz="2400" dirty="0">
                <a:solidFill>
                  <a:srgbClr val="00B050"/>
                </a:solidFill>
                <a:latin typeface="Arial" pitchFamily="34" charset="0"/>
                <a:cs typeface="Arial" pitchFamily="34" charset="0"/>
              </a:rPr>
              <a:t>\</a:t>
            </a:r>
            <a:r>
              <a:rPr lang="es-ES" sz="2400" dirty="0" err="1">
                <a:solidFill>
                  <a:srgbClr val="00B050"/>
                </a:solidFill>
                <a:latin typeface="Arial" pitchFamily="34" charset="0"/>
                <a:cs typeface="Arial" pitchFamily="34" charset="0"/>
              </a:rPr>
              <a:t>multicolumn</a:t>
            </a:r>
            <a:r>
              <a:rPr lang="es-ES" sz="2400" dirty="0">
                <a:solidFill>
                  <a:srgbClr val="00B050"/>
                </a:solidFill>
                <a:latin typeface="Arial" pitchFamily="34" charset="0"/>
                <a:cs typeface="Arial" pitchFamily="34" charset="0"/>
              </a:rPr>
              <a:t>{2}{|c|}{2 columnas}</a:t>
            </a:r>
            <a:r>
              <a:rPr lang="es-ES" sz="2400" dirty="0">
                <a:latin typeface="Arial" pitchFamily="34" charset="0"/>
                <a:cs typeface="Arial" pitchFamily="34" charset="0"/>
              </a:rPr>
              <a:t>&amp;1 columna\\</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r>
              <a:rPr lang="es-ES" sz="2400" dirty="0">
                <a:latin typeface="Arial" pitchFamily="34" charset="0"/>
                <a:cs typeface="Arial" pitchFamily="34" charset="0"/>
              </a:rPr>
              <a:t> 1 &amp; 2 &amp; 3 </a:t>
            </a:r>
            <a:r>
              <a:rPr lang="es-ES" sz="2400" dirty="0">
                <a:solidFill>
                  <a:srgbClr val="FF0000"/>
                </a:solidFill>
                <a:latin typeface="Arial" pitchFamily="34" charset="0"/>
                <a:cs typeface="Arial" pitchFamily="34" charset="0"/>
              </a:rPr>
              <a:t>\\ </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r>
              <a:rPr lang="es-ES" sz="2400" dirty="0">
                <a:latin typeface="Arial" pitchFamily="34" charset="0"/>
                <a:cs typeface="Arial" pitchFamily="34" charset="0"/>
              </a:rPr>
              <a:t> 4 &amp; 5 &amp; 6 </a:t>
            </a:r>
            <a:r>
              <a:rPr lang="es-ES" sz="2400" dirty="0">
                <a:solidFill>
                  <a:srgbClr val="FF0000"/>
                </a:solidFill>
                <a:latin typeface="Arial" pitchFamily="34" charset="0"/>
                <a:cs typeface="Arial" pitchFamily="34" charset="0"/>
              </a:rPr>
              <a:t>\\</a:t>
            </a:r>
            <a:r>
              <a:rPr lang="es-ES" sz="2400" dirty="0">
                <a:latin typeface="Arial" pitchFamily="34" charset="0"/>
                <a:cs typeface="Arial" pitchFamily="34" charset="0"/>
              </a:rPr>
              <a:t> </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r>
              <a:rPr lang="es-ES" sz="2400" dirty="0">
                <a:latin typeface="Arial" pitchFamily="34" charset="0"/>
                <a:cs typeface="Arial" pitchFamily="34" charset="0"/>
              </a:rPr>
              <a:t> 7 &amp; 8 &amp; 9 </a:t>
            </a:r>
            <a:r>
              <a:rPr lang="es-ES" sz="2400" dirty="0">
                <a:solidFill>
                  <a:srgbClr val="FF0000"/>
                </a:solidFill>
                <a:latin typeface="Arial" pitchFamily="34" charset="0"/>
                <a:cs typeface="Arial" pitchFamily="34" charset="0"/>
              </a:rPr>
              <a:t>\\</a:t>
            </a:r>
            <a:r>
              <a:rPr lang="es-ES" sz="2400" dirty="0">
                <a:latin typeface="Arial" pitchFamily="34" charset="0"/>
                <a:cs typeface="Arial" pitchFamily="34" charset="0"/>
              </a:rPr>
              <a:t> </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r>
              <a:rPr lang="es-ES" sz="2400" dirty="0">
                <a:latin typeface="Arial" pitchFamily="34" charset="0"/>
                <a:cs typeface="Arial" pitchFamily="34" charset="0"/>
              </a:rPr>
              <a:t> </a:t>
            </a: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solidFill>
                  <a:srgbClr val="0070C0"/>
                </a:solidFill>
                <a:latin typeface="Arial" pitchFamily="34" charset="0"/>
                <a:cs typeface="Arial" pitchFamily="34" charset="0"/>
              </a:rPr>
              <a:t>{tabular}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14414" y="785794"/>
            <a:ext cx="7572428" cy="1569660"/>
          </a:xfrm>
          <a:prstGeom prst="rect">
            <a:avLst/>
          </a:prstGeom>
        </p:spPr>
        <p:txBody>
          <a:bodyPr wrap="square">
            <a:spAutoFit/>
          </a:bodyPr>
          <a:lstStyle/>
          <a:p>
            <a:pPr algn="just"/>
            <a:r>
              <a:rPr lang="es-ES" sz="2400" dirty="0">
                <a:latin typeface="Arial" pitchFamily="34" charset="0"/>
                <a:cs typeface="Arial" pitchFamily="34" charset="0"/>
              </a:rPr>
              <a:t>Para unir varias las debemos usar el comando \</a:t>
            </a:r>
            <a:r>
              <a:rPr lang="es-ES" sz="2400" dirty="0" err="1">
                <a:latin typeface="Arial" pitchFamily="34" charset="0"/>
                <a:cs typeface="Arial" pitchFamily="34" charset="0"/>
              </a:rPr>
              <a:t>multirow</a:t>
            </a:r>
            <a:r>
              <a:rPr lang="es-ES" sz="2400" dirty="0">
                <a:latin typeface="Arial" pitchFamily="34" charset="0"/>
                <a:cs typeface="Arial" pitchFamily="34" charset="0"/>
              </a:rPr>
              <a:t>. Este tiene la siguiente sintaxis:</a:t>
            </a:r>
          </a:p>
          <a:p>
            <a:endParaRPr lang="es-ES" sz="2400" dirty="0">
              <a:latin typeface="Arial" pitchFamily="34" charset="0"/>
              <a:cs typeface="Arial" pitchFamily="34" charset="0"/>
            </a:endParaRPr>
          </a:p>
          <a:p>
            <a:pPr algn="just"/>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multirow</a:t>
            </a:r>
            <a:r>
              <a:rPr lang="es-ES" sz="2400" dirty="0">
                <a:solidFill>
                  <a:schemeClr val="accent2">
                    <a:lumMod val="75000"/>
                  </a:schemeClr>
                </a:solidFill>
                <a:latin typeface="Arial" pitchFamily="34" charset="0"/>
                <a:cs typeface="Arial" pitchFamily="34" charset="0"/>
              </a:rPr>
              <a:t>{filas}{ancho}[movimiento vertical]{texto}</a:t>
            </a:r>
          </a:p>
        </p:txBody>
      </p:sp>
      <p:sp>
        <p:nvSpPr>
          <p:cNvPr id="5" name="4 Rectángulo"/>
          <p:cNvSpPr/>
          <p:nvPr/>
        </p:nvSpPr>
        <p:spPr>
          <a:xfrm>
            <a:off x="1285852" y="2643182"/>
            <a:ext cx="7358114" cy="3785652"/>
          </a:xfrm>
          <a:prstGeom prst="rect">
            <a:avLst/>
          </a:prstGeom>
        </p:spPr>
        <p:txBody>
          <a:bodyPr wrap="square">
            <a:spAutoFit/>
          </a:bodyPr>
          <a:lstStyle/>
          <a:p>
            <a:pPr algn="just"/>
            <a:r>
              <a:rPr lang="es-ES" sz="2400" dirty="0">
                <a:latin typeface="Arial" pitchFamily="34" charset="0"/>
                <a:cs typeface="Arial" pitchFamily="34" charset="0"/>
              </a:rPr>
              <a:t>Además el paquete </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multirow</a:t>
            </a:r>
            <a:r>
              <a:rPr lang="es-ES" sz="2400"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 debe ser declarado al principio del documento.</a:t>
            </a:r>
            <a:r>
              <a:rPr lang="es-ES" sz="2400" dirty="0">
                <a:solidFill>
                  <a:schemeClr val="accent2">
                    <a:lumMod val="75000"/>
                  </a:schemeClr>
                </a:solidFill>
                <a:latin typeface="Arial" pitchFamily="34" charset="0"/>
                <a:cs typeface="Arial" pitchFamily="34" charset="0"/>
              </a:rPr>
              <a:t>  \</a:t>
            </a:r>
            <a:r>
              <a:rPr lang="es-ES" sz="2400" dirty="0" err="1">
                <a:solidFill>
                  <a:schemeClr val="accent2">
                    <a:lumMod val="75000"/>
                  </a:schemeClr>
                </a:solidFill>
                <a:latin typeface="Arial" pitchFamily="34" charset="0"/>
                <a:cs typeface="Arial" pitchFamily="34" charset="0"/>
              </a:rPr>
              <a:t>usepackage</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multirow</a:t>
            </a:r>
            <a:r>
              <a:rPr lang="es-ES" sz="2400" dirty="0">
                <a:solidFill>
                  <a:schemeClr val="accent2">
                    <a:lumMod val="75000"/>
                  </a:schemeClr>
                </a:solidFill>
                <a:latin typeface="Arial" pitchFamily="34" charset="0"/>
                <a:cs typeface="Arial" pitchFamily="34" charset="0"/>
              </a:rPr>
              <a:t>}</a:t>
            </a:r>
          </a:p>
          <a:p>
            <a:pPr algn="just"/>
            <a:endParaRPr lang="es-ES" sz="2400" dirty="0">
              <a:latin typeface="Arial" pitchFamily="34" charset="0"/>
              <a:cs typeface="Arial" pitchFamily="34" charset="0"/>
            </a:endParaRPr>
          </a:p>
          <a:p>
            <a:pPr algn="just">
              <a:buFont typeface="Arial" pitchFamily="34" charset="0"/>
              <a:buChar char="•"/>
            </a:pPr>
            <a:r>
              <a:rPr lang="es-ES" sz="2400" dirty="0">
                <a:solidFill>
                  <a:schemeClr val="accent2">
                    <a:lumMod val="75000"/>
                  </a:schemeClr>
                </a:solidFill>
                <a:latin typeface="Arial" pitchFamily="34" charset="0"/>
                <a:cs typeface="Arial" pitchFamily="34" charset="0"/>
              </a:rPr>
              <a:t>columnas</a:t>
            </a:r>
            <a:r>
              <a:rPr lang="es-ES" sz="2400" dirty="0">
                <a:latin typeface="Arial" pitchFamily="34" charset="0"/>
                <a:cs typeface="Arial" pitchFamily="34" charset="0"/>
              </a:rPr>
              <a:t> Indica cuantas filas tendrá de alto la celda.</a:t>
            </a:r>
          </a:p>
          <a:p>
            <a:pPr algn="just">
              <a:buFont typeface="Arial" pitchFamily="34" charset="0"/>
              <a:buChar char="•"/>
            </a:pPr>
            <a:r>
              <a:rPr lang="es-ES" sz="2400" dirty="0">
                <a:solidFill>
                  <a:schemeClr val="accent2">
                    <a:lumMod val="75000"/>
                  </a:schemeClr>
                </a:solidFill>
                <a:latin typeface="Arial" pitchFamily="34" charset="0"/>
                <a:cs typeface="Arial" pitchFamily="34" charset="0"/>
              </a:rPr>
              <a:t> ancho </a:t>
            </a:r>
            <a:r>
              <a:rPr lang="es-ES" sz="2400" dirty="0">
                <a:latin typeface="Arial" pitchFamily="34" charset="0"/>
                <a:cs typeface="Arial" pitchFamily="34" charset="0"/>
              </a:rPr>
              <a:t>Indica el ancho de la columna, si se pone asterisco tendrá el ancho por defecto.</a:t>
            </a:r>
          </a:p>
          <a:p>
            <a:pPr algn="just">
              <a:buFont typeface="Arial" pitchFamily="34" charset="0"/>
              <a:buChar char="•"/>
            </a:pPr>
            <a:r>
              <a:rPr lang="es-ES" sz="2400" dirty="0">
                <a:solidFill>
                  <a:schemeClr val="accent2">
                    <a:lumMod val="75000"/>
                  </a:schemeClr>
                </a:solidFill>
                <a:latin typeface="Arial" pitchFamily="34" charset="0"/>
                <a:cs typeface="Arial" pitchFamily="34" charset="0"/>
              </a:rPr>
              <a:t>movimiento vertical </a:t>
            </a:r>
            <a:r>
              <a:rPr lang="es-ES" sz="2400" dirty="0">
                <a:latin typeface="Arial" pitchFamily="34" charset="0"/>
                <a:cs typeface="Arial" pitchFamily="34" charset="0"/>
              </a:rPr>
              <a:t>Sirve para alinear el texto verticalmente(opcional).</a:t>
            </a:r>
          </a:p>
          <a:p>
            <a:pPr algn="just">
              <a:buFont typeface="Arial" pitchFamily="34" charset="0"/>
              <a:buChar char="•"/>
            </a:pPr>
            <a:r>
              <a:rPr lang="es-ES" sz="2400" dirty="0">
                <a:solidFill>
                  <a:schemeClr val="accent2">
                    <a:lumMod val="75000"/>
                  </a:schemeClr>
                </a:solidFill>
                <a:latin typeface="Arial" pitchFamily="34" charset="0"/>
                <a:cs typeface="Arial" pitchFamily="34" charset="0"/>
              </a:rPr>
              <a:t>texto</a:t>
            </a:r>
            <a:r>
              <a:rPr lang="es-ES" sz="2400" dirty="0">
                <a:latin typeface="Arial" pitchFamily="34" charset="0"/>
                <a:cs typeface="Arial" pitchFamily="34" charset="0"/>
              </a:rPr>
              <a:t> Indica el contenido de la celda.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57356" y="714918"/>
            <a:ext cx="6429420" cy="3785652"/>
          </a:xfrm>
          <a:prstGeom prst="rect">
            <a:avLst/>
          </a:prstGeom>
        </p:spPr>
        <p:txBody>
          <a:bodyPr wrap="square">
            <a:spAutoFit/>
          </a:bodyPr>
          <a:lstStyle/>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{tabular}</a:t>
            </a:r>
            <a:r>
              <a:rPr lang="es-ES" sz="2400" dirty="0">
                <a:latin typeface="Arial" pitchFamily="34" charset="0"/>
                <a:cs typeface="Arial" pitchFamily="34" charset="0"/>
              </a:rPr>
              <a:t>{</a:t>
            </a:r>
            <a:r>
              <a:rPr lang="es-ES" sz="2400" dirty="0">
                <a:solidFill>
                  <a:srgbClr val="FF0000"/>
                </a:solidFill>
                <a:latin typeface="Arial" pitchFamily="34" charset="0"/>
                <a:cs typeface="Arial" pitchFamily="34" charset="0"/>
              </a:rPr>
              <a:t>|</a:t>
            </a:r>
            <a:r>
              <a:rPr lang="es-ES" sz="2400" dirty="0" err="1">
                <a:solidFill>
                  <a:srgbClr val="FF0000"/>
                </a:solidFill>
                <a:latin typeface="Arial" pitchFamily="34" charset="0"/>
                <a:cs typeface="Arial" pitchFamily="34" charset="0"/>
              </a:rPr>
              <a:t>c|c|c</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multirow</a:t>
            </a:r>
            <a:r>
              <a:rPr lang="es-ES" sz="2400" dirty="0">
                <a:solidFill>
                  <a:schemeClr val="accent2">
                    <a:lumMod val="75000"/>
                  </a:schemeClr>
                </a:solidFill>
                <a:latin typeface="Arial" pitchFamily="34" charset="0"/>
                <a:cs typeface="Arial" pitchFamily="34" charset="0"/>
              </a:rPr>
              <a:t>{3}{*}{3 filas}</a:t>
            </a:r>
            <a:r>
              <a:rPr lang="es-ES" sz="2400" dirty="0">
                <a:latin typeface="Arial" pitchFamily="34" charset="0"/>
                <a:cs typeface="Arial" pitchFamily="34" charset="0"/>
              </a:rPr>
              <a:t> &amp; </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multirow</a:t>
            </a:r>
            <a:r>
              <a:rPr lang="es-ES" sz="2400" dirty="0">
                <a:solidFill>
                  <a:schemeClr val="accent2">
                    <a:lumMod val="75000"/>
                  </a:schemeClr>
                </a:solidFill>
                <a:latin typeface="Arial" pitchFamily="34" charset="0"/>
                <a:cs typeface="Arial" pitchFamily="34" charset="0"/>
              </a:rPr>
              <a:t>{2}{*}{2 filas}</a:t>
            </a:r>
            <a:r>
              <a:rPr lang="es-ES" sz="2400" dirty="0">
                <a:latin typeface="Arial" pitchFamily="34" charset="0"/>
                <a:cs typeface="Arial" pitchFamily="34" charset="0"/>
              </a:rPr>
              <a:t>&amp; columna 3</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cline</a:t>
            </a:r>
            <a:r>
              <a:rPr lang="es-ES" sz="2400" dirty="0">
                <a:latin typeface="Arial" pitchFamily="34" charset="0"/>
                <a:cs typeface="Arial" pitchFamily="34" charset="0"/>
              </a:rPr>
              <a:t>{3-3}</a:t>
            </a:r>
            <a:r>
              <a:rPr lang="es-ES" sz="2400" dirty="0">
                <a:solidFill>
                  <a:srgbClr val="FF0000"/>
                </a:solidFill>
                <a:latin typeface="Arial" pitchFamily="34" charset="0"/>
                <a:cs typeface="Arial" pitchFamily="34" charset="0"/>
              </a:rPr>
              <a:t> \\</a:t>
            </a:r>
            <a:endParaRPr lang="es-ES" sz="2400" dirty="0">
              <a:latin typeface="Arial" pitchFamily="34" charset="0"/>
              <a:cs typeface="Arial" pitchFamily="34" charset="0"/>
            </a:endParaRPr>
          </a:p>
          <a:p>
            <a:r>
              <a:rPr lang="es-ES" sz="2400" dirty="0">
                <a:latin typeface="Arial" pitchFamily="34" charset="0"/>
                <a:cs typeface="Arial" pitchFamily="34" charset="0"/>
              </a:rPr>
              <a:t>&amp; &amp; </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multirow</a:t>
            </a:r>
            <a:r>
              <a:rPr lang="es-ES" sz="2400" dirty="0">
                <a:solidFill>
                  <a:schemeClr val="accent2">
                    <a:lumMod val="75000"/>
                  </a:schemeClr>
                </a:solidFill>
                <a:latin typeface="Arial" pitchFamily="34" charset="0"/>
                <a:cs typeface="Arial" pitchFamily="34" charset="0"/>
              </a:rPr>
              <a:t>{2}{*}{2 filas}</a:t>
            </a:r>
          </a:p>
          <a:p>
            <a:r>
              <a:rPr lang="es-ES" sz="2400" dirty="0">
                <a:latin typeface="Arial" pitchFamily="34" charset="0"/>
                <a:cs typeface="Arial" pitchFamily="34" charset="0"/>
              </a:rPr>
              <a:t>\</a:t>
            </a:r>
            <a:r>
              <a:rPr lang="es-ES" sz="2400" dirty="0" err="1">
                <a:latin typeface="Arial" pitchFamily="34" charset="0"/>
                <a:cs typeface="Arial" pitchFamily="34" charset="0"/>
              </a:rPr>
              <a:t>cline</a:t>
            </a:r>
            <a:r>
              <a:rPr lang="es-ES" sz="2400" dirty="0">
                <a:latin typeface="Arial" pitchFamily="34" charset="0"/>
                <a:cs typeface="Arial" pitchFamily="34" charset="0"/>
              </a:rPr>
              <a:t>{2-2}</a:t>
            </a:r>
          </a:p>
          <a:p>
            <a:r>
              <a:rPr lang="es-ES" sz="2400" dirty="0">
                <a:latin typeface="Arial" pitchFamily="34" charset="0"/>
                <a:cs typeface="Arial" pitchFamily="34" charset="0"/>
              </a:rPr>
              <a:t>&amp; columna 2 &amp; \\</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solidFill>
                  <a:srgbClr val="0070C0"/>
                </a:solidFill>
                <a:latin typeface="Arial" pitchFamily="34" charset="0"/>
                <a:cs typeface="Arial" pitchFamily="34" charset="0"/>
              </a:rPr>
              <a:t>{tabular}</a:t>
            </a:r>
          </a:p>
        </p:txBody>
      </p:sp>
      <p:pic>
        <p:nvPicPr>
          <p:cNvPr id="3074" name="Picture 2"/>
          <p:cNvPicPr>
            <a:picLocks noChangeAspect="1" noChangeArrowheads="1"/>
          </p:cNvPicPr>
          <p:nvPr/>
        </p:nvPicPr>
        <p:blipFill>
          <a:blip r:embed="rId2" cstate="print"/>
          <a:srcRect l="1333" t="4000" r="1332" b="5053"/>
          <a:stretch>
            <a:fillRect/>
          </a:stretch>
        </p:blipFill>
        <p:spPr bwMode="auto">
          <a:xfrm>
            <a:off x="2428860" y="4714884"/>
            <a:ext cx="5214974" cy="1285884"/>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1357298"/>
            <a:ext cx="7286676" cy="4154984"/>
          </a:xfrm>
          <a:prstGeom prst="rect">
            <a:avLst/>
          </a:prstGeom>
        </p:spPr>
        <p:txBody>
          <a:bodyPr wrap="square">
            <a:spAutoFit/>
          </a:bodyPr>
          <a:lstStyle/>
          <a:p>
            <a:pPr algn="just"/>
            <a:r>
              <a:rPr lang="es-ES" sz="2400" dirty="0">
                <a:latin typeface="Arial" pitchFamily="34" charset="0"/>
                <a:cs typeface="Arial" pitchFamily="34" charset="0"/>
              </a:rPr>
              <a:t>Para poder hacer divisiones diagonales en las tablas debemos usar el paquete </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slashbox</a:t>
            </a:r>
            <a:r>
              <a:rPr lang="es-ES" sz="2400" dirty="0">
                <a:latin typeface="Arial" pitchFamily="34" charset="0"/>
                <a:cs typeface="Arial" pitchFamily="34" charset="0"/>
              </a:rPr>
              <a:t>, por lo tanto debemos agregar en el encabezado del archivo fuente la siguiente declaración:</a:t>
            </a:r>
          </a:p>
          <a:p>
            <a:pPr algn="just"/>
            <a:endParaRPr lang="es-ES" sz="2400" dirty="0">
              <a:latin typeface="Arial" pitchFamily="34" charset="0"/>
              <a:cs typeface="Arial" pitchFamily="34" charset="0"/>
            </a:endParaRPr>
          </a:p>
          <a:p>
            <a:pPr algn="just"/>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usepackage</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slashbox</a:t>
            </a:r>
            <a:r>
              <a:rPr lang="es-ES" sz="2400" dirty="0">
                <a:solidFill>
                  <a:schemeClr val="accent2">
                    <a:lumMod val="75000"/>
                  </a:schemeClr>
                </a:solidFill>
                <a:latin typeface="Arial" pitchFamily="34" charset="0"/>
                <a:cs typeface="Arial" pitchFamily="34" charset="0"/>
              </a:rPr>
              <a:t>}</a:t>
            </a: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Cuando tenemos que dividir una celda usamos el siguiente comando:</a:t>
            </a:r>
          </a:p>
          <a:p>
            <a:pPr algn="just"/>
            <a:endParaRPr lang="es-ES" sz="2400" dirty="0">
              <a:latin typeface="Arial" pitchFamily="34" charset="0"/>
              <a:cs typeface="Arial" pitchFamily="34" charset="0"/>
            </a:endParaRPr>
          </a:p>
          <a:p>
            <a:pPr algn="just"/>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backslashbox</a:t>
            </a:r>
            <a:r>
              <a:rPr lang="es-ES" sz="2400" dirty="0">
                <a:solidFill>
                  <a:schemeClr val="accent2">
                    <a:lumMod val="75000"/>
                  </a:schemeClr>
                </a:solidFill>
                <a:latin typeface="Arial" pitchFamily="34" charset="0"/>
                <a:cs typeface="Arial" pitchFamily="34" charset="0"/>
              </a:rPr>
              <a:t>{izquierda}{derecha}</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43608" y="908720"/>
            <a:ext cx="77153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Algunas de estas clases son: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article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crear documentos sencillos, como artículos, trabajos, guías.</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letter</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 para crear cartas.</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report</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artículos e informes más largos.</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book</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libros (también se usa la clase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memoir</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slides</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presentaciones. También se puede crear presentaciones con las clases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Beamer</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Foiltex</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y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Prosper</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entre otras.</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fade">
                                      <p:cBhvr>
                                        <p:cTn id="7" dur="500"/>
                                        <p:tgtEl>
                                          <p:spTgt spid="2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5">
                                            <p:txEl>
                                              <p:pRg st="2" end="2"/>
                                            </p:txEl>
                                          </p:spTgt>
                                        </p:tgtEl>
                                        <p:attrNameLst>
                                          <p:attrName>style.visibility</p:attrName>
                                        </p:attrNameLst>
                                      </p:cBhvr>
                                      <p:to>
                                        <p:strVal val="visible"/>
                                      </p:to>
                                    </p:set>
                                    <p:animEffect transition="in" filter="fade">
                                      <p:cBhvr>
                                        <p:cTn id="12" dur="500"/>
                                        <p:tgtEl>
                                          <p:spTgt spid="215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5">
                                            <p:txEl>
                                              <p:pRg st="4" end="4"/>
                                            </p:txEl>
                                          </p:spTgt>
                                        </p:tgtEl>
                                        <p:attrNameLst>
                                          <p:attrName>style.visibility</p:attrName>
                                        </p:attrNameLst>
                                      </p:cBhvr>
                                      <p:to>
                                        <p:strVal val="visible"/>
                                      </p:to>
                                    </p:set>
                                    <p:animEffect transition="in" filter="fade">
                                      <p:cBhvr>
                                        <p:cTn id="17" dur="500"/>
                                        <p:tgtEl>
                                          <p:spTgt spid="2150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5">
                                            <p:txEl>
                                              <p:pRg st="6" end="6"/>
                                            </p:txEl>
                                          </p:spTgt>
                                        </p:tgtEl>
                                        <p:attrNameLst>
                                          <p:attrName>style.visibility</p:attrName>
                                        </p:attrNameLst>
                                      </p:cBhvr>
                                      <p:to>
                                        <p:strVal val="visible"/>
                                      </p:to>
                                    </p:set>
                                    <p:animEffect transition="in" filter="fade">
                                      <p:cBhvr>
                                        <p:cTn id="22" dur="500"/>
                                        <p:tgtEl>
                                          <p:spTgt spid="2150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5">
                                            <p:txEl>
                                              <p:pRg st="8" end="8"/>
                                            </p:txEl>
                                          </p:spTgt>
                                        </p:tgtEl>
                                        <p:attrNameLst>
                                          <p:attrName>style.visibility</p:attrName>
                                        </p:attrNameLst>
                                      </p:cBhvr>
                                      <p:to>
                                        <p:strVal val="visible"/>
                                      </p:to>
                                    </p:set>
                                    <p:animEffect transition="in" filter="fade">
                                      <p:cBhvr>
                                        <p:cTn id="27" dur="500"/>
                                        <p:tgtEl>
                                          <p:spTgt spid="2150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5">
                                            <p:txEl>
                                              <p:pRg st="10" end="10"/>
                                            </p:txEl>
                                          </p:spTgt>
                                        </p:tgtEl>
                                        <p:attrNameLst>
                                          <p:attrName>style.visibility</p:attrName>
                                        </p:attrNameLst>
                                      </p:cBhvr>
                                      <p:to>
                                        <p:strVal val="visible"/>
                                      </p:to>
                                    </p:set>
                                    <p:animEffect transition="in" filter="fade">
                                      <p:cBhvr>
                                        <p:cTn id="32" dur="500"/>
                                        <p:tgtEl>
                                          <p:spTgt spid="2150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14480" y="1190701"/>
            <a:ext cx="6858048" cy="4524315"/>
          </a:xfrm>
          <a:prstGeom prst="rect">
            <a:avLst/>
          </a:prstGeom>
        </p:spPr>
        <p:txBody>
          <a:bodyPr wrap="square">
            <a:spAutoFit/>
          </a:bodyPr>
          <a:lstStyle/>
          <a:p>
            <a:pPr algn="just"/>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{tabular}</a:t>
            </a:r>
            <a:r>
              <a:rPr lang="es-ES" sz="2400" b="1" dirty="0">
                <a:solidFill>
                  <a:srgbClr val="FF0000"/>
                </a:solidFill>
                <a:latin typeface="Arial" pitchFamily="34" charset="0"/>
                <a:cs typeface="Arial" pitchFamily="34" charset="0"/>
              </a:rPr>
              <a:t>{|</a:t>
            </a:r>
            <a:r>
              <a:rPr lang="es-ES" sz="2400" b="1" dirty="0" err="1">
                <a:solidFill>
                  <a:srgbClr val="FF0000"/>
                </a:solidFill>
                <a:latin typeface="Arial" pitchFamily="34" charset="0"/>
                <a:cs typeface="Arial" pitchFamily="34" charset="0"/>
              </a:rPr>
              <a:t>l|r|r|r</a:t>
            </a:r>
            <a:r>
              <a:rPr lang="es-ES" sz="2400" b="1" dirty="0">
                <a:solidFill>
                  <a:srgbClr val="FF0000"/>
                </a:solidFill>
                <a:latin typeface="Arial" pitchFamily="34" charset="0"/>
                <a:cs typeface="Arial" pitchFamily="34" charset="0"/>
              </a:rPr>
              <a:t>|}</a:t>
            </a:r>
          </a:p>
          <a:p>
            <a:pPr algn="just"/>
            <a:r>
              <a:rPr lang="es-ES" sz="2400" dirty="0">
                <a:solidFill>
                  <a:srgbClr val="00B050"/>
                </a:solidFill>
                <a:latin typeface="Arial" pitchFamily="34" charset="0"/>
                <a:cs typeface="Arial" pitchFamily="34" charset="0"/>
              </a:rPr>
              <a:t>\</a:t>
            </a:r>
            <a:r>
              <a:rPr lang="es-ES" sz="2400" dirty="0" err="1">
                <a:solidFill>
                  <a:srgbClr val="00B050"/>
                </a:solidFill>
                <a:latin typeface="Arial" pitchFamily="34" charset="0"/>
                <a:cs typeface="Arial" pitchFamily="34" charset="0"/>
              </a:rPr>
              <a:t>hline</a:t>
            </a:r>
            <a:endParaRPr lang="es-ES" sz="2400" dirty="0">
              <a:solidFill>
                <a:srgbClr val="00B050"/>
              </a:solidFill>
              <a:latin typeface="Arial" pitchFamily="34" charset="0"/>
              <a:cs typeface="Arial" pitchFamily="34" charset="0"/>
            </a:endParaRPr>
          </a:p>
          <a:p>
            <a:pPr algn="just"/>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backslashbox</a:t>
            </a:r>
            <a:r>
              <a:rPr lang="es-ES" sz="2400" dirty="0">
                <a:solidFill>
                  <a:schemeClr val="accent2">
                    <a:lumMod val="75000"/>
                  </a:schemeClr>
                </a:solidFill>
                <a:latin typeface="Arial" pitchFamily="34" charset="0"/>
                <a:cs typeface="Arial" pitchFamily="34" charset="0"/>
              </a:rPr>
              <a:t>{nombre}{examen}</a:t>
            </a:r>
            <a:r>
              <a:rPr lang="es-ES" sz="2400" dirty="0">
                <a:latin typeface="Arial" pitchFamily="34" charset="0"/>
                <a:cs typeface="Arial" pitchFamily="34" charset="0"/>
              </a:rPr>
              <a:t> &amp;1 parcial &amp; 2parcial &amp; 3parcial </a:t>
            </a:r>
            <a:r>
              <a:rPr lang="es-ES" sz="2400" dirty="0">
                <a:solidFill>
                  <a:srgbClr val="FF0000"/>
                </a:solidFill>
                <a:latin typeface="Arial" pitchFamily="34" charset="0"/>
                <a:cs typeface="Arial" pitchFamily="34" charset="0"/>
              </a:rPr>
              <a:t>\\</a:t>
            </a:r>
          </a:p>
          <a:p>
            <a:pPr algn="just"/>
            <a:r>
              <a:rPr lang="es-ES" sz="2400" dirty="0">
                <a:solidFill>
                  <a:srgbClr val="00B050"/>
                </a:solidFill>
                <a:latin typeface="Arial" pitchFamily="34" charset="0"/>
                <a:cs typeface="Arial" pitchFamily="34" charset="0"/>
              </a:rPr>
              <a:t>\</a:t>
            </a:r>
            <a:r>
              <a:rPr lang="es-ES" sz="2400" dirty="0" err="1">
                <a:solidFill>
                  <a:srgbClr val="00B050"/>
                </a:solidFill>
                <a:latin typeface="Arial" pitchFamily="34" charset="0"/>
                <a:cs typeface="Arial" pitchFamily="34" charset="0"/>
              </a:rPr>
              <a:t>hline</a:t>
            </a:r>
            <a:endParaRPr lang="es-ES" sz="2400" dirty="0">
              <a:solidFill>
                <a:srgbClr val="00B050"/>
              </a:solidFill>
              <a:latin typeface="Arial" pitchFamily="34" charset="0"/>
              <a:cs typeface="Arial" pitchFamily="34" charset="0"/>
            </a:endParaRPr>
          </a:p>
          <a:p>
            <a:pPr algn="just"/>
            <a:r>
              <a:rPr lang="es-ES" sz="2400" dirty="0">
                <a:latin typeface="Arial" pitchFamily="34" charset="0"/>
                <a:cs typeface="Arial" pitchFamily="34" charset="0"/>
              </a:rPr>
              <a:t>Bill </a:t>
            </a:r>
            <a:r>
              <a:rPr lang="es-ES" sz="2400" dirty="0" err="1">
                <a:latin typeface="Arial" pitchFamily="34" charset="0"/>
                <a:cs typeface="Arial" pitchFamily="34" charset="0"/>
              </a:rPr>
              <a:t>Perez</a:t>
            </a:r>
            <a:r>
              <a:rPr lang="es-ES" sz="2400" dirty="0">
                <a:latin typeface="Arial" pitchFamily="34" charset="0"/>
                <a:cs typeface="Arial" pitchFamily="34" charset="0"/>
              </a:rPr>
              <a:t> &amp; 55 &amp; 60 &amp; 75</a:t>
            </a:r>
            <a:r>
              <a:rPr lang="es-ES" sz="2400" dirty="0">
                <a:solidFill>
                  <a:srgbClr val="FF0000"/>
                </a:solidFill>
                <a:latin typeface="Arial" pitchFamily="34" charset="0"/>
                <a:cs typeface="Arial" pitchFamily="34" charset="0"/>
              </a:rPr>
              <a:t>\\</a:t>
            </a:r>
          </a:p>
          <a:p>
            <a:pPr algn="just"/>
            <a:r>
              <a:rPr lang="es-ES" sz="2400" dirty="0">
                <a:solidFill>
                  <a:srgbClr val="00B050"/>
                </a:solidFill>
                <a:latin typeface="Arial" pitchFamily="34" charset="0"/>
                <a:cs typeface="Arial" pitchFamily="34" charset="0"/>
              </a:rPr>
              <a:t>\</a:t>
            </a:r>
            <a:r>
              <a:rPr lang="es-ES" sz="2400" dirty="0" err="1">
                <a:solidFill>
                  <a:srgbClr val="00B050"/>
                </a:solidFill>
                <a:latin typeface="Arial" pitchFamily="34" charset="0"/>
                <a:cs typeface="Arial" pitchFamily="34" charset="0"/>
              </a:rPr>
              <a:t>hline</a:t>
            </a:r>
            <a:endParaRPr lang="es-ES" sz="2400" dirty="0">
              <a:solidFill>
                <a:srgbClr val="00B050"/>
              </a:solidFill>
              <a:latin typeface="Arial" pitchFamily="34" charset="0"/>
              <a:cs typeface="Arial" pitchFamily="34" charset="0"/>
            </a:endParaRPr>
          </a:p>
          <a:p>
            <a:pPr algn="just"/>
            <a:r>
              <a:rPr lang="es-ES" sz="2400" dirty="0">
                <a:latin typeface="Arial" pitchFamily="34" charset="0"/>
                <a:cs typeface="Arial" pitchFamily="34" charset="0"/>
              </a:rPr>
              <a:t>José </a:t>
            </a:r>
            <a:r>
              <a:rPr lang="es-ES" sz="2400" dirty="0" err="1">
                <a:latin typeface="Arial" pitchFamily="34" charset="0"/>
                <a:cs typeface="Arial" pitchFamily="34" charset="0"/>
              </a:rPr>
              <a:t>Bukcman</a:t>
            </a:r>
            <a:r>
              <a:rPr lang="es-ES" sz="2400" dirty="0">
                <a:latin typeface="Arial" pitchFamily="34" charset="0"/>
                <a:cs typeface="Arial" pitchFamily="34" charset="0"/>
              </a:rPr>
              <a:t> &amp; 60 &amp; 65 &amp; 75</a:t>
            </a:r>
            <a:r>
              <a:rPr lang="es-ES" sz="2400" dirty="0">
                <a:solidFill>
                  <a:srgbClr val="FF0000"/>
                </a:solidFill>
                <a:latin typeface="Arial" pitchFamily="34" charset="0"/>
                <a:cs typeface="Arial" pitchFamily="34" charset="0"/>
              </a:rPr>
              <a:t>\\</a:t>
            </a:r>
          </a:p>
          <a:p>
            <a:pPr algn="just"/>
            <a:r>
              <a:rPr lang="es-ES" sz="2400" dirty="0">
                <a:solidFill>
                  <a:srgbClr val="00B050"/>
                </a:solidFill>
                <a:latin typeface="Arial" pitchFamily="34" charset="0"/>
                <a:cs typeface="Arial" pitchFamily="34" charset="0"/>
              </a:rPr>
              <a:t>\</a:t>
            </a:r>
            <a:r>
              <a:rPr lang="es-ES" sz="2400" dirty="0" err="1">
                <a:solidFill>
                  <a:srgbClr val="00B050"/>
                </a:solidFill>
                <a:latin typeface="Arial" pitchFamily="34" charset="0"/>
                <a:cs typeface="Arial" pitchFamily="34" charset="0"/>
              </a:rPr>
              <a:t>hline</a:t>
            </a:r>
            <a:endParaRPr lang="es-ES" sz="2400" dirty="0">
              <a:solidFill>
                <a:srgbClr val="00B050"/>
              </a:solidFill>
              <a:latin typeface="Arial" pitchFamily="34" charset="0"/>
              <a:cs typeface="Arial" pitchFamily="34" charset="0"/>
            </a:endParaRPr>
          </a:p>
          <a:p>
            <a:pPr algn="just"/>
            <a:r>
              <a:rPr lang="es-ES" sz="2400" dirty="0" err="1">
                <a:latin typeface="Arial" pitchFamily="34" charset="0"/>
                <a:cs typeface="Arial" pitchFamily="34" charset="0"/>
              </a:rPr>
              <a:t>Hsui</a:t>
            </a:r>
            <a:r>
              <a:rPr lang="es-ES" sz="2400" dirty="0">
                <a:latin typeface="Arial" pitchFamily="34" charset="0"/>
                <a:cs typeface="Arial" pitchFamily="34" charset="0"/>
              </a:rPr>
              <a:t> Lee &amp; 98 &amp; 80 &amp; 65</a:t>
            </a:r>
            <a:r>
              <a:rPr lang="es-ES" sz="2400" dirty="0">
                <a:solidFill>
                  <a:srgbClr val="FF0000"/>
                </a:solidFill>
                <a:latin typeface="Arial" pitchFamily="34" charset="0"/>
                <a:cs typeface="Arial" pitchFamily="34" charset="0"/>
              </a:rPr>
              <a:t>\\</a:t>
            </a:r>
          </a:p>
          <a:p>
            <a:pPr algn="just"/>
            <a:r>
              <a:rPr lang="es-ES" sz="2400" dirty="0">
                <a:solidFill>
                  <a:srgbClr val="00B050"/>
                </a:solidFill>
                <a:latin typeface="Arial" pitchFamily="34" charset="0"/>
                <a:cs typeface="Arial" pitchFamily="34" charset="0"/>
              </a:rPr>
              <a:t>\</a:t>
            </a:r>
            <a:r>
              <a:rPr lang="es-ES" sz="2400" dirty="0" err="1">
                <a:solidFill>
                  <a:srgbClr val="00B050"/>
                </a:solidFill>
                <a:latin typeface="Arial" pitchFamily="34" charset="0"/>
                <a:cs typeface="Arial" pitchFamily="34" charset="0"/>
              </a:rPr>
              <a:t>hline</a:t>
            </a:r>
            <a:endParaRPr lang="es-ES" sz="2400" dirty="0">
              <a:solidFill>
                <a:srgbClr val="00B050"/>
              </a:solidFill>
              <a:latin typeface="Arial" pitchFamily="34" charset="0"/>
              <a:cs typeface="Arial" pitchFamily="34" charset="0"/>
            </a:endParaRPr>
          </a:p>
          <a:p>
            <a:pPr algn="just"/>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solidFill>
                  <a:srgbClr val="0070C0"/>
                </a:solidFill>
                <a:latin typeface="Arial" pitchFamily="34" charset="0"/>
                <a:cs typeface="Arial" pitchFamily="34" charset="0"/>
              </a:rPr>
              <a:t>{tabular}</a:t>
            </a:r>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t="3125"/>
          <a:stretch>
            <a:fillRect/>
          </a:stretch>
        </p:blipFill>
        <p:spPr bwMode="auto">
          <a:xfrm>
            <a:off x="1571604" y="2357430"/>
            <a:ext cx="7000924" cy="2214578"/>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1715050"/>
            <a:ext cx="7572428" cy="3785652"/>
          </a:xfrm>
          <a:prstGeom prst="rect">
            <a:avLst/>
          </a:prstGeom>
        </p:spPr>
        <p:txBody>
          <a:bodyPr wrap="square">
            <a:spAutoFit/>
          </a:bodyPr>
          <a:lstStyle/>
          <a:p>
            <a:pPr algn="just"/>
            <a:r>
              <a:rPr lang="es-ES" sz="2400" dirty="0">
                <a:latin typeface="Arial" pitchFamily="34" charset="0"/>
                <a:cs typeface="Arial" pitchFamily="34" charset="0"/>
              </a:rPr>
              <a:t>Para poder colorear las tablas debemos usar el paquete </a:t>
            </a:r>
            <a:r>
              <a:rPr lang="es-ES" sz="2400" dirty="0" err="1">
                <a:solidFill>
                  <a:schemeClr val="accent2">
                    <a:lumMod val="75000"/>
                  </a:schemeClr>
                </a:solidFill>
                <a:latin typeface="Arial" pitchFamily="34" charset="0"/>
                <a:cs typeface="Arial" pitchFamily="34" charset="0"/>
              </a:rPr>
              <a:t>colortbl</a:t>
            </a:r>
            <a:r>
              <a:rPr lang="es-ES" sz="2400" dirty="0">
                <a:latin typeface="Arial" pitchFamily="34" charset="0"/>
                <a:cs typeface="Arial" pitchFamily="34" charset="0"/>
              </a:rPr>
              <a:t>, por lo tanto debemos agregar en el encabezado del archivo fuente:</a:t>
            </a:r>
          </a:p>
          <a:p>
            <a:pPr algn="just"/>
            <a:endParaRPr lang="es-ES" sz="2400" dirty="0">
              <a:latin typeface="Arial" pitchFamily="34" charset="0"/>
              <a:cs typeface="Arial" pitchFamily="34" charset="0"/>
            </a:endParaRPr>
          </a:p>
          <a:p>
            <a:pPr algn="just"/>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usepackage</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colortbl</a:t>
            </a:r>
            <a:r>
              <a:rPr lang="es-ES" sz="2400" dirty="0">
                <a:solidFill>
                  <a:schemeClr val="accent2">
                    <a:lumMod val="75000"/>
                  </a:schemeClr>
                </a:solidFill>
                <a:latin typeface="Arial" pitchFamily="34" charset="0"/>
                <a:cs typeface="Arial" pitchFamily="34" charset="0"/>
              </a:rPr>
              <a:t>}</a:t>
            </a: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Para colorear las columnas disponemos del comando </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columncolor</a:t>
            </a:r>
            <a:r>
              <a:rPr lang="es-ES" sz="2400" dirty="0">
                <a:latin typeface="Arial" pitchFamily="34" charset="0"/>
                <a:cs typeface="Arial" pitchFamily="34" charset="0"/>
              </a:rPr>
              <a:t>, el mismo posee la siguiente sintaxis:</a:t>
            </a:r>
          </a:p>
          <a:p>
            <a:pPr algn="just"/>
            <a:endParaRPr lang="es-ES" sz="2400" dirty="0">
              <a:latin typeface="Arial" pitchFamily="34" charset="0"/>
              <a:cs typeface="Arial" pitchFamily="34" charset="0"/>
            </a:endParaRPr>
          </a:p>
          <a:p>
            <a:pPr algn="just"/>
            <a:r>
              <a:rPr lang="en-US" sz="2400" dirty="0">
                <a:solidFill>
                  <a:schemeClr val="accent2">
                    <a:lumMod val="75000"/>
                  </a:schemeClr>
                </a:solidFill>
                <a:latin typeface="Arial" pitchFamily="34" charset="0"/>
                <a:cs typeface="Arial" pitchFamily="34" charset="0"/>
              </a:rPr>
              <a:t>\</a:t>
            </a:r>
            <a:r>
              <a:rPr lang="en-US" sz="2400" dirty="0" err="1">
                <a:solidFill>
                  <a:schemeClr val="accent2">
                    <a:lumMod val="75000"/>
                  </a:schemeClr>
                </a:solidFill>
                <a:latin typeface="Arial" pitchFamily="34" charset="0"/>
                <a:cs typeface="Arial" pitchFamily="34" charset="0"/>
              </a:rPr>
              <a:t>columncolor</a:t>
            </a:r>
            <a:r>
              <a:rPr lang="en-US" sz="2400" dirty="0">
                <a:solidFill>
                  <a:schemeClr val="accent2">
                    <a:lumMod val="75000"/>
                  </a:schemeClr>
                </a:solidFill>
                <a:latin typeface="Arial" pitchFamily="34" charset="0"/>
                <a:cs typeface="Arial" pitchFamily="34" charset="0"/>
              </a:rPr>
              <a:t> {color}[left overhang][right overhang]</a:t>
            </a:r>
          </a:p>
        </p:txBody>
      </p:sp>
      <p:sp>
        <p:nvSpPr>
          <p:cNvPr id="3" name="2 Rectángulo"/>
          <p:cNvSpPr/>
          <p:nvPr/>
        </p:nvSpPr>
        <p:spPr>
          <a:xfrm>
            <a:off x="1547664" y="3565"/>
            <a:ext cx="5786478" cy="707886"/>
          </a:xfrm>
          <a:prstGeom prst="rect">
            <a:avLst/>
          </a:prstGeom>
        </p:spPr>
        <p:txBody>
          <a:bodyPr anchor="b">
            <a:noAutofit/>
          </a:bodyPr>
          <a:lstStyle/>
          <a:p>
            <a:pPr lvl="0" fontAlgn="base">
              <a:spcBef>
                <a:spcPct val="0"/>
              </a:spcBef>
              <a:spcAft>
                <a:spcPct val="0"/>
              </a:spcAft>
            </a:pPr>
            <a:r>
              <a:rPr lang="es-ES" sz="48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Columnas en color</a:t>
            </a:r>
            <a:endParaRPr lang="es-HN" sz="48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0166" y="1274280"/>
            <a:ext cx="7000924" cy="4154984"/>
          </a:xfrm>
          <a:prstGeom prst="rect">
            <a:avLst/>
          </a:prstGeom>
        </p:spPr>
        <p:txBody>
          <a:bodyPr wrap="square">
            <a:spAutoFit/>
          </a:bodyPr>
          <a:lstStyle/>
          <a:p>
            <a:pPr algn="just"/>
            <a:r>
              <a:rPr lang="es-ES" sz="2400" dirty="0">
                <a:solidFill>
                  <a:schemeClr val="accent2">
                    <a:lumMod val="75000"/>
                  </a:schemeClr>
                </a:solidFill>
                <a:latin typeface="Arial" pitchFamily="34" charset="0"/>
                <a:cs typeface="Arial" pitchFamily="34" charset="0"/>
              </a:rPr>
              <a:t>Color</a:t>
            </a:r>
            <a:r>
              <a:rPr lang="es-ES" sz="2400" dirty="0">
                <a:latin typeface="Arial" pitchFamily="34" charset="0"/>
                <a:cs typeface="Arial" pitchFamily="34" charset="0"/>
              </a:rPr>
              <a:t> Es una especiación al modelo de color dado. Los colores predefinidos son: </a:t>
            </a:r>
            <a:r>
              <a:rPr lang="es-ES" sz="2400" dirty="0" err="1">
                <a:latin typeface="Arial" pitchFamily="34" charset="0"/>
                <a:cs typeface="Arial" pitchFamily="34" charset="0"/>
              </a:rPr>
              <a:t>black</a:t>
            </a:r>
            <a:r>
              <a:rPr lang="es-ES" sz="2400" dirty="0">
                <a:latin typeface="Arial" pitchFamily="34" charset="0"/>
                <a:cs typeface="Arial" pitchFamily="34" charset="0"/>
              </a:rPr>
              <a:t>, </a:t>
            </a:r>
            <a:r>
              <a:rPr lang="es-ES" sz="2400" dirty="0" err="1">
                <a:latin typeface="Arial" pitchFamily="34" charset="0"/>
                <a:cs typeface="Arial" pitchFamily="34" charset="0"/>
              </a:rPr>
              <a:t>white</a:t>
            </a:r>
            <a:r>
              <a:rPr lang="es-ES" sz="2400" dirty="0">
                <a:latin typeface="Arial" pitchFamily="34" charset="0"/>
                <a:cs typeface="Arial" pitchFamily="34" charset="0"/>
              </a:rPr>
              <a:t>, red, </a:t>
            </a:r>
            <a:r>
              <a:rPr lang="es-ES" sz="2400" dirty="0" err="1">
                <a:latin typeface="Arial" pitchFamily="34" charset="0"/>
                <a:cs typeface="Arial" pitchFamily="34" charset="0"/>
              </a:rPr>
              <a:t>green</a:t>
            </a:r>
            <a:r>
              <a:rPr lang="es-ES" sz="2400" dirty="0">
                <a:latin typeface="Arial" pitchFamily="34" charset="0"/>
                <a:cs typeface="Arial" pitchFamily="34" charset="0"/>
              </a:rPr>
              <a:t>, </a:t>
            </a:r>
            <a:r>
              <a:rPr lang="es-ES" sz="2400" dirty="0" err="1">
                <a:latin typeface="Arial" pitchFamily="34" charset="0"/>
                <a:cs typeface="Arial" pitchFamily="34" charset="0"/>
              </a:rPr>
              <a:t>blue</a:t>
            </a:r>
            <a:r>
              <a:rPr lang="es-ES" sz="2400" dirty="0">
                <a:latin typeface="Arial" pitchFamily="34" charset="0"/>
                <a:cs typeface="Arial" pitchFamily="34" charset="0"/>
              </a:rPr>
              <a:t>, </a:t>
            </a:r>
            <a:r>
              <a:rPr lang="es-ES" sz="2400" dirty="0" err="1">
                <a:latin typeface="Arial" pitchFamily="34" charset="0"/>
                <a:cs typeface="Arial" pitchFamily="34" charset="0"/>
              </a:rPr>
              <a:t>cyan</a:t>
            </a:r>
            <a:r>
              <a:rPr lang="es-ES" sz="2400" dirty="0">
                <a:latin typeface="Arial" pitchFamily="34" charset="0"/>
                <a:cs typeface="Arial" pitchFamily="34" charset="0"/>
              </a:rPr>
              <a:t>, magenta y </a:t>
            </a:r>
            <a:r>
              <a:rPr lang="es-ES" sz="2400" dirty="0" err="1">
                <a:latin typeface="Arial" pitchFamily="34" charset="0"/>
                <a:cs typeface="Arial" pitchFamily="34" charset="0"/>
              </a:rPr>
              <a:t>yellow</a:t>
            </a:r>
            <a:r>
              <a:rPr lang="es-ES" sz="2400" dirty="0">
                <a:latin typeface="Arial" pitchFamily="34" charset="0"/>
                <a:cs typeface="Arial" pitchFamily="34" charset="0"/>
              </a:rPr>
              <a:t>.</a:t>
            </a:r>
          </a:p>
          <a:p>
            <a:pPr algn="just"/>
            <a:endParaRPr lang="es-ES" sz="2400" dirty="0">
              <a:latin typeface="Arial" pitchFamily="34" charset="0"/>
              <a:cs typeface="Arial" pitchFamily="34" charset="0"/>
            </a:endParaRPr>
          </a:p>
          <a:p>
            <a:pPr algn="just"/>
            <a:r>
              <a:rPr lang="es-ES" sz="2400" dirty="0" err="1">
                <a:solidFill>
                  <a:schemeClr val="accent2">
                    <a:lumMod val="75000"/>
                  </a:schemeClr>
                </a:solidFill>
                <a:latin typeface="Arial" pitchFamily="34" charset="0"/>
                <a:cs typeface="Arial" pitchFamily="34" charset="0"/>
              </a:rPr>
              <a:t>left</a:t>
            </a:r>
            <a:r>
              <a:rPr lang="es-ES" sz="2400" dirty="0">
                <a:solidFill>
                  <a:schemeClr val="accent2">
                    <a:lumMod val="75000"/>
                  </a:schemeClr>
                </a:solidFill>
                <a:latin typeface="Arial" pitchFamily="34" charset="0"/>
                <a:cs typeface="Arial" pitchFamily="34" charset="0"/>
              </a:rPr>
              <a:t> </a:t>
            </a:r>
            <a:r>
              <a:rPr lang="es-ES" sz="2400" dirty="0" err="1">
                <a:solidFill>
                  <a:schemeClr val="accent2">
                    <a:lumMod val="75000"/>
                  </a:schemeClr>
                </a:solidFill>
                <a:latin typeface="Arial" pitchFamily="34" charset="0"/>
                <a:cs typeface="Arial" pitchFamily="34" charset="0"/>
              </a:rPr>
              <a:t>overhang</a:t>
            </a:r>
            <a:r>
              <a:rPr lang="es-ES" sz="2400"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Controla la distancia que el color debe exceder hacia la izquierda la entrada de la tabla mas ancha.</a:t>
            </a:r>
          </a:p>
          <a:p>
            <a:pPr algn="just"/>
            <a:endParaRPr lang="es-ES" sz="2400" dirty="0">
              <a:latin typeface="Arial" pitchFamily="34" charset="0"/>
              <a:cs typeface="Arial" pitchFamily="34" charset="0"/>
            </a:endParaRPr>
          </a:p>
          <a:p>
            <a:pPr algn="just"/>
            <a:r>
              <a:rPr lang="es-ES" sz="2400" dirty="0" err="1">
                <a:solidFill>
                  <a:schemeClr val="accent2">
                    <a:lumMod val="75000"/>
                  </a:schemeClr>
                </a:solidFill>
                <a:latin typeface="Arial" pitchFamily="34" charset="0"/>
                <a:cs typeface="Arial" pitchFamily="34" charset="0"/>
              </a:rPr>
              <a:t>right</a:t>
            </a:r>
            <a:r>
              <a:rPr lang="es-ES" sz="2400" dirty="0">
                <a:solidFill>
                  <a:schemeClr val="accent2">
                    <a:lumMod val="75000"/>
                  </a:schemeClr>
                </a:solidFill>
                <a:latin typeface="Arial" pitchFamily="34" charset="0"/>
                <a:cs typeface="Arial" pitchFamily="34" charset="0"/>
              </a:rPr>
              <a:t> </a:t>
            </a:r>
            <a:r>
              <a:rPr lang="es-ES" sz="2400" dirty="0" err="1">
                <a:solidFill>
                  <a:schemeClr val="accent2">
                    <a:lumMod val="75000"/>
                  </a:schemeClr>
                </a:solidFill>
                <a:latin typeface="Arial" pitchFamily="34" charset="0"/>
                <a:cs typeface="Arial" pitchFamily="34" charset="0"/>
              </a:rPr>
              <a:t>overhang</a:t>
            </a:r>
            <a:r>
              <a:rPr lang="es-ES" sz="2400"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Controla la distancia que el color debe exceder hacia la derecha la entrada de la tabla mas ancha.</a:t>
            </a:r>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3042" y="2071678"/>
            <a:ext cx="6858048" cy="2677656"/>
          </a:xfrm>
          <a:prstGeom prst="rect">
            <a:avLst/>
          </a:prstGeom>
        </p:spPr>
        <p:txBody>
          <a:bodyPr wrap="square">
            <a:spAutoFit/>
          </a:bodyPr>
          <a:lstStyle/>
          <a:p>
            <a:pPr algn="just"/>
            <a:r>
              <a:rPr lang="es-ES" sz="2400" dirty="0">
                <a:latin typeface="Arial" pitchFamily="34" charset="0"/>
                <a:cs typeface="Arial" pitchFamily="34" charset="0"/>
              </a:rPr>
              <a:t>El comando </a:t>
            </a:r>
            <a:r>
              <a:rPr lang="es-ES" sz="2400" dirty="0" err="1">
                <a:solidFill>
                  <a:schemeClr val="accent2">
                    <a:lumMod val="75000"/>
                  </a:schemeClr>
                </a:solidFill>
                <a:latin typeface="Arial" pitchFamily="34" charset="0"/>
                <a:cs typeface="Arial" pitchFamily="34" charset="0"/>
              </a:rPr>
              <a:t>columncolor</a:t>
            </a:r>
            <a:r>
              <a:rPr lang="es-ES" sz="2400" dirty="0">
                <a:latin typeface="Arial" pitchFamily="34" charset="0"/>
                <a:cs typeface="Arial" pitchFamily="34" charset="0"/>
              </a:rPr>
              <a:t> solo puede ser usado en la definición de una columna o con el entorno </a:t>
            </a:r>
            <a:r>
              <a:rPr lang="es-ES" sz="2400" dirty="0" err="1">
                <a:solidFill>
                  <a:schemeClr val="accent2">
                    <a:lumMod val="75000"/>
                  </a:schemeClr>
                </a:solidFill>
                <a:latin typeface="Arial" pitchFamily="34" charset="0"/>
                <a:cs typeface="Arial" pitchFamily="34" charset="0"/>
              </a:rPr>
              <a:t>multicolumn</a:t>
            </a:r>
            <a:r>
              <a:rPr lang="es-ES" sz="2400" dirty="0">
                <a:latin typeface="Arial" pitchFamily="34" charset="0"/>
                <a:cs typeface="Arial" pitchFamily="34" charset="0"/>
              </a:rPr>
              <a:t>.</a:t>
            </a: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 El modo de usarlo es:</a:t>
            </a:r>
          </a:p>
          <a:p>
            <a:pPr algn="just"/>
            <a:endParaRPr lang="es-ES" sz="2400" dirty="0">
              <a:latin typeface="Arial" pitchFamily="34" charset="0"/>
              <a:cs typeface="Arial" pitchFamily="34" charset="0"/>
            </a:endParaRPr>
          </a:p>
          <a:p>
            <a:pPr algn="just"/>
            <a:r>
              <a:rPr lang="es-ES" sz="2400" dirty="0">
                <a:solidFill>
                  <a:schemeClr val="accent2">
                    <a:lumMod val="75000"/>
                  </a:schemeClr>
                </a:solidFill>
                <a:latin typeface="Arial" pitchFamily="34" charset="0"/>
                <a:cs typeface="Arial" pitchFamily="34" charset="0"/>
              </a:rPr>
              <a:t>&gt;{\</a:t>
            </a:r>
            <a:r>
              <a:rPr lang="es-ES" sz="2400" dirty="0" err="1">
                <a:solidFill>
                  <a:schemeClr val="accent2">
                    <a:lumMod val="75000"/>
                  </a:schemeClr>
                </a:solidFill>
                <a:latin typeface="Arial" pitchFamily="34" charset="0"/>
                <a:cs typeface="Arial" pitchFamily="34" charset="0"/>
              </a:rPr>
              <a:t>columncolor</a:t>
            </a:r>
            <a:r>
              <a:rPr lang="es-ES" sz="2400" dirty="0">
                <a:solidFill>
                  <a:schemeClr val="accent2">
                    <a:lumMod val="75000"/>
                  </a:schemeClr>
                </a:solidFill>
                <a:latin typeface="Arial" pitchFamily="34" charset="0"/>
                <a:cs typeface="Arial" pitchFamily="34" charset="0"/>
              </a:rPr>
              <a:t>{color} ...}</a:t>
            </a:r>
          </a:p>
        </p:txBody>
      </p:sp>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460" t="5291" r="5118" b="25925"/>
          <a:stretch>
            <a:fillRect/>
          </a:stretch>
        </p:blipFill>
        <p:spPr bwMode="auto">
          <a:xfrm>
            <a:off x="2071670" y="4929198"/>
            <a:ext cx="5715040" cy="928694"/>
          </a:xfrm>
          <a:prstGeom prst="rect">
            <a:avLst/>
          </a:prstGeom>
          <a:noFill/>
          <a:ln w="57150">
            <a:solidFill>
              <a:schemeClr val="bg2">
                <a:lumMod val="75000"/>
              </a:schemeClr>
            </a:solidFill>
            <a:miter lim="800000"/>
            <a:headEnd/>
            <a:tailEnd/>
          </a:ln>
        </p:spPr>
      </p:pic>
      <p:sp>
        <p:nvSpPr>
          <p:cNvPr id="3" name="2 Rectángulo"/>
          <p:cNvSpPr/>
          <p:nvPr/>
        </p:nvSpPr>
        <p:spPr>
          <a:xfrm>
            <a:off x="1857356" y="857794"/>
            <a:ext cx="6000792" cy="3785652"/>
          </a:xfrm>
          <a:prstGeom prst="rect">
            <a:avLst/>
          </a:prstGeom>
        </p:spPr>
        <p:txBody>
          <a:bodyPr wrap="square">
            <a:spAutoFit/>
          </a:bodyPr>
          <a:lstStyle/>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{tabular}</a:t>
            </a:r>
            <a:r>
              <a:rPr lang="es-ES" sz="2400" dirty="0">
                <a:latin typeface="Arial" pitchFamily="34" charset="0"/>
                <a:cs typeface="Arial" pitchFamily="34" charset="0"/>
              </a:rPr>
              <a:t>{|</a:t>
            </a:r>
            <a:r>
              <a:rPr lang="es-ES" sz="2400" dirty="0">
                <a:solidFill>
                  <a:schemeClr val="accent2">
                    <a:lumMod val="75000"/>
                  </a:schemeClr>
                </a:solidFill>
                <a:latin typeface="Arial" pitchFamily="34" charset="0"/>
                <a:cs typeface="Arial" pitchFamily="34" charset="0"/>
              </a:rPr>
              <a:t>&gt;{\</a:t>
            </a:r>
            <a:r>
              <a:rPr lang="es-ES" sz="2400" dirty="0" err="1">
                <a:solidFill>
                  <a:schemeClr val="accent2">
                    <a:lumMod val="75000"/>
                  </a:schemeClr>
                </a:solidFill>
                <a:latin typeface="Arial" pitchFamily="34" charset="0"/>
                <a:cs typeface="Arial" pitchFamily="34" charset="0"/>
              </a:rPr>
              <a:t>columncolor</a:t>
            </a:r>
            <a:r>
              <a:rPr lang="es-ES" sz="2400" dirty="0">
                <a:solidFill>
                  <a:schemeClr val="accent2">
                    <a:lumMod val="75000"/>
                  </a:schemeClr>
                </a:solidFill>
                <a:latin typeface="Arial" pitchFamily="34" charset="0"/>
                <a:cs typeface="Arial" pitchFamily="34" charset="0"/>
              </a:rPr>
              <a:t>{red}}</a:t>
            </a:r>
            <a:r>
              <a:rPr lang="es-ES" sz="2400" dirty="0">
                <a:latin typeface="Arial" pitchFamily="34" charset="0"/>
                <a:cs typeface="Arial" pitchFamily="34" charset="0"/>
              </a:rPr>
              <a:t>c |</a:t>
            </a:r>
            <a:r>
              <a:rPr lang="es-ES" sz="2400" dirty="0">
                <a:solidFill>
                  <a:schemeClr val="accent2">
                    <a:lumMod val="75000"/>
                  </a:schemeClr>
                </a:solidFill>
                <a:latin typeface="Arial" pitchFamily="34" charset="0"/>
                <a:cs typeface="Arial" pitchFamily="34" charset="0"/>
              </a:rPr>
              <a:t>&gt;{\</a:t>
            </a:r>
            <a:r>
              <a:rPr lang="es-ES" sz="2400" dirty="0" err="1">
                <a:solidFill>
                  <a:schemeClr val="accent2">
                    <a:lumMod val="75000"/>
                  </a:schemeClr>
                </a:solidFill>
                <a:latin typeface="Arial" pitchFamily="34" charset="0"/>
                <a:cs typeface="Arial" pitchFamily="34" charset="0"/>
              </a:rPr>
              <a:t>columncolor</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blue</a:t>
            </a:r>
            <a:r>
              <a:rPr lang="es-ES" sz="2400"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c |</a:t>
            </a:r>
            <a:r>
              <a:rPr lang="es-ES" sz="2400" dirty="0">
                <a:solidFill>
                  <a:schemeClr val="accent2">
                    <a:lumMod val="75000"/>
                  </a:schemeClr>
                </a:solidFill>
                <a:latin typeface="Arial" pitchFamily="34" charset="0"/>
                <a:cs typeface="Arial" pitchFamily="34" charset="0"/>
              </a:rPr>
              <a:t>&gt;{\</a:t>
            </a:r>
            <a:r>
              <a:rPr lang="es-ES" sz="2400" dirty="0" err="1">
                <a:solidFill>
                  <a:schemeClr val="accent2">
                    <a:lumMod val="75000"/>
                  </a:schemeClr>
                </a:solidFill>
                <a:latin typeface="Arial" pitchFamily="34" charset="0"/>
                <a:cs typeface="Arial" pitchFamily="34" charset="0"/>
              </a:rPr>
              <a:t>columncolor</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yellow</a:t>
            </a:r>
            <a:r>
              <a:rPr lang="es-ES" sz="2400"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c |</a:t>
            </a:r>
            <a:r>
              <a:rPr lang="es-ES" sz="2400" dirty="0">
                <a:solidFill>
                  <a:schemeClr val="accent2">
                    <a:lumMod val="75000"/>
                  </a:schemeClr>
                </a:solidFill>
                <a:latin typeface="Arial" pitchFamily="34" charset="0"/>
                <a:cs typeface="Arial" pitchFamily="34" charset="0"/>
              </a:rPr>
              <a:t>&gt;{\</a:t>
            </a:r>
            <a:r>
              <a:rPr lang="es-ES" sz="2400" dirty="0" err="1">
                <a:solidFill>
                  <a:schemeClr val="accent2">
                    <a:lumMod val="75000"/>
                  </a:schemeClr>
                </a:solidFill>
                <a:latin typeface="Arial" pitchFamily="34" charset="0"/>
                <a:cs typeface="Arial" pitchFamily="34" charset="0"/>
              </a:rPr>
              <a:t>columncolor</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green</a:t>
            </a:r>
            <a:r>
              <a:rPr lang="es-ES" sz="2400"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c| }</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latin typeface="Arial" pitchFamily="34" charset="0"/>
                <a:cs typeface="Arial" pitchFamily="34" charset="0"/>
              </a:rPr>
              <a:t>Col 1 &amp; Col 2 &amp; Col 3 &amp; Col 4</a:t>
            </a:r>
            <a:r>
              <a:rPr lang="es-ES" sz="2400" dirty="0">
                <a:solidFill>
                  <a:srgbClr val="FF0000"/>
                </a:solidFill>
                <a:latin typeface="Arial" pitchFamily="34" charset="0"/>
                <a:cs typeface="Arial" pitchFamily="34" charset="0"/>
              </a:rPr>
              <a:t> \\</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latin typeface="Arial" pitchFamily="34" charset="0"/>
                <a:cs typeface="Arial" pitchFamily="34" charset="0"/>
              </a:rPr>
              <a:t>rojo &amp; azul &amp; amarillo &amp;verde </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solidFill>
                  <a:srgbClr val="0070C0"/>
                </a:solidFill>
                <a:latin typeface="Arial" pitchFamily="34" charset="0"/>
                <a:cs typeface="Arial" pitchFamily="34" charset="0"/>
              </a:rPr>
              <a:t>{tabular}</a:t>
            </a:r>
          </a:p>
        </p:txBody>
      </p:sp>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1714488"/>
            <a:ext cx="7000924" cy="1569660"/>
          </a:xfrm>
          <a:prstGeom prst="rect">
            <a:avLst/>
          </a:prstGeom>
        </p:spPr>
        <p:txBody>
          <a:bodyPr wrap="square">
            <a:spAutoFit/>
          </a:bodyPr>
          <a:lstStyle/>
          <a:p>
            <a:r>
              <a:rPr lang="es-ES" sz="2400" dirty="0">
                <a:latin typeface="Arial" pitchFamily="34" charset="0"/>
                <a:cs typeface="Arial" pitchFamily="34" charset="0"/>
              </a:rPr>
              <a:t>La sintaxis es similar a la de las columnas, pero mas sencilla:</a:t>
            </a:r>
          </a:p>
          <a:p>
            <a:endParaRPr lang="es-ES" sz="2400" dirty="0">
              <a:latin typeface="Arial" pitchFamily="34" charset="0"/>
              <a:cs typeface="Arial" pitchFamily="34" charset="0"/>
            </a:endParaRPr>
          </a:p>
          <a:p>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rowcolor</a:t>
            </a:r>
            <a:r>
              <a:rPr lang="es-ES" sz="2400" dirty="0">
                <a:solidFill>
                  <a:schemeClr val="accent2">
                    <a:lumMod val="75000"/>
                  </a:schemeClr>
                </a:solidFill>
                <a:latin typeface="Arial" pitchFamily="34" charset="0"/>
                <a:cs typeface="Arial" pitchFamily="34" charset="0"/>
              </a:rPr>
              <a:t>{color}</a:t>
            </a:r>
          </a:p>
        </p:txBody>
      </p:sp>
      <p:sp>
        <p:nvSpPr>
          <p:cNvPr id="3" name="2 Rectángulo"/>
          <p:cNvSpPr/>
          <p:nvPr/>
        </p:nvSpPr>
        <p:spPr>
          <a:xfrm>
            <a:off x="1763688" y="0"/>
            <a:ext cx="5786478" cy="707886"/>
          </a:xfrm>
          <a:prstGeom prst="rect">
            <a:avLst/>
          </a:prstGeom>
        </p:spPr>
        <p:txBody>
          <a:bodyPr anchor="b">
            <a:noAutofit/>
          </a:bodyPr>
          <a:lstStyle/>
          <a:p>
            <a:pPr lvl="0" fontAlgn="base">
              <a:spcBef>
                <a:spcPct val="0"/>
              </a:spcBef>
              <a:spcAft>
                <a:spcPct val="0"/>
              </a:spcAft>
            </a:pPr>
            <a:r>
              <a:rPr lang="es-ES" sz="48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Filas en color</a:t>
            </a:r>
            <a:endParaRPr lang="es-HN" sz="48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5" name="4 Rectángulo"/>
          <p:cNvSpPr/>
          <p:nvPr/>
        </p:nvSpPr>
        <p:spPr>
          <a:xfrm>
            <a:off x="1428728" y="3857628"/>
            <a:ext cx="7072362" cy="2677656"/>
          </a:xfrm>
          <a:prstGeom prst="rect">
            <a:avLst/>
          </a:prstGeom>
        </p:spPr>
        <p:txBody>
          <a:bodyPr wrap="square">
            <a:spAutoFit/>
          </a:bodyPr>
          <a:lstStyle/>
          <a:p>
            <a:pPr algn="just"/>
            <a:r>
              <a:rPr lang="es-ES" sz="2400" dirty="0">
                <a:latin typeface="Arial" pitchFamily="34" charset="0"/>
                <a:cs typeface="Arial" pitchFamily="34" charset="0"/>
              </a:rPr>
              <a:t>El paquete </a:t>
            </a:r>
            <a:r>
              <a:rPr lang="es-ES" sz="2400" dirty="0" err="1">
                <a:solidFill>
                  <a:schemeClr val="accent2">
                    <a:lumMod val="75000"/>
                  </a:schemeClr>
                </a:solidFill>
                <a:latin typeface="Arial" pitchFamily="34" charset="0"/>
                <a:cs typeface="Arial" pitchFamily="34" charset="0"/>
              </a:rPr>
              <a:t>colortbl</a:t>
            </a:r>
            <a:r>
              <a:rPr lang="es-ES" sz="2400" dirty="0">
                <a:latin typeface="Arial" pitchFamily="34" charset="0"/>
                <a:cs typeface="Arial" pitchFamily="34" charset="0"/>
              </a:rPr>
              <a:t> también permite colorear las celdas una a una.</a:t>
            </a:r>
          </a:p>
          <a:p>
            <a:endParaRPr lang="es-ES" sz="2400" dirty="0">
              <a:latin typeface="Arial" pitchFamily="34" charset="0"/>
              <a:cs typeface="Arial" pitchFamily="34" charset="0"/>
            </a:endParaRPr>
          </a:p>
          <a:p>
            <a:r>
              <a:rPr lang="es-ES" sz="2400" dirty="0">
                <a:latin typeface="Arial" pitchFamily="34" charset="0"/>
                <a:cs typeface="Arial" pitchFamily="34" charset="0"/>
              </a:rPr>
              <a:t>La sintaxis es la siguiente:</a:t>
            </a:r>
          </a:p>
          <a:p>
            <a:endParaRPr lang="es-ES" sz="2400" dirty="0">
              <a:latin typeface="Arial" pitchFamily="34" charset="0"/>
              <a:cs typeface="Arial" pitchFamily="34" charset="0"/>
            </a:endParaRPr>
          </a:p>
          <a:p>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cellcolor</a:t>
            </a:r>
            <a:r>
              <a:rPr lang="es-ES" sz="2400" dirty="0">
                <a:solidFill>
                  <a:schemeClr val="accent2">
                    <a:lumMod val="75000"/>
                  </a:schemeClr>
                </a:solidFill>
                <a:latin typeface="Arial" pitchFamily="34" charset="0"/>
                <a:cs typeface="Arial" pitchFamily="34" charset="0"/>
              </a:rPr>
              <a:t>{color}</a:t>
            </a:r>
          </a:p>
          <a:p>
            <a:endParaRPr lang="es-ES" sz="2400" dirty="0">
              <a:latin typeface="Arial" pitchFamily="34" charset="0"/>
              <a:cs typeface="Arial" pitchFamily="34" charset="0"/>
            </a:endParaRPr>
          </a:p>
        </p:txBody>
      </p:sp>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4287"/>
          <a:stretch>
            <a:fillRect/>
          </a:stretch>
        </p:blipFill>
        <p:spPr bwMode="auto">
          <a:xfrm>
            <a:off x="1928794" y="4500570"/>
            <a:ext cx="6143668" cy="1595100"/>
          </a:xfrm>
          <a:prstGeom prst="rect">
            <a:avLst/>
          </a:prstGeom>
          <a:noFill/>
          <a:ln w="57150">
            <a:solidFill>
              <a:schemeClr val="bg2">
                <a:lumMod val="75000"/>
              </a:schemeClr>
            </a:solidFill>
            <a:miter lim="800000"/>
            <a:headEnd/>
            <a:tailEnd/>
          </a:ln>
        </p:spPr>
      </p:pic>
      <p:sp>
        <p:nvSpPr>
          <p:cNvPr id="3" name="2 Rectángulo"/>
          <p:cNvSpPr/>
          <p:nvPr/>
        </p:nvSpPr>
        <p:spPr>
          <a:xfrm>
            <a:off x="1357290" y="928670"/>
            <a:ext cx="7500990" cy="3416320"/>
          </a:xfrm>
          <a:prstGeom prst="rect">
            <a:avLst/>
          </a:prstGeom>
        </p:spPr>
        <p:txBody>
          <a:bodyPr wrap="square">
            <a:spAutoFit/>
          </a:bodyPr>
          <a:lstStyle/>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{tabular}</a:t>
            </a:r>
            <a:r>
              <a:rPr lang="es-ES" sz="2400" dirty="0">
                <a:latin typeface="Arial" pitchFamily="34" charset="0"/>
                <a:cs typeface="Arial" pitchFamily="34" charset="0"/>
              </a:rPr>
              <a:t>{|</a:t>
            </a:r>
            <a:r>
              <a:rPr lang="es-ES" sz="2400" dirty="0" err="1">
                <a:latin typeface="Arial" pitchFamily="34" charset="0"/>
                <a:cs typeface="Arial" pitchFamily="34" charset="0"/>
              </a:rPr>
              <a:t>l|l</a:t>
            </a:r>
            <a:r>
              <a:rPr lang="es-ES" sz="2400" dirty="0">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rowcolor</a:t>
            </a:r>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blue</a:t>
            </a:r>
            <a:r>
              <a:rPr lang="es-ES" sz="2400" b="1" dirty="0">
                <a:solidFill>
                  <a:schemeClr val="accent2">
                    <a:lumMod val="75000"/>
                  </a:schemeClr>
                </a:solidFill>
                <a:latin typeface="Arial" pitchFamily="34" charset="0"/>
                <a:cs typeface="Arial" pitchFamily="34" charset="0"/>
              </a:rPr>
              <a:t>}</a:t>
            </a:r>
            <a:r>
              <a:rPr lang="es-ES" sz="2400" dirty="0">
                <a:latin typeface="Arial" pitchFamily="34" charset="0"/>
                <a:cs typeface="Arial" pitchFamily="34" charset="0"/>
              </a:rPr>
              <a:t>Marlon Recarte &amp; 20032002001\\</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rowcolor</a:t>
            </a:r>
            <a:r>
              <a:rPr lang="es-ES" sz="2400" dirty="0">
                <a:latin typeface="Arial" pitchFamily="34" charset="0"/>
                <a:cs typeface="Arial" pitchFamily="34" charset="0"/>
              </a:rPr>
              <a:t>{red}Marlon Recarte &amp; 20032002001\\</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rowcolor</a:t>
            </a:r>
            <a:r>
              <a:rPr lang="es-ES" sz="2400" b="1" dirty="0">
                <a:solidFill>
                  <a:schemeClr val="accent2">
                    <a:lumMod val="75000"/>
                  </a:schemeClr>
                </a:solidFill>
                <a:latin typeface="Arial" pitchFamily="34" charset="0"/>
                <a:cs typeface="Arial" pitchFamily="34" charset="0"/>
              </a:rPr>
              <a:t>{</a:t>
            </a:r>
            <a:r>
              <a:rPr lang="es-ES" sz="2400" b="1" dirty="0" err="1">
                <a:solidFill>
                  <a:schemeClr val="accent2">
                    <a:lumMod val="75000"/>
                  </a:schemeClr>
                </a:solidFill>
                <a:latin typeface="Arial" pitchFamily="34" charset="0"/>
                <a:cs typeface="Arial" pitchFamily="34" charset="0"/>
              </a:rPr>
              <a:t>green</a:t>
            </a:r>
            <a:r>
              <a:rPr lang="es-ES" sz="2400" b="1" dirty="0">
                <a:solidFill>
                  <a:schemeClr val="accent2">
                    <a:lumMod val="75000"/>
                  </a:schemeClr>
                </a:solidFill>
                <a:latin typeface="Arial" pitchFamily="34" charset="0"/>
                <a:cs typeface="Arial" pitchFamily="34" charset="0"/>
              </a:rPr>
              <a:t>}</a:t>
            </a:r>
            <a:r>
              <a:rPr lang="es-ES" sz="2400" dirty="0">
                <a:latin typeface="Arial" pitchFamily="34" charset="0"/>
                <a:cs typeface="Arial" pitchFamily="34" charset="0"/>
              </a:rPr>
              <a:t>Marlon Recarte &amp; 20032002001\\</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solidFill>
                  <a:srgbClr val="0070C0"/>
                </a:solidFill>
                <a:latin typeface="Arial" pitchFamily="34" charset="0"/>
                <a:cs typeface="Arial" pitchFamily="34" charset="0"/>
              </a:rPr>
              <a:t>{tabular}</a:t>
            </a:r>
          </a:p>
        </p:txBody>
      </p:sp>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820820" y="4430463"/>
            <a:ext cx="6143668" cy="1615361"/>
          </a:xfrm>
          <a:prstGeom prst="rect">
            <a:avLst/>
          </a:prstGeom>
          <a:noFill/>
          <a:ln w="57150">
            <a:solidFill>
              <a:schemeClr val="bg2">
                <a:lumMod val="75000"/>
              </a:schemeClr>
            </a:solidFill>
            <a:miter lim="800000"/>
            <a:headEnd/>
            <a:tailEnd/>
          </a:ln>
        </p:spPr>
      </p:pic>
      <p:sp>
        <p:nvSpPr>
          <p:cNvPr id="3" name="2 Rectángulo"/>
          <p:cNvSpPr/>
          <p:nvPr/>
        </p:nvSpPr>
        <p:spPr>
          <a:xfrm>
            <a:off x="179512" y="836712"/>
            <a:ext cx="7572428" cy="4524315"/>
          </a:xfrm>
          <a:prstGeom prst="rect">
            <a:avLst/>
          </a:prstGeom>
        </p:spPr>
        <p:txBody>
          <a:bodyPr wrap="square">
            <a:spAutoFit/>
          </a:bodyPr>
          <a:lstStyle/>
          <a:p>
            <a:r>
              <a:rPr lang="es-ES" sz="2400" dirty="0">
                <a:solidFill>
                  <a:srgbClr val="0070C0"/>
                </a:solidFill>
                <a:latin typeface="Arial" pitchFamily="34" charset="0"/>
                <a:cs typeface="Arial" pitchFamily="34" charset="0"/>
              </a:rPr>
              <a:t>\</a:t>
            </a:r>
            <a:r>
              <a:rPr lang="es-ES" sz="2400" dirty="0" err="1">
                <a:solidFill>
                  <a:srgbClr val="0070C0"/>
                </a:solidFill>
                <a:latin typeface="Arial" pitchFamily="34" charset="0"/>
                <a:cs typeface="Arial" pitchFamily="34" charset="0"/>
              </a:rPr>
              <a:t>begin</a:t>
            </a:r>
            <a:r>
              <a:rPr lang="es-ES" sz="2400" dirty="0">
                <a:solidFill>
                  <a:srgbClr val="0070C0"/>
                </a:solidFill>
                <a:latin typeface="Arial" pitchFamily="34" charset="0"/>
                <a:cs typeface="Arial" pitchFamily="34" charset="0"/>
              </a:rPr>
              <a:t>{tabular}</a:t>
            </a:r>
            <a:r>
              <a:rPr lang="es-ES" sz="2400" dirty="0">
                <a:latin typeface="Arial" pitchFamily="34" charset="0"/>
                <a:cs typeface="Arial" pitchFamily="34" charset="0"/>
              </a:rPr>
              <a:t>{|</a:t>
            </a:r>
            <a:r>
              <a:rPr lang="es-ES" sz="2400" dirty="0" err="1">
                <a:latin typeface="Arial" pitchFamily="34" charset="0"/>
                <a:cs typeface="Arial" pitchFamily="34" charset="0"/>
              </a:rPr>
              <a:t>l|l</a:t>
            </a:r>
            <a:r>
              <a:rPr lang="es-ES" sz="2400" dirty="0">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cellcolor</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blue</a:t>
            </a:r>
            <a:r>
              <a:rPr lang="es-ES" sz="2400" dirty="0">
                <a:solidFill>
                  <a:schemeClr val="accent2">
                    <a:lumMod val="75000"/>
                  </a:schemeClr>
                </a:solidFill>
                <a:latin typeface="Arial" pitchFamily="34" charset="0"/>
                <a:cs typeface="Arial" pitchFamily="34" charset="0"/>
              </a:rPr>
              <a:t>}</a:t>
            </a:r>
            <a:r>
              <a:rPr lang="es-ES" sz="2400" dirty="0">
                <a:latin typeface="Arial" pitchFamily="34" charset="0"/>
                <a:cs typeface="Arial" pitchFamily="34" charset="0"/>
              </a:rPr>
              <a:t>Marlon Recarte &amp; </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cellcolor</a:t>
            </a:r>
            <a:r>
              <a:rPr lang="es-ES" sz="2400" dirty="0">
                <a:solidFill>
                  <a:schemeClr val="accent2">
                    <a:lumMod val="75000"/>
                  </a:schemeClr>
                </a:solidFill>
                <a:latin typeface="Arial" pitchFamily="34" charset="0"/>
                <a:cs typeface="Arial" pitchFamily="34" charset="0"/>
              </a:rPr>
              <a:t>{red}</a:t>
            </a:r>
            <a:r>
              <a:rPr lang="es-ES" sz="2400" dirty="0">
                <a:latin typeface="Arial" pitchFamily="34" charset="0"/>
                <a:cs typeface="Arial" pitchFamily="34" charset="0"/>
              </a:rPr>
              <a:t>20032002001</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cellcolor</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yellow</a:t>
            </a:r>
            <a:r>
              <a:rPr lang="es-ES" sz="2400" dirty="0">
                <a:solidFill>
                  <a:schemeClr val="accent2">
                    <a:lumMod val="75000"/>
                  </a:schemeClr>
                </a:solidFill>
                <a:latin typeface="Arial" pitchFamily="34" charset="0"/>
                <a:cs typeface="Arial" pitchFamily="34" charset="0"/>
              </a:rPr>
              <a:t>}</a:t>
            </a:r>
            <a:r>
              <a:rPr lang="es-ES" sz="2400" dirty="0">
                <a:latin typeface="Arial" pitchFamily="34" charset="0"/>
                <a:cs typeface="Arial" pitchFamily="34" charset="0"/>
              </a:rPr>
              <a:t>Marlon Recarte &amp;</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cellcolor</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cyan</a:t>
            </a:r>
            <a:r>
              <a:rPr lang="es-ES" sz="2400" dirty="0">
                <a:solidFill>
                  <a:schemeClr val="accent2">
                    <a:lumMod val="75000"/>
                  </a:schemeClr>
                </a:solidFill>
                <a:latin typeface="Arial" pitchFamily="34" charset="0"/>
                <a:cs typeface="Arial" pitchFamily="34" charset="0"/>
              </a:rPr>
              <a:t>} </a:t>
            </a:r>
            <a:r>
              <a:rPr lang="es-ES" sz="2400" dirty="0">
                <a:latin typeface="Arial" pitchFamily="34" charset="0"/>
                <a:cs typeface="Arial" pitchFamily="34" charset="0"/>
              </a:rPr>
              <a:t>20032002001</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cellcolor</a:t>
            </a:r>
            <a:r>
              <a:rPr lang="es-ES" sz="2400" dirty="0">
                <a:solidFill>
                  <a:schemeClr val="accent2">
                    <a:lumMod val="75000"/>
                  </a:schemeClr>
                </a:solidFill>
                <a:latin typeface="Arial" pitchFamily="34" charset="0"/>
                <a:cs typeface="Arial" pitchFamily="34" charset="0"/>
              </a:rPr>
              <a:t>{</a:t>
            </a:r>
            <a:r>
              <a:rPr lang="es-ES" sz="2400" dirty="0" err="1">
                <a:solidFill>
                  <a:schemeClr val="accent2">
                    <a:lumMod val="75000"/>
                  </a:schemeClr>
                </a:solidFill>
                <a:latin typeface="Arial" pitchFamily="34" charset="0"/>
                <a:cs typeface="Arial" pitchFamily="34" charset="0"/>
              </a:rPr>
              <a:t>green</a:t>
            </a:r>
            <a:r>
              <a:rPr lang="es-ES" sz="2400" dirty="0">
                <a:solidFill>
                  <a:schemeClr val="accent2">
                    <a:lumMod val="75000"/>
                  </a:schemeClr>
                </a:solidFill>
                <a:latin typeface="Arial" pitchFamily="34" charset="0"/>
                <a:cs typeface="Arial" pitchFamily="34" charset="0"/>
              </a:rPr>
              <a:t>}</a:t>
            </a:r>
            <a:r>
              <a:rPr lang="es-ES" sz="2400" dirty="0">
                <a:latin typeface="Arial" pitchFamily="34" charset="0"/>
                <a:cs typeface="Arial" pitchFamily="34" charset="0"/>
              </a:rPr>
              <a:t>Marlon Recarte &amp;\</a:t>
            </a:r>
            <a:r>
              <a:rPr lang="es-ES" sz="2400" dirty="0" err="1">
                <a:solidFill>
                  <a:schemeClr val="accent2">
                    <a:lumMod val="75000"/>
                  </a:schemeClr>
                </a:solidFill>
                <a:latin typeface="Arial" pitchFamily="34" charset="0"/>
                <a:cs typeface="Arial" pitchFamily="34" charset="0"/>
              </a:rPr>
              <a:t>cellcolor</a:t>
            </a:r>
            <a:r>
              <a:rPr lang="es-ES" sz="2400" dirty="0">
                <a:solidFill>
                  <a:schemeClr val="accent2">
                    <a:lumMod val="75000"/>
                  </a:schemeClr>
                </a:solidFill>
                <a:latin typeface="Arial" pitchFamily="34" charset="0"/>
                <a:cs typeface="Arial" pitchFamily="34" charset="0"/>
              </a:rPr>
              <a:t>{magenta} </a:t>
            </a:r>
            <a:r>
              <a:rPr lang="es-ES" sz="2400" dirty="0">
                <a:latin typeface="Arial" pitchFamily="34" charset="0"/>
                <a:cs typeface="Arial" pitchFamily="34" charset="0"/>
              </a:rPr>
              <a:t>20032002001</a:t>
            </a:r>
            <a:r>
              <a:rPr lang="es-ES" sz="2400" dirty="0">
                <a:solidFill>
                  <a:srgbClr val="FF0000"/>
                </a:solidFill>
                <a:latin typeface="Arial" pitchFamily="34" charset="0"/>
                <a:cs typeface="Arial" pitchFamily="34" charset="0"/>
              </a:rPr>
              <a:t>\\</a:t>
            </a:r>
          </a:p>
          <a:p>
            <a:r>
              <a:rPr lang="es-ES" sz="2400" dirty="0">
                <a:latin typeface="Arial" pitchFamily="34" charset="0"/>
                <a:cs typeface="Arial" pitchFamily="34" charset="0"/>
              </a:rPr>
              <a:t>\</a:t>
            </a:r>
            <a:r>
              <a:rPr lang="es-ES" sz="2400" dirty="0" err="1">
                <a:latin typeface="Arial" pitchFamily="34" charset="0"/>
                <a:cs typeface="Arial" pitchFamily="34" charset="0"/>
              </a:rPr>
              <a:t>hline</a:t>
            </a:r>
            <a:endParaRPr lang="es-ES" sz="2400" dirty="0">
              <a:latin typeface="Arial" pitchFamily="34" charset="0"/>
              <a:cs typeface="Arial" pitchFamily="34" charset="0"/>
            </a:endParaRPr>
          </a:p>
          <a:p>
            <a:r>
              <a:rPr lang="es-ES" sz="2400" dirty="0">
                <a:latin typeface="Arial" pitchFamily="34" charset="0"/>
                <a:cs typeface="Arial" pitchFamily="34" charset="0"/>
              </a:rPr>
              <a:t>\</a:t>
            </a:r>
            <a:r>
              <a:rPr lang="es-ES" sz="2400" dirty="0" err="1">
                <a:solidFill>
                  <a:srgbClr val="0070C0"/>
                </a:solidFill>
                <a:latin typeface="Arial" pitchFamily="34" charset="0"/>
                <a:cs typeface="Arial" pitchFamily="34" charset="0"/>
              </a:rPr>
              <a:t>end</a:t>
            </a:r>
            <a:r>
              <a:rPr lang="es-ES" sz="2400" dirty="0">
                <a:solidFill>
                  <a:srgbClr val="0070C0"/>
                </a:solidFill>
                <a:latin typeface="Arial" pitchFamily="34" charset="0"/>
                <a:cs typeface="Arial" pitchFamily="34" charset="0"/>
              </a:rPr>
              <a:t>{tabular}</a:t>
            </a:r>
          </a:p>
        </p:txBody>
      </p:sp>
    </p:spTree>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1643042" y="1928802"/>
            <a:ext cx="707236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HN" sz="2400" b="1" dirty="0">
                <a:solidFill>
                  <a:schemeClr val="accent2">
                    <a:lumMod val="75000"/>
                  </a:schemeClr>
                </a:solidFill>
                <a:latin typeface="Arial" pitchFamily="34" charset="0"/>
                <a:ea typeface="Times New Roman" pitchFamily="18" charset="0"/>
                <a:cs typeface="Arial" pitchFamily="34" charset="0"/>
              </a:rPr>
              <a:t>\</a:t>
            </a:r>
            <a:r>
              <a:rPr lang="es-HN" sz="2400" b="1" dirty="0" err="1">
                <a:solidFill>
                  <a:schemeClr val="accent2">
                    <a:lumMod val="75000"/>
                  </a:schemeClr>
                </a:solidFill>
                <a:latin typeface="Arial" pitchFamily="34" charset="0"/>
                <a:ea typeface="Times New Roman" pitchFamily="18" charset="0"/>
                <a:cs typeface="Arial" pitchFamily="34" charset="0"/>
              </a:rPr>
              <a:t>usepackage</a:t>
            </a:r>
            <a:r>
              <a:rPr lang="es-HN" sz="2400" b="1" dirty="0">
                <a:solidFill>
                  <a:schemeClr val="accent2">
                    <a:lumMod val="75000"/>
                  </a:schemeClr>
                </a:solidFill>
                <a:latin typeface="Arial" pitchFamily="34" charset="0"/>
                <a:ea typeface="Times New Roman" pitchFamily="18" charset="0"/>
                <a:cs typeface="Arial" pitchFamily="34" charset="0"/>
              </a:rPr>
              <a:t>{</a:t>
            </a:r>
            <a:r>
              <a:rPr lang="es-HN" sz="2400" b="1" dirty="0" err="1">
                <a:solidFill>
                  <a:schemeClr val="accent2">
                    <a:lumMod val="75000"/>
                  </a:schemeClr>
                </a:solidFill>
                <a:latin typeface="Arial" pitchFamily="34" charset="0"/>
                <a:ea typeface="Times New Roman" pitchFamily="18" charset="0"/>
                <a:cs typeface="Arial" pitchFamily="34" charset="0"/>
              </a:rPr>
              <a:t>graphicx</a:t>
            </a:r>
            <a:r>
              <a:rPr lang="es-HN" sz="2400" b="1" dirty="0">
                <a:solidFill>
                  <a:schemeClr val="accent2">
                    <a:lumMod val="75000"/>
                  </a:schemeClr>
                </a:solidFill>
                <a:latin typeface="Arial" pitchFamily="34" charset="0"/>
                <a:ea typeface="Times New Roman" pitchFamily="18" charset="0"/>
                <a:cs typeface="Arial" pitchFamily="34" charset="0"/>
              </a:rPr>
              <a:t>}</a:t>
            </a:r>
            <a:endParaRPr lang="es-ES_tradnl" sz="2400" b="1" dirty="0">
              <a:solidFill>
                <a:schemeClr val="accent2">
                  <a:lumMod val="75000"/>
                </a:schemeClr>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400" b="1"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Times New Roman" pitchFamily="18" charset="0"/>
                <a:cs typeface="Arial" pitchFamily="34" charset="0"/>
              </a:rPr>
              <a:t>usepackage</a:t>
            </a:r>
            <a:r>
              <a:rPr kumimoji="0" lang="es-ES_tradnl" sz="2400" b="1"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Times New Roman" pitchFamily="18" charset="0"/>
                <a:cs typeface="Arial" pitchFamily="34" charset="0"/>
              </a:rPr>
              <a:t>epsfig</a:t>
            </a:r>
            <a:r>
              <a:rPr kumimoji="0" lang="es-ES_tradnl" sz="2400" b="1"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Insertamos</a:t>
            </a:r>
            <a:r>
              <a:rPr kumimoji="0" lang="es-ES_tradnl" sz="24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lang="es-ES_tradnl" sz="2400" dirty="0">
                <a:latin typeface="Arial" pitchFamily="34" charset="0"/>
                <a:ea typeface="Times New Roman" pitchFamily="18" charset="0"/>
                <a:cs typeface="Arial" pitchFamily="34" charset="0"/>
              </a:rPr>
              <a:t>la figura de d</a:t>
            </a: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os formas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Arial" pitchFamily="34" charset="0"/>
                <a:ea typeface="Times New Roman" pitchFamily="18" charset="0"/>
                <a:cs typeface="Arial" pitchFamily="34" charset="0"/>
              </a:rPr>
              <a:t>\</a:t>
            </a:r>
            <a:r>
              <a:rPr kumimoji="0" lang="en-US" sz="2400" b="0" i="0" u="none" strike="noStrike" cap="none" normalizeH="0" baseline="0" dirty="0" err="1">
                <a:ln>
                  <a:noFill/>
                </a:ln>
                <a:solidFill>
                  <a:srgbClr val="0070C0"/>
                </a:solidFill>
                <a:effectLst/>
                <a:latin typeface="Arial" pitchFamily="34" charset="0"/>
                <a:ea typeface="Times New Roman" pitchFamily="18" charset="0"/>
                <a:cs typeface="Arial" pitchFamily="34" charset="0"/>
              </a:rPr>
              <a:t>includegraphics</a:t>
            </a:r>
            <a:r>
              <a:rPr kumimoji="0" lang="en-US" sz="2400" b="0" i="0" u="none" strike="noStrike" cap="none" normalizeH="0" baseline="0" dirty="0">
                <a:ln>
                  <a:noFill/>
                </a:ln>
                <a:solidFill>
                  <a:srgbClr val="0070C0"/>
                </a:solidFill>
                <a:effectLst/>
                <a:latin typeface="Arial" pitchFamily="34" charset="0"/>
                <a:ea typeface="Times New Roman" pitchFamily="18" charset="0"/>
                <a:cs typeface="Arial" pitchFamily="34" charset="0"/>
              </a:rPr>
              <a:t> [scale=x]{fichero.ext}</a:t>
            </a:r>
            <a:endParaRPr kumimoji="0" lang="es-ES_tradnl" sz="24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70C0"/>
                </a:solidFill>
                <a:effectLst/>
                <a:latin typeface="Arial" pitchFamily="34" charset="0"/>
                <a:ea typeface="Times New Roman" pitchFamily="18"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Times New Roman" pitchFamily="18" charset="0"/>
                <a:cs typeface="Arial" pitchFamily="34" charset="0"/>
              </a:rPr>
              <a:t>epsfig</a:t>
            </a:r>
            <a:r>
              <a:rPr kumimoji="0" lang="es-ES_tradnl" sz="2400" b="0" i="0" u="none" strike="noStrike" cap="none" normalizeH="0" baseline="0" dirty="0">
                <a:ln>
                  <a:noFill/>
                </a:ln>
                <a:solidFill>
                  <a:srgbClr val="0070C0"/>
                </a:solidFill>
                <a:effectLst/>
                <a:latin typeface="Arial" pitchFamily="34" charset="0"/>
                <a:ea typeface="Times New Roman" pitchFamily="18"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Times New Roman" pitchFamily="18" charset="0"/>
                <a:cs typeface="Arial" pitchFamily="34" charset="0"/>
              </a:rPr>
              <a:t>file</a:t>
            </a:r>
            <a:r>
              <a:rPr kumimoji="0" lang="es-ES_tradnl" sz="2400" b="0" i="0" u="none" strike="noStrike" cap="none" normalizeH="0" baseline="0" dirty="0">
                <a:ln>
                  <a:noFill/>
                </a:ln>
                <a:solidFill>
                  <a:srgbClr val="0070C0"/>
                </a:solidFill>
                <a:effectLst/>
                <a:latin typeface="Arial" pitchFamily="34" charset="0"/>
                <a:ea typeface="Times New Roman" pitchFamily="18" charset="0"/>
                <a:cs typeface="Arial" pitchFamily="34" charset="0"/>
              </a:rPr>
              <a:t>=fichero.ext}</a:t>
            </a: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24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cs typeface="Arial" pitchFamily="34" charset="0"/>
              </a:rPr>
              <a:t>La única condición es que la </a:t>
            </a:r>
            <a:r>
              <a:rPr kumimoji="0" lang="es-ES_tradnl" sz="2400" b="0" i="0" u="none" strike="noStrike" cap="none" normalizeH="0" dirty="0">
                <a:ln>
                  <a:noFill/>
                </a:ln>
                <a:solidFill>
                  <a:schemeClr val="tx1"/>
                </a:solidFill>
                <a:effectLst/>
                <a:latin typeface="Arial" pitchFamily="34" charset="0"/>
                <a:cs typeface="Arial" pitchFamily="34" charset="0"/>
              </a:rPr>
              <a:t>imagen este en la misma carpeta del archivo.</a:t>
            </a:r>
            <a:endParaRPr kumimoji="0" lang="es-ES_tradnl" sz="2400" b="0" i="0" u="none" strike="noStrike" cap="none" normalizeH="0" baseline="0" dirty="0">
              <a:ln>
                <a:noFill/>
              </a:ln>
              <a:solidFill>
                <a:schemeClr val="tx1"/>
              </a:solidFill>
              <a:effectLst/>
              <a:latin typeface="Arial" pitchFamily="34" charset="0"/>
            </a:endParaRPr>
          </a:p>
        </p:txBody>
      </p:sp>
      <p:sp>
        <p:nvSpPr>
          <p:cNvPr id="3" name="2 Rectángulo"/>
          <p:cNvSpPr/>
          <p:nvPr/>
        </p:nvSpPr>
        <p:spPr>
          <a:xfrm>
            <a:off x="1643042" y="785794"/>
            <a:ext cx="5072098" cy="707886"/>
          </a:xfrm>
          <a:prstGeom prst="rect">
            <a:avLst/>
          </a:prstGeom>
        </p:spPr>
        <p:txBody>
          <a:bodyPr anchor="b">
            <a:noAutofit/>
          </a:bodyPr>
          <a:lstStyle/>
          <a:p>
            <a:pPr lvl="0" fontAlgn="base">
              <a:spcBef>
                <a:spcPct val="0"/>
              </a:spcBef>
              <a:spcAft>
                <a:spcPct val="0"/>
              </a:spcAft>
            </a:pPr>
            <a:r>
              <a:rPr lang="es-ES" sz="48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Insertar imágenes</a:t>
            </a:r>
            <a:endParaRPr lang="es-HN" sz="48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87624" y="1052736"/>
            <a:ext cx="721523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Dentro de los corchetes </a:t>
            </a:r>
            <a:r>
              <a:rPr kumimoji="0" lang="es-ES_tradnl" sz="2000" b="1" i="0" u="none" strike="noStrike" cap="none" normalizeH="0" baseline="0" dirty="0">
                <a:ln>
                  <a:noFill/>
                </a:ln>
                <a:solidFill>
                  <a:schemeClr val="tx1"/>
                </a:solidFill>
                <a:latin typeface="Arial" pitchFamily="34" charset="0"/>
                <a:ea typeface="Calibri" pitchFamily="34" charset="0"/>
                <a:cs typeface="Arial" pitchFamily="34" charset="0"/>
              </a:rPr>
              <a:t>[ ]</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colocamos algunos parámetros opcionales, entre los cuales podemos incluir: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0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Tamaño de fuente</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se mide en puntos (pt) y se puede usar, para un documento estándar, las medidas 10 pt (opción por defecto), 11 pt ó 12 </a:t>
            </a:r>
            <a:r>
              <a:rPr kumimoji="0" lang="es-ES_tradnl" sz="2000" b="0" i="0" u="none" strike="noStrike" cap="none" normalizeH="0" baseline="0" dirty="0" err="1">
                <a:ln>
                  <a:noFill/>
                </a:ln>
                <a:solidFill>
                  <a:schemeClr val="tx1"/>
                </a:solidFill>
                <a:effectLst/>
                <a:latin typeface="Arial" pitchFamily="34" charset="0"/>
                <a:ea typeface="Calibri" pitchFamily="34" charset="0"/>
                <a:cs typeface="Arial" pitchFamily="34" charset="0"/>
              </a:rPr>
              <a:t>pt.</a:t>
            </a:r>
            <a:endPar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HN"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0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Tamaño del papel</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Puede ser a4paper, </a:t>
            </a:r>
            <a:r>
              <a:rPr kumimoji="0" lang="es-ES_tradnl" sz="2000" b="0" i="0" u="none" strike="noStrike" cap="none" normalizeH="0" baseline="0" dirty="0" err="1">
                <a:ln>
                  <a:noFill/>
                </a:ln>
                <a:solidFill>
                  <a:schemeClr val="tx1"/>
                </a:solidFill>
                <a:effectLst/>
                <a:latin typeface="Arial" pitchFamily="34" charset="0"/>
                <a:ea typeface="Calibri" pitchFamily="34" charset="0"/>
                <a:cs typeface="Arial" pitchFamily="34" charset="0"/>
              </a:rPr>
              <a:t>letterpaper</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(por defecto), a5paper, b5paper, </a:t>
            </a:r>
            <a:r>
              <a:rPr kumimoji="0" lang="es-ES_tradnl" sz="2000" b="0" i="0" u="none" strike="noStrike" cap="none" normalizeH="0" baseline="0" dirty="0" err="1">
                <a:ln>
                  <a:noFill/>
                </a:ln>
                <a:solidFill>
                  <a:schemeClr val="tx1"/>
                </a:solidFill>
                <a:effectLst/>
                <a:latin typeface="Arial" pitchFamily="34" charset="0"/>
                <a:ea typeface="Calibri" pitchFamily="34" charset="0"/>
                <a:cs typeface="Arial" pitchFamily="34" charset="0"/>
              </a:rPr>
              <a:t>executivepaper</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o </a:t>
            </a:r>
            <a:r>
              <a:rPr kumimoji="0" lang="es-ES_tradnl" sz="2000" b="0" i="0" u="none" strike="noStrike" cap="none" normalizeH="0" baseline="0" dirty="0" err="1">
                <a:ln>
                  <a:noFill/>
                </a:ln>
                <a:solidFill>
                  <a:schemeClr val="tx1"/>
                </a:solidFill>
                <a:effectLst/>
                <a:latin typeface="Arial" pitchFamily="34" charset="0"/>
                <a:ea typeface="Calibri" pitchFamily="34" charset="0"/>
                <a:cs typeface="Arial" pitchFamily="34" charset="0"/>
              </a:rPr>
              <a:t>legalpaper</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HN"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0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Doble columna</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para obtener un documento a 2 columnas, se puede utilizar el argumento </a:t>
            </a:r>
            <a:r>
              <a:rPr kumimoji="0" lang="es-ES_tradnl" sz="2000" b="0" i="0" u="none" strike="noStrike" cap="none" normalizeH="0" baseline="0" dirty="0" err="1">
                <a:ln>
                  <a:noFill/>
                </a:ln>
                <a:solidFill>
                  <a:schemeClr val="tx1"/>
                </a:solidFill>
                <a:effectLst/>
                <a:latin typeface="Arial" pitchFamily="34" charset="0"/>
                <a:ea typeface="Calibri" pitchFamily="34" charset="0"/>
                <a:cs typeface="Arial" pitchFamily="34" charset="0"/>
              </a:rPr>
              <a:t>twocolumn</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HN"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0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Orientación del papel</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 por defecto, la orientación es vertical. Para orientar el papel de forma horizontal (documento apaisado), agregamos la opción </a:t>
            </a:r>
            <a:r>
              <a:rPr kumimoji="0" lang="es-ES_tradnl" sz="2000" b="0" i="0" u="none" strike="noStrike" cap="none" normalizeH="0" baseline="0" dirty="0" err="1">
                <a:ln>
                  <a:noFill/>
                </a:ln>
                <a:solidFill>
                  <a:schemeClr val="tx1"/>
                </a:solidFill>
                <a:effectLst/>
                <a:latin typeface="Arial" pitchFamily="34" charset="0"/>
                <a:ea typeface="Calibri" pitchFamily="34" charset="0"/>
                <a:cs typeface="Arial" pitchFamily="34" charset="0"/>
              </a:rPr>
              <a:t>landscape</a:t>
            </a:r>
            <a:r>
              <a:rPr kumimoji="0" lang="es-ES_tradnl" sz="2000" b="0"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s-ES_tradnl"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fade">
                                      <p:cBhvr>
                                        <p:cTn id="7" dur="500"/>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29">
                                            <p:txEl>
                                              <p:pRg st="2" end="2"/>
                                            </p:txEl>
                                          </p:spTgt>
                                        </p:tgtEl>
                                        <p:attrNameLst>
                                          <p:attrName>style.visibility</p:attrName>
                                        </p:attrNameLst>
                                      </p:cBhvr>
                                      <p:to>
                                        <p:strVal val="visible"/>
                                      </p:to>
                                    </p:set>
                                    <p:animEffect transition="in" filter="fade">
                                      <p:cBhvr>
                                        <p:cTn id="12" dur="500"/>
                                        <p:tgtEl>
                                          <p:spTgt spid="225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29">
                                            <p:txEl>
                                              <p:pRg st="4" end="4"/>
                                            </p:txEl>
                                          </p:spTgt>
                                        </p:tgtEl>
                                        <p:attrNameLst>
                                          <p:attrName>style.visibility</p:attrName>
                                        </p:attrNameLst>
                                      </p:cBhvr>
                                      <p:to>
                                        <p:strVal val="visible"/>
                                      </p:to>
                                    </p:set>
                                    <p:animEffect transition="in" filter="fade">
                                      <p:cBhvr>
                                        <p:cTn id="17" dur="500"/>
                                        <p:tgtEl>
                                          <p:spTgt spid="225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29">
                                            <p:txEl>
                                              <p:pRg st="6" end="6"/>
                                            </p:txEl>
                                          </p:spTgt>
                                        </p:tgtEl>
                                        <p:attrNameLst>
                                          <p:attrName>style.visibility</p:attrName>
                                        </p:attrNameLst>
                                      </p:cBhvr>
                                      <p:to>
                                        <p:strVal val="visible"/>
                                      </p:to>
                                    </p:set>
                                    <p:animEffect transition="in" filter="fade">
                                      <p:cBhvr>
                                        <p:cTn id="22" dur="500"/>
                                        <p:tgtEl>
                                          <p:spTgt spid="2252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29">
                                            <p:txEl>
                                              <p:pRg st="8" end="8"/>
                                            </p:txEl>
                                          </p:spTgt>
                                        </p:tgtEl>
                                        <p:attrNameLst>
                                          <p:attrName>style.visibility</p:attrName>
                                        </p:attrNameLst>
                                      </p:cBhvr>
                                      <p:to>
                                        <p:strVal val="visible"/>
                                      </p:to>
                                    </p:set>
                                    <p:animEffect transition="in" filter="fade">
                                      <p:cBhvr>
                                        <p:cTn id="27" dur="500"/>
                                        <p:tgtEl>
                                          <p:spTgt spid="225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8108" t="5714" r="5405"/>
          <a:stretch>
            <a:fillRect/>
          </a:stretch>
        </p:blipFill>
        <p:spPr bwMode="auto">
          <a:xfrm>
            <a:off x="6516216" y="3352792"/>
            <a:ext cx="2286016" cy="2357454"/>
          </a:xfrm>
          <a:prstGeom prst="rect">
            <a:avLst/>
          </a:prstGeom>
          <a:noFill/>
          <a:ln w="57150">
            <a:solidFill>
              <a:schemeClr val="bg2">
                <a:lumMod val="75000"/>
              </a:schemeClr>
            </a:solidFill>
            <a:miter lim="800000"/>
            <a:headEnd/>
            <a:tailEnd/>
          </a:ln>
        </p:spPr>
      </p:pic>
      <p:sp>
        <p:nvSpPr>
          <p:cNvPr id="2" name="1 Rectángulo"/>
          <p:cNvSpPr/>
          <p:nvPr/>
        </p:nvSpPr>
        <p:spPr>
          <a:xfrm>
            <a:off x="683568" y="2924944"/>
            <a:ext cx="5643602" cy="1938992"/>
          </a:xfrm>
          <a:prstGeom prst="rect">
            <a:avLst/>
          </a:prstGeom>
        </p:spPr>
        <p:txBody>
          <a:bodyPr wrap="square">
            <a:spAutoFit/>
          </a:bodyPr>
          <a:lstStyle/>
          <a:p>
            <a:pPr algn="just"/>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begin</a:t>
            </a:r>
            <a:r>
              <a:rPr lang="es-HN" sz="2400" dirty="0">
                <a:solidFill>
                  <a:srgbClr val="0070C0"/>
                </a:solidFill>
                <a:latin typeface="Arial" pitchFamily="34" charset="0"/>
                <a:cs typeface="Arial" pitchFamily="34" charset="0"/>
              </a:rPr>
              <a:t>{figure}</a:t>
            </a:r>
            <a:r>
              <a:rPr lang="es-HN" sz="2400" dirty="0">
                <a:latin typeface="Arial" pitchFamily="34" charset="0"/>
                <a:cs typeface="Arial" pitchFamily="34" charset="0"/>
              </a:rPr>
              <a:t>[</a:t>
            </a:r>
            <a:r>
              <a:rPr lang="es-HN" sz="2400" dirty="0">
                <a:solidFill>
                  <a:schemeClr val="tx1">
                    <a:lumMod val="95000"/>
                    <a:lumOff val="5000"/>
                  </a:schemeClr>
                </a:solidFill>
                <a:latin typeface="Arial" pitchFamily="34" charset="0"/>
                <a:cs typeface="Arial" pitchFamily="34" charset="0"/>
              </a:rPr>
              <a:t>h</a:t>
            </a:r>
            <a:r>
              <a:rPr lang="es-HN" sz="2400" dirty="0">
                <a:latin typeface="Arial" pitchFamily="34" charset="0"/>
                <a:cs typeface="Arial" pitchFamily="34" charset="0"/>
              </a:rPr>
              <a:t>]</a:t>
            </a:r>
          </a:p>
          <a:p>
            <a:pPr algn="just"/>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centering</a:t>
            </a:r>
            <a:endParaRPr lang="es-HN" sz="2400" dirty="0">
              <a:solidFill>
                <a:srgbClr val="00B050"/>
              </a:solidFill>
              <a:latin typeface="Arial" pitchFamily="34" charset="0"/>
              <a:cs typeface="Arial" pitchFamily="34" charset="0"/>
            </a:endParaRPr>
          </a:p>
          <a:p>
            <a:pPr algn="just"/>
            <a:r>
              <a:rPr lang="es-HN" sz="2400" dirty="0">
                <a:solidFill>
                  <a:schemeClr val="accent5">
                    <a:lumMod val="60000"/>
                    <a:lumOff val="40000"/>
                  </a:schemeClr>
                </a:solidFill>
                <a:latin typeface="Arial" pitchFamily="34" charset="0"/>
                <a:cs typeface="Arial" pitchFamily="34" charset="0"/>
              </a:rPr>
              <a:t>\</a:t>
            </a:r>
            <a:r>
              <a:rPr lang="es-HN" sz="2400" dirty="0" err="1">
                <a:solidFill>
                  <a:schemeClr val="accent5">
                    <a:lumMod val="60000"/>
                    <a:lumOff val="40000"/>
                  </a:schemeClr>
                </a:solidFill>
                <a:latin typeface="Arial" pitchFamily="34" charset="0"/>
                <a:cs typeface="Arial" pitchFamily="34" charset="0"/>
              </a:rPr>
              <a:t>includegraphics</a:t>
            </a:r>
            <a:r>
              <a:rPr lang="es-HN" sz="2400" dirty="0">
                <a:latin typeface="Arial" pitchFamily="34" charset="0"/>
                <a:cs typeface="Arial" pitchFamily="34" charset="0"/>
              </a:rPr>
              <a:t>[</a:t>
            </a:r>
            <a:r>
              <a:rPr lang="es-HN" sz="2400" dirty="0" err="1">
                <a:latin typeface="Arial" pitchFamily="34" charset="0"/>
                <a:cs typeface="Arial" pitchFamily="34" charset="0"/>
              </a:rPr>
              <a:t>scale</a:t>
            </a:r>
            <a:r>
              <a:rPr lang="es-HN" sz="2400" dirty="0">
                <a:latin typeface="Arial" pitchFamily="34" charset="0"/>
                <a:cs typeface="Arial" pitchFamily="34" charset="0"/>
              </a:rPr>
              <a:t>=1.5]{</a:t>
            </a:r>
            <a:r>
              <a:rPr lang="es-HN" sz="2400" dirty="0">
                <a:solidFill>
                  <a:srgbClr val="FF0000"/>
                </a:solidFill>
                <a:latin typeface="Arial" pitchFamily="34" charset="0"/>
                <a:cs typeface="Arial" pitchFamily="34" charset="0"/>
              </a:rPr>
              <a:t>olimpia.jpg</a:t>
            </a:r>
            <a:r>
              <a:rPr lang="es-HN" sz="2400" dirty="0">
                <a:latin typeface="Arial" pitchFamily="34" charset="0"/>
                <a:cs typeface="Arial" pitchFamily="34" charset="0"/>
              </a:rPr>
              <a:t>} </a:t>
            </a:r>
          </a:p>
          <a:p>
            <a:pPr algn="just"/>
            <a:r>
              <a:rPr lang="es-HN" sz="2400" dirty="0">
                <a:latin typeface="Arial" pitchFamily="34" charset="0"/>
                <a:cs typeface="Arial" pitchFamily="34" charset="0"/>
              </a:rPr>
              <a:t>\</a:t>
            </a:r>
            <a:r>
              <a:rPr lang="es-HN" sz="2400" dirty="0" err="1">
                <a:latin typeface="Arial" pitchFamily="34" charset="0"/>
                <a:cs typeface="Arial" pitchFamily="34" charset="0"/>
              </a:rPr>
              <a:t>caption</a:t>
            </a:r>
            <a:r>
              <a:rPr lang="es-HN" sz="2400" dirty="0">
                <a:latin typeface="Arial" pitchFamily="34" charset="0"/>
                <a:cs typeface="Arial" pitchFamily="34" charset="0"/>
              </a:rPr>
              <a:t>{OLIMPIA}</a:t>
            </a:r>
          </a:p>
          <a:p>
            <a:pPr algn="just"/>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end</a:t>
            </a:r>
            <a:r>
              <a:rPr lang="es-HN" sz="2400" dirty="0">
                <a:solidFill>
                  <a:srgbClr val="0070C0"/>
                </a:solidFill>
                <a:latin typeface="Arial" pitchFamily="34" charset="0"/>
                <a:cs typeface="Arial" pitchFamily="34" charset="0"/>
              </a:rPr>
              <a:t>{figure}</a:t>
            </a:r>
          </a:p>
        </p:txBody>
      </p:sp>
      <p:sp>
        <p:nvSpPr>
          <p:cNvPr id="3" name="2 Rectángulo"/>
          <p:cNvSpPr/>
          <p:nvPr/>
        </p:nvSpPr>
        <p:spPr>
          <a:xfrm>
            <a:off x="1835919" y="-64968"/>
            <a:ext cx="5072098" cy="707886"/>
          </a:xfrm>
          <a:prstGeom prst="rect">
            <a:avLst/>
          </a:prstGeom>
        </p:spPr>
        <p:txBody>
          <a:bodyPr anchor="b">
            <a:noAutofit/>
          </a:bodyPr>
          <a:lstStyle/>
          <a:p>
            <a:pPr lvl="0" fontAlgn="base">
              <a:spcBef>
                <a:spcPct val="0"/>
              </a:spcBef>
              <a:spcAft>
                <a:spcPct val="0"/>
              </a:spcAft>
            </a:pPr>
            <a:r>
              <a:rPr lang="es-ES" sz="36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Entorno figure</a:t>
            </a:r>
            <a:endParaRPr lang="es-HN" sz="36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4" name="3 Rectángulo"/>
          <p:cNvSpPr/>
          <p:nvPr/>
        </p:nvSpPr>
        <p:spPr>
          <a:xfrm>
            <a:off x="539552" y="1268760"/>
            <a:ext cx="6215106" cy="1200329"/>
          </a:xfrm>
          <a:prstGeom prst="rect">
            <a:avLst/>
          </a:prstGeom>
        </p:spPr>
        <p:txBody>
          <a:bodyPr wrap="square">
            <a:spAutoFit/>
          </a:bodyPr>
          <a:lstStyle/>
          <a:p>
            <a:pPr algn="just"/>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begin</a:t>
            </a:r>
            <a:r>
              <a:rPr lang="es-HN" sz="2400" dirty="0">
                <a:solidFill>
                  <a:srgbClr val="0070C0"/>
                </a:solidFill>
                <a:latin typeface="Arial" pitchFamily="34" charset="0"/>
                <a:cs typeface="Arial" pitchFamily="34" charset="0"/>
              </a:rPr>
              <a:t>{figure}</a:t>
            </a:r>
            <a:r>
              <a:rPr lang="es-HN" sz="2400" dirty="0">
                <a:latin typeface="Arial" pitchFamily="34" charset="0"/>
                <a:cs typeface="Arial" pitchFamily="34" charset="0"/>
              </a:rPr>
              <a:t>[</a:t>
            </a:r>
            <a:r>
              <a:rPr lang="es-HN" sz="2400" dirty="0">
                <a:solidFill>
                  <a:srgbClr val="FF0000"/>
                </a:solidFill>
                <a:latin typeface="Arial" pitchFamily="34" charset="0"/>
                <a:cs typeface="Arial" pitchFamily="34" charset="0"/>
              </a:rPr>
              <a:t>x</a:t>
            </a:r>
            <a:r>
              <a:rPr lang="es-HN" sz="2400" dirty="0">
                <a:latin typeface="Arial" pitchFamily="34" charset="0"/>
                <a:cs typeface="Arial" pitchFamily="34" charset="0"/>
              </a:rPr>
              <a:t>]</a:t>
            </a:r>
          </a:p>
          <a:p>
            <a:pPr algn="just"/>
            <a:r>
              <a:rPr lang="en-US" sz="2400" dirty="0"/>
              <a:t> </a:t>
            </a:r>
            <a:r>
              <a:rPr lang="en-US" sz="2400" dirty="0">
                <a:solidFill>
                  <a:srgbClr val="FF0000"/>
                </a:solidFill>
              </a:rPr>
              <a:t>[t] </a:t>
            </a:r>
            <a:r>
              <a:rPr lang="en-US" sz="2400" dirty="0"/>
              <a:t>top,   </a:t>
            </a:r>
            <a:r>
              <a:rPr lang="en-US" sz="2400" dirty="0">
                <a:solidFill>
                  <a:srgbClr val="FF0000"/>
                </a:solidFill>
              </a:rPr>
              <a:t>[b]</a:t>
            </a:r>
            <a:r>
              <a:rPr lang="en-US" sz="2400" dirty="0"/>
              <a:t> bottom,  </a:t>
            </a:r>
            <a:r>
              <a:rPr lang="en-US" sz="2400" dirty="0">
                <a:solidFill>
                  <a:srgbClr val="FF0000"/>
                </a:solidFill>
              </a:rPr>
              <a:t>[h] </a:t>
            </a:r>
            <a:r>
              <a:rPr lang="en-US" sz="2400" dirty="0"/>
              <a:t>here</a:t>
            </a:r>
          </a:p>
          <a:p>
            <a:pPr algn="just"/>
            <a:r>
              <a:rPr lang="en-US" sz="2400" dirty="0">
                <a:solidFill>
                  <a:srgbClr val="0070C0"/>
                </a:solidFill>
                <a:latin typeface="Arial" pitchFamily="34" charset="0"/>
                <a:cs typeface="Arial" pitchFamily="34" charset="0"/>
              </a:rPr>
              <a:t>\end{figure}</a:t>
            </a:r>
            <a:endParaRPr lang="es-HN" sz="2400" dirty="0">
              <a:solidFill>
                <a:srgbClr val="0070C0"/>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00166" y="2428868"/>
            <a:ext cx="68580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Cabe señalar que estas opciones varían dependiendo de la clase que estemos utilizando. Dentro del paréntesis podemos colocar varias opciones, separadas por comas (siempre que sean para distintos objetivos).</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285852" y="2857496"/>
            <a:ext cx="728667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plain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es la opción por defecto de todas las clases. Deja el encabezado vacío, y el número de página va centrado al pie de página.</a:t>
            </a: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headings</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coloca en la cabecera de página tanto el número de ésta, como el capítulo correspondiente a dicha página.</a:t>
            </a:r>
          </a:p>
          <a:p>
            <a:pPr marL="0" marR="0" lvl="0" indent="0" algn="just" defTabSz="914400" rtl="0" eaLnBrk="0" fontAlgn="base" latinLnBrk="0" hangingPunct="0">
              <a:lnSpc>
                <a:spcPct val="100000"/>
              </a:lnSpc>
              <a:spcBef>
                <a:spcPct val="0"/>
              </a:spcBef>
              <a:spcAft>
                <a:spcPct val="0"/>
              </a:spcAft>
              <a:buClrTx/>
              <a:buSzPct val="150000"/>
              <a:tabLst/>
            </a:pPr>
            <a:endParaRPr lang="es-ES_tradnl" sz="2400" dirty="0">
              <a:latin typeface="Arial" pitchFamily="34" charset="0"/>
              <a:ea typeface="Calibri" pitchFamily="34" charset="0"/>
              <a:cs typeface="Arial" pitchFamily="34" charset="0"/>
            </a:endParaRPr>
          </a:p>
        </p:txBody>
      </p:sp>
      <p:sp>
        <p:nvSpPr>
          <p:cNvPr id="3" name="2 Rectángulo"/>
          <p:cNvSpPr/>
          <p:nvPr/>
        </p:nvSpPr>
        <p:spPr>
          <a:xfrm>
            <a:off x="1142976" y="928670"/>
            <a:ext cx="7429552" cy="1569660"/>
          </a:xfrm>
          <a:prstGeom prst="rect">
            <a:avLst/>
          </a:prstGeom>
        </p:spPr>
        <p:txBody>
          <a:bodyPr wrap="square">
            <a:spAutoFit/>
          </a:bodyPr>
          <a:lstStyle/>
          <a:p>
            <a:pPr lvl="0" algn="just" fontAlgn="base">
              <a:spcBef>
                <a:spcPct val="0"/>
              </a:spcBef>
              <a:spcAft>
                <a:spcPct val="0"/>
              </a:spcAft>
              <a:buSzPct val="150000"/>
            </a:pPr>
            <a:r>
              <a:rPr lang="es-ES_tradnl" sz="2400" b="1" dirty="0">
                <a:latin typeface="Arial" pitchFamily="34" charset="0"/>
                <a:ea typeface="Calibri" pitchFamily="34" charset="0"/>
                <a:cs typeface="Arial" pitchFamily="34" charset="0"/>
              </a:rPr>
              <a:t>\page </a:t>
            </a:r>
            <a:r>
              <a:rPr lang="es-ES_tradnl" sz="2400" b="1" dirty="0" err="1">
                <a:latin typeface="Arial" pitchFamily="34" charset="0"/>
                <a:ea typeface="Calibri" pitchFamily="34" charset="0"/>
                <a:cs typeface="Arial" pitchFamily="34" charset="0"/>
              </a:rPr>
              <a:t>style</a:t>
            </a:r>
            <a:r>
              <a:rPr lang="es-ES_tradnl" sz="2400" b="1" dirty="0">
                <a:latin typeface="Arial" pitchFamily="34" charset="0"/>
                <a:ea typeface="Calibri" pitchFamily="34" charset="0"/>
                <a:cs typeface="Arial" pitchFamily="34" charset="0"/>
              </a:rPr>
              <a:t>{} </a:t>
            </a:r>
            <a:r>
              <a:rPr lang="es-ES_tradnl" sz="2400" dirty="0">
                <a:latin typeface="Arial" pitchFamily="34" charset="0"/>
                <a:ea typeface="Calibri" pitchFamily="34" charset="0"/>
                <a:cs typeface="Arial" pitchFamily="34" charset="0"/>
              </a:rPr>
              <a:t>determina la apariencia del encabezado y pie de página del documento. Dentro de las llaves, podemos colocar una de las siguientes opciones: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fade">
                                      <p:cBhvr>
                                        <p:cTn id="7" dur="500"/>
                                        <p:tgtEl>
                                          <p:spTgt spid="368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5">
                                            <p:txEl>
                                              <p:pRg st="2" end="2"/>
                                            </p:txEl>
                                          </p:spTgt>
                                        </p:tgtEl>
                                        <p:attrNameLst>
                                          <p:attrName>style.visibility</p:attrName>
                                        </p:attrNameLst>
                                      </p:cBhvr>
                                      <p:to>
                                        <p:strVal val="visible"/>
                                      </p:to>
                                    </p:set>
                                    <p:animEffect transition="in" filter="fade">
                                      <p:cBhvr>
                                        <p:cTn id="12" dur="500"/>
                                        <p:tgtEl>
                                          <p:spTgt spid="368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2285992"/>
            <a:ext cx="6715172" cy="2308324"/>
          </a:xfrm>
          <a:prstGeom prst="rect">
            <a:avLst/>
          </a:prstGeom>
        </p:spPr>
        <p:txBody>
          <a:bodyPr wrap="square">
            <a:spAutoFit/>
          </a:bodyPr>
          <a:lstStyle/>
          <a:p>
            <a:pPr lvl="0" algn="just" eaLnBrk="0" fontAlgn="base" hangingPunct="0">
              <a:spcBef>
                <a:spcPct val="0"/>
              </a:spcBef>
              <a:spcAft>
                <a:spcPct val="0"/>
              </a:spcAft>
              <a:buSzPct val="150000"/>
              <a:buFont typeface="Arial" pitchFamily="34" charset="0"/>
              <a:buChar char="•"/>
            </a:pPr>
            <a:r>
              <a:rPr lang="es-ES_tradnl" sz="2400" dirty="0" err="1">
                <a:solidFill>
                  <a:schemeClr val="accent2">
                    <a:lumMod val="75000"/>
                  </a:schemeClr>
                </a:solidFill>
                <a:latin typeface="Arial" pitchFamily="34" charset="0"/>
                <a:ea typeface="Calibri" pitchFamily="34" charset="0"/>
                <a:cs typeface="Arial" pitchFamily="34" charset="0"/>
              </a:rPr>
              <a:t>myheadings</a:t>
            </a:r>
            <a:r>
              <a:rPr lang="es-ES_tradnl" sz="2400" dirty="0">
                <a:latin typeface="Arial" pitchFamily="34" charset="0"/>
                <a:ea typeface="Calibri" pitchFamily="34" charset="0"/>
                <a:cs typeface="Arial" pitchFamily="34" charset="0"/>
              </a:rPr>
              <a:t>: igual que </a:t>
            </a:r>
            <a:r>
              <a:rPr lang="es-ES_tradnl" sz="2400" dirty="0" err="1">
                <a:latin typeface="Arial" pitchFamily="34" charset="0"/>
                <a:ea typeface="Calibri" pitchFamily="34" charset="0"/>
                <a:cs typeface="Arial" pitchFamily="34" charset="0"/>
              </a:rPr>
              <a:t>headings</a:t>
            </a:r>
            <a:r>
              <a:rPr lang="es-ES_tradnl" sz="2400" dirty="0">
                <a:latin typeface="Arial" pitchFamily="34" charset="0"/>
                <a:ea typeface="Calibri" pitchFamily="34" charset="0"/>
                <a:cs typeface="Arial" pitchFamily="34" charset="0"/>
              </a:rPr>
              <a:t>, pero personalizado por el autor a</a:t>
            </a:r>
            <a:r>
              <a:rPr lang="es-HN" sz="2400" dirty="0">
                <a:latin typeface="Arial" pitchFamily="34" charset="0"/>
                <a:ea typeface="Calibri" pitchFamily="34" charset="0"/>
                <a:cs typeface="Arial" pitchFamily="34" charset="0"/>
              </a:rPr>
              <a:t>través de los comandos \</a:t>
            </a:r>
            <a:r>
              <a:rPr lang="es-HN" sz="2400" dirty="0" err="1">
                <a:latin typeface="Arial" pitchFamily="34" charset="0"/>
                <a:ea typeface="Calibri" pitchFamily="34" charset="0"/>
                <a:cs typeface="Arial" pitchFamily="34" charset="0"/>
              </a:rPr>
              <a:t>markbothy</a:t>
            </a:r>
            <a:r>
              <a:rPr lang="es-HN" sz="2400" dirty="0">
                <a:latin typeface="Arial" pitchFamily="34" charset="0"/>
                <a:ea typeface="Calibri" pitchFamily="34" charset="0"/>
                <a:cs typeface="Arial" pitchFamily="34" charset="0"/>
              </a:rPr>
              <a:t>  \</a:t>
            </a:r>
            <a:r>
              <a:rPr lang="es-HN" sz="2400" dirty="0" err="1">
                <a:latin typeface="Arial" pitchFamily="34" charset="0"/>
                <a:ea typeface="Calibri" pitchFamily="34" charset="0"/>
                <a:cs typeface="Arial" pitchFamily="34" charset="0"/>
              </a:rPr>
              <a:t>markright</a:t>
            </a:r>
            <a:r>
              <a:rPr lang="es-HN" sz="2400" i="1" dirty="0">
                <a:latin typeface="Arial" pitchFamily="34" charset="0"/>
                <a:cs typeface="Arial" pitchFamily="34" charset="0"/>
              </a:rPr>
              <a:t>.</a:t>
            </a:r>
          </a:p>
          <a:p>
            <a:pPr lvl="0" algn="just" eaLnBrk="0" fontAlgn="base" hangingPunct="0">
              <a:spcBef>
                <a:spcPct val="0"/>
              </a:spcBef>
              <a:spcAft>
                <a:spcPct val="0"/>
              </a:spcAft>
              <a:buSzPct val="150000"/>
              <a:buFont typeface="Arial" pitchFamily="34" charset="0"/>
              <a:buChar char="•"/>
            </a:pPr>
            <a:endParaRPr lang="es-ES_tradnl" sz="2400" dirty="0">
              <a:latin typeface="Arial" pitchFamily="34" charset="0"/>
              <a:ea typeface="Calibri" pitchFamily="34" charset="0"/>
              <a:cs typeface="Arial" pitchFamily="34" charset="0"/>
            </a:endParaRPr>
          </a:p>
          <a:p>
            <a:pPr lvl="0" algn="just" eaLnBrk="0" fontAlgn="base" hangingPunct="0">
              <a:spcBef>
                <a:spcPct val="0"/>
              </a:spcBef>
              <a:spcAft>
                <a:spcPct val="0"/>
              </a:spcAft>
              <a:buSzPct val="150000"/>
              <a:buFont typeface="Arial" pitchFamily="34" charset="0"/>
              <a:buChar char="•"/>
            </a:pPr>
            <a:r>
              <a:rPr lang="es-ES_tradnl" sz="2400" dirty="0" err="1">
                <a:solidFill>
                  <a:schemeClr val="accent2">
                    <a:lumMod val="75000"/>
                  </a:schemeClr>
                </a:solidFill>
                <a:latin typeface="Arial" pitchFamily="34" charset="0"/>
                <a:ea typeface="Calibri" pitchFamily="34" charset="0"/>
                <a:cs typeface="Arial" pitchFamily="34" charset="0"/>
              </a:rPr>
              <a:t>empty</a:t>
            </a:r>
            <a:r>
              <a:rPr lang="es-ES_tradnl" sz="2400" dirty="0">
                <a:latin typeface="Arial" pitchFamily="34" charset="0"/>
                <a:ea typeface="Calibri" pitchFamily="34" charset="0"/>
                <a:cs typeface="Arial" pitchFamily="34" charset="0"/>
              </a:rPr>
              <a:t>: Tanto el pie de página como la cabecera quedan vacíos.</a:t>
            </a:r>
            <a:endParaRPr lang="es-ES_tradnl" sz="2400" dirty="0">
              <a:latin typeface="Arial" pitchFamily="34" charset="0"/>
              <a:cs typeface="Arial" pitchFamily="34"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357290" y="928670"/>
            <a:ext cx="7358114"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Un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package</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(paquete) es un conjunto de archivos que permiten incluir nuevas opciones y potencialidades a LATEX básico. Estos archivos tienen extensión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sty</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y se encuentran dentro de las carpetas de sistema de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MikTEX</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Usar un determinado paquete en nuestro documento, incluimos en el preámbulo: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8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8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usepackage</a:t>
            </a:r>
            <a:r>
              <a:rPr kumimoji="0" lang="es-ES_tradnl" sz="28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[opciones]{nombre del paquete</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Las opciones dependen del paquete que estemos utilizando.</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214414" y="1772816"/>
            <a:ext cx="735811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inputenc</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que acepte signos acentuados y eñes; evita tener que ingresar la palabra cañería como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ca</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ner</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ia</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Pct val="150000"/>
              <a:buFont typeface="Arial" pitchFamily="34" charset="0"/>
              <a:buChar char="•"/>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fontenc</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que LATEX considere los signos acentuados como uno solo y no como una combinación de una letra con una tilde.</a:t>
            </a: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amsmath</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y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amssymb</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para poder usar símbolos matemáticos especiales, definidos por la Sociedad Americana de Matemáticas (AMS).</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CuadroTexto"/>
          <p:cNvSpPr txBox="1"/>
          <p:nvPr/>
        </p:nvSpPr>
        <p:spPr>
          <a:xfrm>
            <a:off x="1214414" y="908779"/>
            <a:ext cx="4071966" cy="701392"/>
          </a:xfrm>
          <a:prstGeom prst="rect">
            <a:avLst/>
          </a:prstGeom>
        </p:spPr>
        <p:txBody>
          <a:bodyPr anchor="b">
            <a:normAutofit fontScale="77500" lnSpcReduction="20000"/>
          </a:bodyPr>
          <a:lstStyle/>
          <a:p>
            <a:pPr>
              <a:spcBef>
                <a:spcPct val="0"/>
              </a:spcBef>
            </a:pPr>
            <a:r>
              <a:rPr lang="es-ES"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Algunos paquetes</a:t>
            </a:r>
            <a:endParaRPr lang="es-HN"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Effect transition="in" filter="fade">
                                      <p:cBhvr>
                                        <p:cTn id="7" dur="500"/>
                                        <p:tgtEl>
                                          <p:spTgt spid="389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3">
                                            <p:txEl>
                                              <p:pRg st="2" end="2"/>
                                            </p:txEl>
                                          </p:spTgt>
                                        </p:tgtEl>
                                        <p:attrNameLst>
                                          <p:attrName>style.visibility</p:attrName>
                                        </p:attrNameLst>
                                      </p:cBhvr>
                                      <p:to>
                                        <p:strVal val="visible"/>
                                      </p:to>
                                    </p:set>
                                    <p:animEffect transition="in" filter="fade">
                                      <p:cBhvr>
                                        <p:cTn id="12" dur="500"/>
                                        <p:tgtEl>
                                          <p:spTgt spid="389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3">
                                            <p:txEl>
                                              <p:pRg st="4" end="4"/>
                                            </p:txEl>
                                          </p:spTgt>
                                        </p:tgtEl>
                                        <p:attrNameLst>
                                          <p:attrName>style.visibility</p:attrName>
                                        </p:attrNameLst>
                                      </p:cBhvr>
                                      <p:to>
                                        <p:strVal val="visible"/>
                                      </p:to>
                                    </p:set>
                                    <p:animEffect transition="in" filter="fade">
                                      <p:cBhvr>
                                        <p:cTn id="17" dur="500"/>
                                        <p:tgtEl>
                                          <p:spTgt spid="389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3042" y="1285860"/>
            <a:ext cx="6572296" cy="3785652"/>
          </a:xfrm>
          <a:prstGeom prst="rect">
            <a:avLst/>
          </a:prstGeom>
        </p:spPr>
        <p:txBody>
          <a:bodyPr wrap="square">
            <a:spAutoFit/>
          </a:bodyPr>
          <a:lstStyle/>
          <a:p>
            <a:pPr lvl="0" algn="just" eaLnBrk="0" fontAlgn="base" hangingPunct="0">
              <a:spcBef>
                <a:spcPct val="0"/>
              </a:spcBef>
              <a:spcAft>
                <a:spcPct val="0"/>
              </a:spcAft>
              <a:buSzPct val="150000"/>
              <a:buFont typeface="Arial" pitchFamily="34" charset="0"/>
              <a:buChar char="•"/>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geometry</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con la opción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margin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=1in para que el margen de todo el documento sea de una pulgada (1in).</a:t>
            </a:r>
          </a:p>
          <a:p>
            <a:pPr lvl="0" algn="just" eaLnBrk="0" fontAlgn="base" hangingPunct="0">
              <a:spcBef>
                <a:spcPct val="0"/>
              </a:spcBef>
              <a:spcAft>
                <a:spcPct val="0"/>
              </a:spcAft>
              <a:buSzPct val="150000"/>
              <a:buFont typeface="Arial" pitchFamily="34" charset="0"/>
              <a:buChar char="•"/>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SzPct val="150000"/>
              <a:buFont typeface="Arial" pitchFamily="34" charset="0"/>
              <a:buChar char="•"/>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graphicx</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con la opción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pdftex</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poder insertar imágenes en formatos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pdf</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jpg</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o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png</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lvl="0" algn="just" eaLnBrk="0" fontAlgn="base" hangingPunct="0">
              <a:spcBef>
                <a:spcPct val="0"/>
              </a:spcBef>
              <a:spcAft>
                <a:spcPct val="0"/>
              </a:spcAft>
              <a:buSzPct val="150000"/>
              <a:buFont typeface="Arial" pitchFamily="34" charset="0"/>
              <a:buChar char="•"/>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SzPct val="150000"/>
              <a:buFont typeface="Arial" pitchFamily="34" charset="0"/>
              <a:buChar char="•"/>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multicol</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para escribir partes del texto en varias columnas.</a:t>
            </a:r>
          </a:p>
          <a:p>
            <a:pPr lvl="0" algn="just" eaLnBrk="0" fontAlgn="base" hangingPunct="0">
              <a:spcBef>
                <a:spcPct val="0"/>
              </a:spcBef>
              <a:spcAft>
                <a:spcPct val="0"/>
              </a:spcAft>
              <a:buSzPct val="150000"/>
            </a:pPr>
            <a:endParaRPr kumimoji="0" lang="es-HN"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1643050"/>
            <a:ext cx="721523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1" i="0" u="sng" strike="noStrike" cap="none" normalizeH="0" baseline="0" dirty="0">
                <a:ln>
                  <a:noFill/>
                </a:ln>
                <a:solidFill>
                  <a:srgbClr val="000000"/>
                </a:solidFill>
                <a:effectLst/>
                <a:latin typeface="Arial" pitchFamily="34" charset="0"/>
                <a:ea typeface="Calibri" pitchFamily="34" charset="0"/>
                <a:cs typeface="Arial" pitchFamily="34" charset="0"/>
              </a:rPr>
              <a:t>TEX </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(tau epsilon </a:t>
            </a:r>
            <a:r>
              <a:rPr kumimoji="0" lang="es-ES_tradnl" sz="2400" b="0" i="0" u="none" strike="noStrike" cap="none" normalizeH="0" baseline="0" dirty="0" err="1">
                <a:ln>
                  <a:noFill/>
                </a:ln>
                <a:solidFill>
                  <a:srgbClr val="000000"/>
                </a:solidFill>
                <a:effectLst/>
                <a:latin typeface="Arial" pitchFamily="34" charset="0"/>
                <a:ea typeface="Calibri" pitchFamily="34" charset="0"/>
                <a:cs typeface="Arial" pitchFamily="34" charset="0"/>
              </a:rPr>
              <a:t>chi</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400" dirty="0">
              <a:solidFill>
                <a:srgbClr val="000000"/>
              </a:solidFill>
              <a:latin typeface="Arial" pitchFamily="34" charset="0"/>
              <a:ea typeface="Calibri" pitchFamily="34" charset="0"/>
              <a:cs typeface="Arial" pitchFamily="34" charset="0"/>
            </a:endParaRPr>
          </a:p>
          <a:p>
            <a:pPr lvl="0" algn="just" fontAlgn="base">
              <a:spcBef>
                <a:spcPct val="0"/>
              </a:spcBef>
              <a:spcAft>
                <a:spcPct val="0"/>
              </a:spcAft>
            </a:pPr>
            <a:r>
              <a:rPr lang="es-ES_tradnl" sz="2400" dirty="0">
                <a:solidFill>
                  <a:srgbClr val="000000"/>
                </a:solidFill>
                <a:latin typeface="Arial" pitchFamily="34" charset="0"/>
                <a:ea typeface="Calibri" pitchFamily="34" charset="0"/>
                <a:cs typeface="Arial" pitchFamily="34" charset="0"/>
              </a:rPr>
              <a:t>F</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ue dise</a:t>
            </a:r>
            <a:r>
              <a:rPr kumimoji="0" lang="es-ES_tradnl" sz="2400" b="0" i="0" u="none" strike="noStrike" cap="none" normalizeH="0" baseline="0" dirty="0">
                <a:ln>
                  <a:noFill/>
                </a:ln>
                <a:solidFill>
                  <a:srgbClr val="000000"/>
                </a:solidFill>
                <a:effectLst/>
                <a:latin typeface="Calibri"/>
                <a:ea typeface="Calibri" pitchFamily="34" charset="0"/>
                <a:cs typeface="Arial" pitchFamily="34" charset="0"/>
              </a:rPr>
              <a:t>ñ</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ado por Donald E. </a:t>
            </a:r>
            <a:r>
              <a:rPr kumimoji="0" lang="es-ES_tradnl" sz="2400" b="0" i="0" u="none" strike="noStrike" cap="none" normalizeH="0" baseline="0" dirty="0" err="1">
                <a:ln>
                  <a:noFill/>
                </a:ln>
                <a:solidFill>
                  <a:srgbClr val="000000"/>
                </a:solidFill>
                <a:effectLst/>
                <a:latin typeface="Arial" pitchFamily="34" charset="0"/>
                <a:ea typeface="Calibri" pitchFamily="34" charset="0"/>
                <a:cs typeface="Arial" pitchFamily="34" charset="0"/>
              </a:rPr>
              <a:t>Knuth</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 (Universidad de </a:t>
            </a:r>
            <a:r>
              <a:rPr kumimoji="0" lang="es-ES_tradnl" sz="2400" b="0" i="0" u="none" strike="noStrike" cap="none" normalizeH="0" baseline="0" dirty="0" err="1">
                <a:ln>
                  <a:noFill/>
                </a:ln>
                <a:solidFill>
                  <a:srgbClr val="000000"/>
                </a:solidFill>
                <a:effectLst/>
                <a:latin typeface="Arial" pitchFamily="34" charset="0"/>
                <a:ea typeface="Calibri" pitchFamily="34" charset="0"/>
                <a:cs typeface="Arial" pitchFamily="34" charset="0"/>
              </a:rPr>
              <a:t>Stanford</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 entre 1977</a:t>
            </a:r>
            <a:r>
              <a:rPr kumimoji="0" lang="es-ES_tradnl" sz="2400" b="0" i="0" u="none" strike="noStrike" cap="none" normalizeH="0" baseline="0" dirty="0">
                <a:ln>
                  <a:noFill/>
                </a:ln>
                <a:solidFill>
                  <a:srgbClr val="000000"/>
                </a:solidFill>
                <a:effectLst/>
                <a:latin typeface="Calibri"/>
                <a:ea typeface="Calibri" pitchFamily="34" charset="0"/>
                <a:cs typeface="Arial" pitchFamily="34" charset="0"/>
              </a:rPr>
              <a:t>–</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1978.</a:t>
            </a:r>
          </a:p>
          <a:p>
            <a:pPr lvl="0" algn="just" fontAlgn="base">
              <a:spcBef>
                <a:spcPct val="0"/>
              </a:spcBef>
              <a:spcAft>
                <a:spcPct val="0"/>
              </a:spcAft>
            </a:pPr>
            <a:endParaRPr lang="es-ES_tradnl" sz="2400" dirty="0">
              <a:solidFill>
                <a:srgbClr val="000000"/>
              </a:solidFill>
              <a:latin typeface="Arial" pitchFamily="34" charset="0"/>
              <a:cs typeface="Arial" pitchFamily="34" charset="0"/>
              <a:hlinkClick r:id="rId2" action="ppaction://hlinkfile" tooltip="Donald Knuth"/>
            </a:endParaRPr>
          </a:p>
          <a:p>
            <a:pPr lvl="0" algn="just" fontAlgn="base">
              <a:spcBef>
                <a:spcPct val="0"/>
              </a:spcBef>
              <a:spcAft>
                <a:spcPct val="0"/>
              </a:spcAft>
            </a:pPr>
            <a:r>
              <a:rPr lang="es-ES_tradnl" sz="2400" dirty="0">
                <a:solidFill>
                  <a:srgbClr val="000000"/>
                </a:solidFill>
                <a:latin typeface="Arial" pitchFamily="34" charset="0"/>
                <a:ea typeface="Calibri" pitchFamily="34" charset="0"/>
                <a:cs typeface="Arial" pitchFamily="34" charset="0"/>
              </a:rPr>
              <a:t>Donald E. </a:t>
            </a:r>
            <a:r>
              <a:rPr lang="es-ES_tradnl" sz="2400" dirty="0" err="1">
                <a:solidFill>
                  <a:srgbClr val="000000"/>
                </a:solidFill>
                <a:latin typeface="Arial" pitchFamily="34" charset="0"/>
                <a:ea typeface="Calibri" pitchFamily="34" charset="0"/>
                <a:cs typeface="Arial" pitchFamily="34" charset="0"/>
              </a:rPr>
              <a:t>Knuth</a:t>
            </a:r>
            <a:r>
              <a:rPr lang="es-ES_tradnl" sz="2400" dirty="0">
                <a:solidFill>
                  <a:srgbClr val="000000"/>
                </a:solidFill>
                <a:latin typeface="Arial" pitchFamily="34" charset="0"/>
                <a:ea typeface="Calibri" pitchFamily="34" charset="0"/>
                <a:cs typeface="Arial" pitchFamily="34" charset="0"/>
              </a:rPr>
              <a:t>  </a:t>
            </a:r>
            <a:r>
              <a:rPr lang="es-HN" sz="2400" dirty="0">
                <a:latin typeface="Arial" pitchFamily="34" charset="0"/>
                <a:cs typeface="Arial" pitchFamily="34" charset="0"/>
              </a:rPr>
              <a:t>explica en su obra </a:t>
            </a:r>
            <a:r>
              <a:rPr lang="es-HN" sz="2400" i="1" dirty="0" err="1">
                <a:latin typeface="Arial" pitchFamily="34" charset="0"/>
                <a:cs typeface="Arial" pitchFamily="34" charset="0"/>
              </a:rPr>
              <a:t>The</a:t>
            </a:r>
            <a:r>
              <a:rPr lang="es-HN" sz="2400" i="1" dirty="0">
                <a:latin typeface="Arial" pitchFamily="34" charset="0"/>
                <a:cs typeface="Arial" pitchFamily="34" charset="0"/>
              </a:rPr>
              <a:t> </a:t>
            </a:r>
            <a:r>
              <a:rPr lang="es-HN" sz="2400" i="1" dirty="0" err="1">
                <a:latin typeface="Arial" pitchFamily="34" charset="0"/>
                <a:cs typeface="Arial" pitchFamily="34" charset="0"/>
              </a:rPr>
              <a:t>TeXbook</a:t>
            </a:r>
            <a:r>
              <a:rPr lang="es-HN" sz="2400" dirty="0">
                <a:latin typeface="Arial" pitchFamily="34" charset="0"/>
                <a:cs typeface="Arial" pitchFamily="34" charset="0"/>
              </a:rPr>
              <a:t> que la palabra </a:t>
            </a:r>
            <a:r>
              <a:rPr lang="es-HN" sz="2400" i="1" dirty="0" err="1">
                <a:latin typeface="Arial" pitchFamily="34" charset="0"/>
                <a:cs typeface="Arial" pitchFamily="34" charset="0"/>
              </a:rPr>
              <a:t>technology</a:t>
            </a:r>
            <a:r>
              <a:rPr lang="es-HN" sz="2400" dirty="0">
                <a:latin typeface="Arial" pitchFamily="34" charset="0"/>
                <a:cs typeface="Arial" pitchFamily="34" charset="0"/>
              </a:rPr>
              <a:t> ("tecnología") tiene raíz griega y esta comienza por las letras </a:t>
            </a:r>
            <a:r>
              <a:rPr lang="es-HN" sz="2400" dirty="0" err="1">
                <a:latin typeface="Arial" pitchFamily="34" charset="0"/>
                <a:cs typeface="Arial" pitchFamily="34" charset="0"/>
              </a:rPr>
              <a:t>τεχ</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4" name="3 Rectángulo"/>
          <p:cNvSpPr/>
          <p:nvPr/>
        </p:nvSpPr>
        <p:spPr>
          <a:xfrm>
            <a:off x="3131840" y="712380"/>
            <a:ext cx="3286148" cy="754053"/>
          </a:xfrm>
          <a:prstGeom prst="rect">
            <a:avLst/>
          </a:prstGeom>
        </p:spPr>
        <p:txBody>
          <a:bodyPr anchor="b">
            <a:normAutofit fontScale="77500" lnSpcReduction="20000"/>
          </a:bodyPr>
          <a:lstStyle/>
          <a:p>
            <a:pPr>
              <a:spcBef>
                <a:spcPct val="0"/>
              </a:spcBef>
            </a:pPr>
            <a:r>
              <a:rPr lang="es-ES_tradnl"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¿Qué es TEX?</a:t>
            </a:r>
            <a:endParaRPr lang="es-HN"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6" name="Picture 4" descr="donsmall"/>
          <p:cNvPicPr>
            <a:picLocks noChangeAspect="1" noChangeArrowheads="1"/>
          </p:cNvPicPr>
          <p:nvPr/>
        </p:nvPicPr>
        <p:blipFill>
          <a:blip r:embed="rId3" cstate="print"/>
          <a:srcRect/>
          <a:stretch>
            <a:fillRect/>
          </a:stretch>
        </p:blipFill>
        <p:spPr>
          <a:xfrm>
            <a:off x="4500562" y="4857760"/>
            <a:ext cx="1087438" cy="1257300"/>
          </a:xfrm>
          <a:prstGeom prst="rect">
            <a:avLst/>
          </a:prstGeom>
          <a:noFill/>
          <a:ln w="57150">
            <a:solidFill>
              <a:schemeClr val="bg2">
                <a:lumMod val="75000"/>
              </a:schemeClr>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
                                            <p:txEl>
                                              <p:pRg st="2" end="2"/>
                                            </p:txEl>
                                          </p:spTgt>
                                        </p:tgtEl>
                                        <p:attrNameLst>
                                          <p:attrName>style.visibility</p:attrName>
                                        </p:attrNameLst>
                                      </p:cBhvr>
                                      <p:to>
                                        <p:strVal val="visible"/>
                                      </p:to>
                                    </p:set>
                                    <p:animEffect transition="in" filter="fade">
                                      <p:cBhvr>
                                        <p:cTn id="12" dur="500"/>
                                        <p:tgtEl>
                                          <p:spTgt spid="1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Effect transition="in" filter="fade">
                                      <p:cBhvr>
                                        <p:cTn id="17" dur="500"/>
                                        <p:tgtEl>
                                          <p:spTgt spid="102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428728" y="1643050"/>
            <a:ext cx="735811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Pct val="150000"/>
              <a:buFont typeface="Arial" pitchFamily="34" charset="0"/>
              <a:buChar char="•"/>
              <a:tabLst/>
            </a:pP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setlength</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parindent</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}{0pt}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para que el documento no tenga sangrías luego de cada párrafo.</a:t>
            </a:r>
          </a:p>
          <a:p>
            <a:pPr marL="0" marR="0" lvl="0" indent="0" algn="just" defTabSz="914400" rtl="0" eaLnBrk="1" fontAlgn="base" latinLnBrk="0" hangingPunct="1">
              <a:lnSpc>
                <a:spcPct val="100000"/>
              </a:lnSpc>
              <a:spcBef>
                <a:spcPct val="0"/>
              </a:spcBef>
              <a:spcAft>
                <a:spcPct val="0"/>
              </a:spcAft>
              <a:buClrTx/>
              <a:buSzPct val="150000"/>
              <a:buFont typeface="Arial" pitchFamily="34" charset="0"/>
              <a:buChar char="•"/>
              <a:tabLst/>
            </a:pPr>
            <a:endParaRPr lang="es-ES_tradnl" sz="2400" dirty="0">
              <a:latin typeface="Arial" pitchFamily="34" charset="0"/>
              <a:cs typeface="Arial" pitchFamily="34" charset="0"/>
            </a:endParaRPr>
          </a:p>
          <a:p>
            <a:pPr lvl="0" algn="just">
              <a:buSzPct val="150000"/>
              <a:buFont typeface="Arial" pitchFamily="34" charset="0"/>
              <a:buChar char="•"/>
            </a:pPr>
            <a:r>
              <a:rPr lang="es-ES_tradnl" sz="2400" dirty="0" err="1">
                <a:solidFill>
                  <a:schemeClr val="accent2">
                    <a:lumMod val="75000"/>
                  </a:schemeClr>
                </a:solidFill>
                <a:latin typeface="Arial" pitchFamily="34" charset="0"/>
                <a:cs typeface="Arial" pitchFamily="34" charset="0"/>
              </a:rPr>
              <a:t>Title</a:t>
            </a:r>
            <a:r>
              <a:rPr lang="es-ES_tradnl" sz="2400" dirty="0">
                <a:latin typeface="Arial" pitchFamily="34" charset="0"/>
                <a:cs typeface="Arial" pitchFamily="34" charset="0"/>
              </a:rPr>
              <a:t> para especificar el título del documento.</a:t>
            </a:r>
          </a:p>
          <a:p>
            <a:pPr lvl="0" algn="just">
              <a:buSzPct val="150000"/>
              <a:buFont typeface="Arial" pitchFamily="34" charset="0"/>
              <a:buChar char="•"/>
            </a:pPr>
            <a:endParaRPr lang="es-HN" sz="2400" dirty="0">
              <a:latin typeface="Arial" pitchFamily="34" charset="0"/>
              <a:cs typeface="Arial" pitchFamily="34" charset="0"/>
            </a:endParaRPr>
          </a:p>
          <a:p>
            <a:pPr lvl="0" algn="just">
              <a:buSzPct val="150000"/>
              <a:buFont typeface="Arial" pitchFamily="34" charset="0"/>
              <a:buChar char="•"/>
            </a:pPr>
            <a:r>
              <a:rPr lang="es-ES_tradnl" sz="2400" dirty="0" err="1">
                <a:solidFill>
                  <a:schemeClr val="accent2">
                    <a:lumMod val="75000"/>
                  </a:schemeClr>
                </a:solidFill>
                <a:latin typeface="Arial" pitchFamily="34" charset="0"/>
                <a:cs typeface="Arial" pitchFamily="34" charset="0"/>
              </a:rPr>
              <a:t>author</a:t>
            </a:r>
            <a:r>
              <a:rPr lang="es-ES_tradnl" sz="2400" dirty="0">
                <a:latin typeface="Arial" pitchFamily="34" charset="0"/>
                <a:cs typeface="Arial" pitchFamily="34" charset="0"/>
              </a:rPr>
              <a:t> para especificar el autor del documento.</a:t>
            </a:r>
          </a:p>
          <a:p>
            <a:pPr lvl="0" algn="just">
              <a:buSzPct val="150000"/>
              <a:buFont typeface="Arial" pitchFamily="34" charset="0"/>
              <a:buChar char="•"/>
            </a:pPr>
            <a:endParaRPr lang="es-HN" sz="2400" dirty="0">
              <a:latin typeface="Arial" pitchFamily="34" charset="0"/>
              <a:cs typeface="Arial" pitchFamily="34" charset="0"/>
            </a:endParaRPr>
          </a:p>
          <a:p>
            <a:pPr lvl="0" algn="just">
              <a:buSzPct val="150000"/>
              <a:buFont typeface="Arial" pitchFamily="34" charset="0"/>
              <a:buChar char="•"/>
            </a:pPr>
            <a:r>
              <a:rPr lang="es-ES_tradnl" sz="2400" dirty="0">
                <a:latin typeface="Arial" pitchFamily="34" charset="0"/>
                <a:cs typeface="Arial" pitchFamily="34" charset="0"/>
              </a:rPr>
              <a:t>\</a:t>
            </a:r>
            <a:r>
              <a:rPr lang="es-ES_tradnl" sz="2400" dirty="0" err="1">
                <a:solidFill>
                  <a:schemeClr val="accent2">
                    <a:lumMod val="75000"/>
                  </a:schemeClr>
                </a:solidFill>
                <a:latin typeface="Arial" pitchFamily="34" charset="0"/>
                <a:cs typeface="Arial" pitchFamily="34" charset="0"/>
              </a:rPr>
              <a:t>textheight</a:t>
            </a:r>
            <a:r>
              <a:rPr lang="es-ES_tradnl" sz="2400" dirty="0">
                <a:solidFill>
                  <a:schemeClr val="accent2">
                    <a:lumMod val="75000"/>
                  </a:schemeClr>
                </a:solidFill>
                <a:latin typeface="Arial" pitchFamily="34" charset="0"/>
                <a:cs typeface="Arial" pitchFamily="34" charset="0"/>
              </a:rPr>
              <a:t>=21cm: </a:t>
            </a:r>
            <a:r>
              <a:rPr lang="es-ES_tradnl" sz="2400" dirty="0">
                <a:latin typeface="Arial" pitchFamily="34" charset="0"/>
                <a:cs typeface="Arial" pitchFamily="34" charset="0"/>
              </a:rPr>
              <a:t>Establece el largo del texto en cada página. El default es 19cm.</a:t>
            </a:r>
            <a:endParaRPr lang="es-HN"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Effect transition="in" filter="fade">
                                      <p:cBhvr>
                                        <p:cTn id="7" dur="500"/>
                                        <p:tgtEl>
                                          <p:spTgt spid="399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7">
                                            <p:txEl>
                                              <p:pRg st="2" end="2"/>
                                            </p:txEl>
                                          </p:spTgt>
                                        </p:tgtEl>
                                        <p:attrNameLst>
                                          <p:attrName>style.visibility</p:attrName>
                                        </p:attrNameLst>
                                      </p:cBhvr>
                                      <p:to>
                                        <p:strVal val="visible"/>
                                      </p:to>
                                    </p:set>
                                    <p:animEffect transition="in" filter="fade">
                                      <p:cBhvr>
                                        <p:cTn id="12" dur="500"/>
                                        <p:tgtEl>
                                          <p:spTgt spid="399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7">
                                            <p:txEl>
                                              <p:pRg st="4" end="4"/>
                                            </p:txEl>
                                          </p:spTgt>
                                        </p:tgtEl>
                                        <p:attrNameLst>
                                          <p:attrName>style.visibility</p:attrName>
                                        </p:attrNameLst>
                                      </p:cBhvr>
                                      <p:to>
                                        <p:strVal val="visible"/>
                                      </p:to>
                                    </p:set>
                                    <p:animEffect transition="in" filter="fade">
                                      <p:cBhvr>
                                        <p:cTn id="17" dur="500"/>
                                        <p:tgtEl>
                                          <p:spTgt spid="3993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7">
                                            <p:txEl>
                                              <p:pRg st="6" end="6"/>
                                            </p:txEl>
                                          </p:spTgt>
                                        </p:tgtEl>
                                        <p:attrNameLst>
                                          <p:attrName>style.visibility</p:attrName>
                                        </p:attrNameLst>
                                      </p:cBhvr>
                                      <p:to>
                                        <p:strVal val="visible"/>
                                      </p:to>
                                    </p:set>
                                    <p:animEffect transition="in" filter="fade">
                                      <p:cBhvr>
                                        <p:cTn id="22" dur="500"/>
                                        <p:tgtEl>
                                          <p:spTgt spid="399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1142984"/>
            <a:ext cx="7286676" cy="4524315"/>
          </a:xfrm>
          <a:prstGeom prst="rect">
            <a:avLst/>
          </a:prstGeom>
        </p:spPr>
        <p:txBody>
          <a:bodyPr wrap="square">
            <a:spAutoFit/>
          </a:bodyPr>
          <a:lstStyle/>
          <a:p>
            <a:pPr lvl="0" algn="just">
              <a:buSzPct val="150000"/>
              <a:buFont typeface="Arial" pitchFamily="34" charset="0"/>
              <a:buChar char="•"/>
            </a:pPr>
            <a:r>
              <a:rPr lang="es-ES_tradnl" sz="2400" dirty="0">
                <a:solidFill>
                  <a:schemeClr val="accent2">
                    <a:lumMod val="75000"/>
                  </a:schemeClr>
                </a:solidFill>
                <a:latin typeface="Arial" pitchFamily="34" charset="0"/>
                <a:cs typeface="Arial" pitchFamily="34" charset="0"/>
              </a:rPr>
              <a:t>\</a:t>
            </a:r>
            <a:r>
              <a:rPr lang="es-ES_tradnl" sz="2400" dirty="0" err="1">
                <a:solidFill>
                  <a:schemeClr val="accent2">
                    <a:lumMod val="75000"/>
                  </a:schemeClr>
                </a:solidFill>
                <a:latin typeface="Arial" pitchFamily="34" charset="0"/>
                <a:cs typeface="Arial" pitchFamily="34" charset="0"/>
              </a:rPr>
              <a:t>textwidth</a:t>
            </a:r>
            <a:r>
              <a:rPr lang="es-ES_tradnl" sz="2400" dirty="0">
                <a:solidFill>
                  <a:schemeClr val="accent2">
                    <a:lumMod val="75000"/>
                  </a:schemeClr>
                </a:solidFill>
                <a:latin typeface="Arial" pitchFamily="34" charset="0"/>
                <a:cs typeface="Arial" pitchFamily="34" charset="0"/>
              </a:rPr>
              <a:t> =17cm: </a:t>
            </a:r>
            <a:r>
              <a:rPr lang="es-ES_tradnl" sz="2400" dirty="0">
                <a:latin typeface="Arial" pitchFamily="34" charset="0"/>
                <a:cs typeface="Arial" pitchFamily="34" charset="0"/>
              </a:rPr>
              <a:t>Establece el ancho del texto en cada página (en este caso, de 17cm). El default es 14cm.</a:t>
            </a:r>
          </a:p>
          <a:p>
            <a:pPr lvl="0" algn="just">
              <a:buSzPct val="150000"/>
              <a:buFont typeface="Arial" pitchFamily="34" charset="0"/>
              <a:buChar char="•"/>
            </a:pPr>
            <a:endParaRPr lang="es-HN" sz="2400" dirty="0">
              <a:latin typeface="Arial" pitchFamily="34" charset="0"/>
              <a:cs typeface="Arial" pitchFamily="34" charset="0"/>
            </a:endParaRPr>
          </a:p>
          <a:p>
            <a:pPr lvl="0" algn="just">
              <a:buSzPct val="150000"/>
              <a:buFont typeface="Arial" pitchFamily="34" charset="0"/>
              <a:buChar char="•"/>
            </a:pPr>
            <a:r>
              <a:rPr lang="es-ES_tradnl" sz="2400" dirty="0">
                <a:solidFill>
                  <a:schemeClr val="accent2">
                    <a:lumMod val="75000"/>
                  </a:schemeClr>
                </a:solidFill>
                <a:latin typeface="Arial" pitchFamily="34" charset="0"/>
                <a:cs typeface="Arial" pitchFamily="34" charset="0"/>
              </a:rPr>
              <a:t>\</a:t>
            </a:r>
            <a:r>
              <a:rPr lang="es-ES_tradnl" sz="2400" dirty="0" err="1">
                <a:solidFill>
                  <a:schemeClr val="accent2">
                    <a:lumMod val="75000"/>
                  </a:schemeClr>
                </a:solidFill>
                <a:latin typeface="Arial" pitchFamily="34" charset="0"/>
                <a:cs typeface="Arial" pitchFamily="34" charset="0"/>
              </a:rPr>
              <a:t>topmargin</a:t>
            </a:r>
            <a:r>
              <a:rPr lang="es-ES_tradnl" sz="2400" dirty="0">
                <a:solidFill>
                  <a:schemeClr val="accent2">
                    <a:lumMod val="75000"/>
                  </a:schemeClr>
                </a:solidFill>
                <a:latin typeface="Arial" pitchFamily="34" charset="0"/>
                <a:cs typeface="Arial" pitchFamily="34" charset="0"/>
              </a:rPr>
              <a:t>=-1cm: </a:t>
            </a:r>
            <a:r>
              <a:rPr lang="es-ES_tradnl" sz="2400" dirty="0">
                <a:latin typeface="Arial" pitchFamily="34" charset="0"/>
                <a:cs typeface="Arial" pitchFamily="34" charset="0"/>
              </a:rPr>
              <a:t>Establece el margen superior. El default es de 3 cm, en este caso la instrucción sube el margen 1 cm hacia arriba.</a:t>
            </a:r>
          </a:p>
          <a:p>
            <a:pPr lvl="0" algn="just">
              <a:buSzPct val="150000"/>
              <a:buFont typeface="Arial" pitchFamily="34" charset="0"/>
              <a:buChar char="•"/>
            </a:pPr>
            <a:endParaRPr kumimoji="0" lang="es-ES_tradnl" sz="2400" b="0" i="0" u="none" strike="noStrike" cap="none" normalizeH="0" baseline="0" dirty="0">
              <a:ln>
                <a:noFill/>
              </a:ln>
              <a:solidFill>
                <a:schemeClr val="tx1"/>
              </a:solidFill>
              <a:effectLst/>
              <a:latin typeface="Arial" pitchFamily="34" charset="0"/>
              <a:cs typeface="Arial" pitchFamily="34" charset="0"/>
            </a:endParaRPr>
          </a:p>
          <a:p>
            <a:pPr lvl="0" algn="just">
              <a:buSzPct val="150000"/>
              <a:buFont typeface="Arial" pitchFamily="34" charset="0"/>
              <a:buChar char="•"/>
            </a:pPr>
            <a:r>
              <a:rPr lang="es-ES_tradnl" sz="2400" dirty="0">
                <a:solidFill>
                  <a:schemeClr val="accent2">
                    <a:lumMod val="75000"/>
                  </a:schemeClr>
                </a:solidFill>
                <a:latin typeface="Arial" pitchFamily="34" charset="0"/>
                <a:cs typeface="Arial" pitchFamily="34" charset="0"/>
              </a:rPr>
              <a:t>\</a:t>
            </a:r>
            <a:r>
              <a:rPr lang="es-ES_tradnl" sz="2400" dirty="0" err="1">
                <a:solidFill>
                  <a:schemeClr val="accent2">
                    <a:lumMod val="75000"/>
                  </a:schemeClr>
                </a:solidFill>
                <a:latin typeface="Arial" pitchFamily="34" charset="0"/>
                <a:cs typeface="Arial" pitchFamily="34" charset="0"/>
              </a:rPr>
              <a:t>oddsidemargin</a:t>
            </a:r>
            <a:r>
              <a:rPr lang="es-ES_tradnl" sz="2400" dirty="0">
                <a:solidFill>
                  <a:schemeClr val="accent2">
                    <a:lumMod val="75000"/>
                  </a:schemeClr>
                </a:solidFill>
                <a:latin typeface="Arial" pitchFamily="34" charset="0"/>
                <a:cs typeface="Arial" pitchFamily="34" charset="0"/>
              </a:rPr>
              <a:t>=0cm</a:t>
            </a:r>
            <a:r>
              <a:rPr lang="es-ES_tradnl" sz="2400" dirty="0">
                <a:latin typeface="Arial" pitchFamily="34" charset="0"/>
                <a:cs typeface="Arial" pitchFamily="34" charset="0"/>
              </a:rPr>
              <a:t>: Establece el margen izquierdo de la hoja. El default es de 4.5 cm; sin embargo, con solo poner esta instrucción el margen queda en 2.5 cm. </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00166" y="1714488"/>
            <a:ext cx="6643734"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lgn="just" fontAlgn="base">
              <a:spcBef>
                <a:spcPct val="0"/>
              </a:spcBef>
              <a:spcAft>
                <a:spcPct val="0"/>
              </a:spcAft>
              <a:buSzPct val="150000"/>
              <a:buFont typeface="Arial" pitchFamily="34" charset="0"/>
              <a:buChar char="•"/>
            </a:pPr>
            <a:r>
              <a:rPr lang="es-HN" sz="2400" dirty="0">
                <a:solidFill>
                  <a:schemeClr val="accent2">
                    <a:lumMod val="75000"/>
                  </a:schemeClr>
                </a:solidFill>
                <a:latin typeface="Arial" pitchFamily="34" charset="0"/>
                <a:ea typeface="Calibri" pitchFamily="34" charset="0"/>
                <a:cs typeface="Arial" pitchFamily="34" charset="0"/>
              </a:rPr>
              <a:t>\</a:t>
            </a:r>
            <a:r>
              <a:rPr lang="es-HN" sz="2400" dirty="0" err="1">
                <a:solidFill>
                  <a:schemeClr val="accent2">
                    <a:lumMod val="75000"/>
                  </a:schemeClr>
                </a:solidFill>
                <a:latin typeface="Arial" pitchFamily="34" charset="0"/>
                <a:ea typeface="Calibri" pitchFamily="34" charset="0"/>
                <a:cs typeface="Arial" pitchFamily="34" charset="0"/>
              </a:rPr>
              <a:t>usepackage</a:t>
            </a:r>
            <a:r>
              <a:rPr lang="es-HN" sz="2400" dirty="0">
                <a:solidFill>
                  <a:schemeClr val="accent2">
                    <a:lumMod val="75000"/>
                  </a:schemeClr>
                </a:solidFill>
                <a:latin typeface="Arial" pitchFamily="34" charset="0"/>
                <a:ea typeface="Calibri" pitchFamily="34" charset="0"/>
                <a:cs typeface="Arial" pitchFamily="34" charset="0"/>
              </a:rPr>
              <a:t>[</a:t>
            </a:r>
            <a:r>
              <a:rPr lang="es-HN" sz="2400" dirty="0" err="1">
                <a:solidFill>
                  <a:schemeClr val="accent2">
                    <a:lumMod val="75000"/>
                  </a:schemeClr>
                </a:solidFill>
                <a:latin typeface="Arial" pitchFamily="34" charset="0"/>
                <a:ea typeface="Calibri" pitchFamily="34" charset="0"/>
                <a:cs typeface="Arial" pitchFamily="34" charset="0"/>
              </a:rPr>
              <a:t>spanish</a:t>
            </a:r>
            <a:r>
              <a:rPr lang="es-HN" sz="2400" dirty="0">
                <a:solidFill>
                  <a:schemeClr val="accent2">
                    <a:lumMod val="75000"/>
                  </a:schemeClr>
                </a:solidFill>
                <a:latin typeface="Arial" pitchFamily="34" charset="0"/>
                <a:ea typeface="Calibri" pitchFamily="34" charset="0"/>
                <a:cs typeface="Arial" pitchFamily="34" charset="0"/>
              </a:rPr>
              <a:t>]{babel} </a:t>
            </a:r>
            <a:r>
              <a:rPr kumimoji="0" lang="es-HN" sz="2400" b="0" i="0" u="none" strike="noStrike" cap="none" normalizeH="0" baseline="0" dirty="0">
                <a:ln>
                  <a:noFill/>
                </a:ln>
                <a:solidFill>
                  <a:schemeClr val="tx1"/>
                </a:solidFill>
                <a:effectLst/>
                <a:latin typeface="Arial" pitchFamily="34" charset="0"/>
                <a:cs typeface="Arial" pitchFamily="34" charset="0"/>
              </a:rPr>
              <a:t>hace, entre otras cosas, el rompimiento de palabras se haga de acuerdo a las reglas del español, no del inglés. Además define los títulos de capítulos y secciones en español</a:t>
            </a:r>
          </a:p>
          <a:p>
            <a:pPr lvl="0" algn="just" fontAlgn="base">
              <a:spcBef>
                <a:spcPct val="0"/>
              </a:spcBef>
              <a:spcAft>
                <a:spcPct val="0"/>
              </a:spcAft>
              <a:buSzPct val="150000"/>
              <a:buFont typeface="Arial" pitchFamily="34" charset="0"/>
              <a:buChar char="•"/>
            </a:pPr>
            <a:endParaRPr lang="es-HN" sz="2400" dirty="0">
              <a:latin typeface="Arial" pitchFamily="34" charset="0"/>
              <a:cs typeface="Arial" pitchFamily="34" charset="0"/>
            </a:endParaRPr>
          </a:p>
          <a:p>
            <a:pPr algn="just" fontAlgn="base">
              <a:spcBef>
                <a:spcPct val="0"/>
              </a:spcBef>
              <a:spcAft>
                <a:spcPct val="0"/>
              </a:spcAft>
              <a:buSzPct val="150000"/>
              <a:buFont typeface="Arial" pitchFamily="34" charset="0"/>
              <a:buChar char="•"/>
            </a:pPr>
            <a:r>
              <a:rPr lang="es-ES_tradnl" sz="2400" dirty="0" err="1">
                <a:solidFill>
                  <a:schemeClr val="accent2">
                    <a:lumMod val="75000"/>
                  </a:schemeClr>
                </a:solidFill>
                <a:latin typeface="Arial" pitchFamily="34" charset="0"/>
                <a:ea typeface="Calibri" pitchFamily="34" charset="0"/>
                <a:cs typeface="Arial" pitchFamily="34" charset="0"/>
              </a:rPr>
              <a:t>mdwlist</a:t>
            </a:r>
            <a:r>
              <a:rPr lang="es-ES_tradnl" sz="2400" dirty="0">
                <a:latin typeface="Arial" pitchFamily="34" charset="0"/>
                <a:ea typeface="Calibri" pitchFamily="34" charset="0"/>
                <a:cs typeface="Arial" pitchFamily="34" charset="0"/>
              </a:rPr>
              <a:t> para hacer pausas en listas enumeradas.</a:t>
            </a:r>
            <a:endParaRPr lang="es-ES_tradnl" sz="2400" dirty="0">
              <a:latin typeface="Arial" pitchFamily="34" charset="0"/>
              <a:cs typeface="Arial" pitchFamily="34" charset="0"/>
            </a:endParaRPr>
          </a:p>
          <a:p>
            <a:pPr lvl="0" algn="just" fontAlgn="base">
              <a:spcBef>
                <a:spcPct val="0"/>
              </a:spcBef>
              <a:spcAft>
                <a:spcPct val="0"/>
              </a:spcAft>
            </a:pPr>
            <a:endParaRPr kumimoji="0" lang="es-HN"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2" end="2"/>
                                            </p:txEl>
                                          </p:spTgt>
                                        </p:tgtEl>
                                        <p:attrNameLst>
                                          <p:attrName>style.visibility</p:attrName>
                                        </p:attrNameLst>
                                      </p:cBhvr>
                                      <p:to>
                                        <p:strVal val="visible"/>
                                      </p:to>
                                    </p:set>
                                    <p:animEffect transition="in" filter="fade">
                                      <p:cBhvr>
                                        <p:cTn id="12" dur="500"/>
                                        <p:tgtEl>
                                          <p:spTgt spid="1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35819" y="2919720"/>
            <a:ext cx="721523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El cuerpo del documento comienza con la orden </a:t>
            </a:r>
            <a:r>
              <a:rPr lang="es-ES_tradnl" sz="2400" b="1" dirty="0">
                <a:solidFill>
                  <a:schemeClr val="accent2">
                    <a:lumMod val="75000"/>
                  </a:schemeClr>
                </a:solidFill>
                <a:latin typeface="Arial" pitchFamily="34" charset="0"/>
                <a:cs typeface="Arial" pitchFamily="34" charset="0"/>
              </a:rPr>
              <a:t>\</a:t>
            </a:r>
            <a:r>
              <a:rPr lang="es-ES_tradnl" sz="2400" b="1" dirty="0" err="1">
                <a:solidFill>
                  <a:schemeClr val="accent2">
                    <a:lumMod val="75000"/>
                  </a:schemeClr>
                </a:solidFill>
                <a:latin typeface="Arial" pitchFamily="34" charset="0"/>
                <a:cs typeface="Arial" pitchFamily="34" charset="0"/>
              </a:rPr>
              <a:t>begin</a:t>
            </a:r>
            <a:r>
              <a:rPr lang="es-ES_tradnl" sz="2400" b="1" dirty="0">
                <a:solidFill>
                  <a:schemeClr val="accent2">
                    <a:lumMod val="75000"/>
                  </a:schemeClr>
                </a:solidFill>
                <a:latin typeface="Arial" pitchFamily="34" charset="0"/>
                <a:cs typeface="Arial" pitchFamily="34" charset="0"/>
              </a:rPr>
              <a:t>{</a:t>
            </a:r>
            <a:r>
              <a:rPr lang="es-ES_tradnl" sz="2400" b="1" dirty="0" err="1">
                <a:solidFill>
                  <a:schemeClr val="accent2">
                    <a:lumMod val="75000"/>
                  </a:schemeClr>
                </a:solidFill>
                <a:latin typeface="Arial" pitchFamily="34" charset="0"/>
                <a:cs typeface="Arial" pitchFamily="34" charset="0"/>
              </a:rPr>
              <a:t>document</a:t>
            </a:r>
            <a:r>
              <a:rPr lang="es-ES_tradnl" sz="2400" b="1" dirty="0">
                <a:solidFill>
                  <a:schemeClr val="accent2">
                    <a:lumMod val="75000"/>
                  </a:schemeClr>
                </a:solidFill>
                <a:latin typeface="Arial"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LATEX no procesará el documento si no está incluida esta orden inmediatamente luego del preámbulo.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El cuerpo (y el documento en sí) finaliza con la orden </a:t>
            </a:r>
            <a:r>
              <a:rPr lang="es-ES_tradnl" sz="2400" b="1" dirty="0">
                <a:solidFill>
                  <a:schemeClr val="accent2">
                    <a:lumMod val="75000"/>
                  </a:schemeClr>
                </a:solidFill>
                <a:latin typeface="Arial" pitchFamily="34" charset="0"/>
                <a:cs typeface="Arial" pitchFamily="34" charset="0"/>
              </a:rPr>
              <a:t>\</a:t>
            </a:r>
            <a:r>
              <a:rPr lang="es-ES_tradnl" sz="2400" b="1" dirty="0" err="1">
                <a:solidFill>
                  <a:schemeClr val="accent2">
                    <a:lumMod val="75000"/>
                  </a:schemeClr>
                </a:solidFill>
                <a:latin typeface="Arial" pitchFamily="34" charset="0"/>
                <a:cs typeface="Arial" pitchFamily="34" charset="0"/>
              </a:rPr>
              <a:t>end</a:t>
            </a:r>
            <a:r>
              <a:rPr lang="es-ES_tradnl" sz="2400" b="1" dirty="0">
                <a:solidFill>
                  <a:schemeClr val="accent2">
                    <a:lumMod val="75000"/>
                  </a:schemeClr>
                </a:solidFill>
                <a:latin typeface="Arial" pitchFamily="34" charset="0"/>
                <a:cs typeface="Arial" pitchFamily="34" charset="0"/>
              </a:rPr>
              <a:t>{</a:t>
            </a:r>
            <a:r>
              <a:rPr lang="es-ES_tradnl" sz="2400" b="1" dirty="0" err="1">
                <a:solidFill>
                  <a:schemeClr val="accent2">
                    <a:lumMod val="75000"/>
                  </a:schemeClr>
                </a:solidFill>
                <a:latin typeface="Arial" pitchFamily="34" charset="0"/>
                <a:cs typeface="Arial" pitchFamily="34" charset="0"/>
              </a:rPr>
              <a:t>document</a:t>
            </a:r>
            <a:r>
              <a:rPr lang="es-ES_tradnl" sz="2400" b="1" dirty="0">
                <a:solidFill>
                  <a:schemeClr val="accent2">
                    <a:lumMod val="75000"/>
                  </a:schemeClr>
                </a:solidFill>
                <a:latin typeface="Arial" pitchFamily="34" charset="0"/>
                <a:cs typeface="Arial" pitchFamily="34" charset="0"/>
              </a:rPr>
              <a:t>}</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Todo lo que se escriba luego de esta orden, no aparecerá en el documento final.</a:t>
            </a:r>
            <a:r>
              <a:rPr kumimoji="0" lang="es-HN" sz="2400" b="0" i="0" u="none" strike="noStrike" cap="none" normalizeH="0" baseline="0" dirty="0">
                <a:ln>
                  <a:noFill/>
                </a:ln>
                <a:solidFill>
                  <a:schemeClr val="tx1"/>
                </a:solidFill>
                <a:effectLst/>
                <a:latin typeface="Arial" pitchFamily="34" charset="0"/>
                <a:cs typeface="Arial" pitchFamily="34" charset="0"/>
              </a:rPr>
              <a:t> </a:t>
            </a:r>
          </a:p>
        </p:txBody>
      </p:sp>
      <p:sp>
        <p:nvSpPr>
          <p:cNvPr id="3" name="2 Rectángulo"/>
          <p:cNvSpPr/>
          <p:nvPr/>
        </p:nvSpPr>
        <p:spPr>
          <a:xfrm>
            <a:off x="1035819" y="980728"/>
            <a:ext cx="7072362" cy="1938992"/>
          </a:xfrm>
          <a:prstGeom prst="rect">
            <a:avLst/>
          </a:prstGeom>
        </p:spPr>
        <p:txBody>
          <a:bodyPr wrap="square">
            <a:spAutoFit/>
          </a:bodyPr>
          <a:lstStyle/>
          <a:p>
            <a:pPr lvl="0" algn="just" fontAlgn="base">
              <a:spcBef>
                <a:spcPct val="0"/>
              </a:spcBef>
              <a:spcAft>
                <a:spcPct val="0"/>
              </a:spcAft>
            </a:pPr>
            <a:r>
              <a:rPr lang="es-ES_tradnl" sz="2400" dirty="0">
                <a:latin typeface="Arial" pitchFamily="34" charset="0"/>
                <a:ea typeface="Calibri" pitchFamily="34" charset="0"/>
                <a:cs typeface="Arial" pitchFamily="34" charset="0"/>
              </a:rPr>
              <a:t>El cuerpo del documento es la parte en la cual escribiremos el contenido del texto. Es decir, el texto del documento conjuntamente con todas aquellas macros adicionales que resultan necesarias para su composición.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Effect transition="in" filter="fade">
                                      <p:cBhvr>
                                        <p:cTn id="7" dur="500"/>
                                        <p:tgtEl>
                                          <p:spTgt spid="41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5">
                                            <p:txEl>
                                              <p:pRg st="2" end="2"/>
                                            </p:txEl>
                                          </p:spTgt>
                                        </p:tgtEl>
                                        <p:attrNameLst>
                                          <p:attrName>style.visibility</p:attrName>
                                        </p:attrNameLst>
                                      </p:cBhvr>
                                      <p:to>
                                        <p:strVal val="visible"/>
                                      </p:to>
                                    </p:set>
                                    <p:animEffect transition="in" filter="fade">
                                      <p:cBhvr>
                                        <p:cTn id="12" dur="500"/>
                                        <p:tgtEl>
                                          <p:spTgt spid="419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93009" y="1245762"/>
            <a:ext cx="6357982" cy="701392"/>
          </a:xfrm>
          <a:prstGeom prst="rect">
            <a:avLst/>
          </a:prstGeom>
        </p:spPr>
        <p:txBody>
          <a:bodyPr anchor="b">
            <a:noAutofit/>
          </a:bodyPr>
          <a:lstStyle/>
          <a:p>
            <a:pPr>
              <a:spcBef>
                <a:spcPct val="0"/>
              </a:spcBef>
            </a:pPr>
            <a:r>
              <a:rPr lang="es-ES"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Ejemplo de un documento en </a:t>
            </a:r>
            <a:r>
              <a:rPr lang="es-ES" sz="3200"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latex</a:t>
            </a:r>
            <a:endParaRPr lang="es-HN"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3" name="2 Rectángulo"/>
          <p:cNvSpPr/>
          <p:nvPr/>
        </p:nvSpPr>
        <p:spPr>
          <a:xfrm>
            <a:off x="2143108" y="2214554"/>
            <a:ext cx="6500858" cy="3046988"/>
          </a:xfrm>
          <a:prstGeom prst="rect">
            <a:avLst/>
          </a:prstGeom>
        </p:spPr>
        <p:txBody>
          <a:bodyPr wrap="square">
            <a:spAutoFit/>
          </a:bodyPr>
          <a:lstStyle/>
          <a:p>
            <a:r>
              <a:rPr lang="es-HN" sz="2400" dirty="0">
                <a:solidFill>
                  <a:srgbClr val="FF0000"/>
                </a:solidFill>
                <a:latin typeface="Arial" pitchFamily="34" charset="0"/>
                <a:cs typeface="Arial" pitchFamily="34" charset="0"/>
              </a:rPr>
              <a:t>\</a:t>
            </a:r>
            <a:r>
              <a:rPr lang="es-HN" sz="2400" dirty="0" err="1">
                <a:solidFill>
                  <a:schemeClr val="tx2">
                    <a:lumMod val="60000"/>
                    <a:lumOff val="40000"/>
                  </a:schemeClr>
                </a:solidFill>
                <a:latin typeface="Arial" pitchFamily="34" charset="0"/>
                <a:cs typeface="Arial" pitchFamily="34" charset="0"/>
              </a:rPr>
              <a:t>documentclass</a:t>
            </a:r>
            <a:r>
              <a:rPr lang="es-HN" sz="2400" dirty="0">
                <a:solidFill>
                  <a:schemeClr val="tx2">
                    <a:lumMod val="60000"/>
                    <a:lumOff val="40000"/>
                  </a:schemeClr>
                </a:solidFill>
                <a:latin typeface="Arial" pitchFamily="34" charset="0"/>
                <a:cs typeface="Arial" pitchFamily="34" charset="0"/>
              </a:rPr>
              <a:t>[12pt,letterpaper]{</a:t>
            </a:r>
            <a:r>
              <a:rPr lang="es-HN" sz="2400" dirty="0" err="1">
                <a:solidFill>
                  <a:schemeClr val="tx2">
                    <a:lumMod val="60000"/>
                    <a:lumOff val="40000"/>
                  </a:schemeClr>
                </a:solidFill>
                <a:latin typeface="Arial" pitchFamily="34" charset="0"/>
                <a:cs typeface="Arial" pitchFamily="34" charset="0"/>
              </a:rPr>
              <a:t>article</a:t>
            </a:r>
            <a:r>
              <a:rPr lang="es-HN" sz="2400" dirty="0">
                <a:solidFill>
                  <a:schemeClr val="tx2">
                    <a:lumMod val="60000"/>
                    <a:lumOff val="40000"/>
                  </a:schemeClr>
                </a:solidFill>
                <a:latin typeface="Arial" pitchFamily="34" charset="0"/>
                <a:cs typeface="Arial" pitchFamily="34" charset="0"/>
              </a:rPr>
              <a:t>}</a:t>
            </a:r>
          </a:p>
          <a:p>
            <a:r>
              <a:rPr lang="es-HN" sz="2400" dirty="0">
                <a:solidFill>
                  <a:srgbClr val="FF0000"/>
                </a:solidFill>
                <a:latin typeface="Arial" pitchFamily="34" charset="0"/>
                <a:cs typeface="Arial" pitchFamily="34" charset="0"/>
              </a:rPr>
              <a:t>\</a:t>
            </a:r>
            <a:r>
              <a:rPr lang="es-HN" sz="2400" dirty="0" err="1">
                <a:solidFill>
                  <a:schemeClr val="tx2">
                    <a:lumMod val="60000"/>
                    <a:lumOff val="40000"/>
                  </a:schemeClr>
                </a:solidFill>
                <a:latin typeface="Arial" pitchFamily="34" charset="0"/>
                <a:cs typeface="Arial" pitchFamily="34" charset="0"/>
              </a:rPr>
              <a:t>usepackage</a:t>
            </a:r>
            <a:r>
              <a:rPr lang="es-HN" sz="2400" dirty="0">
                <a:solidFill>
                  <a:schemeClr val="tx2">
                    <a:lumMod val="60000"/>
                    <a:lumOff val="40000"/>
                  </a:schemeClr>
                </a:solidFill>
                <a:latin typeface="Arial" pitchFamily="34" charset="0"/>
                <a:cs typeface="Arial" pitchFamily="34" charset="0"/>
              </a:rPr>
              <a:t>[latin1]{</a:t>
            </a:r>
            <a:r>
              <a:rPr lang="es-HN" sz="2400" dirty="0" err="1">
                <a:solidFill>
                  <a:schemeClr val="tx2">
                    <a:lumMod val="60000"/>
                    <a:lumOff val="40000"/>
                  </a:schemeClr>
                </a:solidFill>
                <a:latin typeface="Arial" pitchFamily="34" charset="0"/>
                <a:cs typeface="Arial" pitchFamily="34" charset="0"/>
              </a:rPr>
              <a:t>inputenc</a:t>
            </a:r>
            <a:r>
              <a:rPr lang="es-HN" sz="2400" dirty="0">
                <a:solidFill>
                  <a:schemeClr val="tx2">
                    <a:lumMod val="60000"/>
                    <a:lumOff val="40000"/>
                  </a:schemeClr>
                </a:solidFill>
                <a:latin typeface="Arial" pitchFamily="34" charset="0"/>
                <a:cs typeface="Arial" pitchFamily="34" charset="0"/>
              </a:rPr>
              <a:t>}</a:t>
            </a:r>
          </a:p>
          <a:p>
            <a:endParaRPr lang="es-ES_tradnl" sz="2400" b="1" dirty="0">
              <a:latin typeface="Arial" pitchFamily="34" charset="0"/>
              <a:ea typeface="Calibri" pitchFamily="34" charset="0"/>
              <a:cs typeface="Arial" pitchFamily="34" charset="0"/>
            </a:endParaRPr>
          </a:p>
          <a:p>
            <a:r>
              <a:rPr kumimoji="0" lang="es-ES_tradnl" sz="2400" b="1" i="0" u="none" strike="noStrike" cap="none" normalizeH="0" baseline="0" dirty="0">
                <a:ln>
                  <a:noFill/>
                </a:ln>
                <a:solidFill>
                  <a:srgbClr val="FF0000"/>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rgbClr val="0070C0"/>
                </a:solidFill>
                <a:effectLst/>
                <a:latin typeface="Arial" pitchFamily="34" charset="0"/>
                <a:ea typeface="Calibri" pitchFamily="34" charset="0"/>
                <a:cs typeface="Arial" pitchFamily="34" charset="0"/>
              </a:rPr>
              <a:t>begin</a:t>
            </a:r>
            <a:r>
              <a:rPr kumimoji="0" lang="es-ES_tradnl" sz="2400" b="1"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rgbClr val="0070C0"/>
                </a:solidFill>
                <a:effectLst/>
                <a:latin typeface="Arial" pitchFamily="34" charset="0"/>
                <a:ea typeface="Calibri" pitchFamily="34" charset="0"/>
                <a:cs typeface="Arial" pitchFamily="34" charset="0"/>
              </a:rPr>
              <a:t>document</a:t>
            </a:r>
            <a:r>
              <a:rPr kumimoji="0" lang="es-ES_tradnl" sz="2400" b="1" i="0" u="none" strike="noStrike" cap="none" normalizeH="0" baseline="0" dirty="0">
                <a:ln>
                  <a:noFill/>
                </a:ln>
                <a:solidFill>
                  <a:srgbClr val="0070C0"/>
                </a:solidFill>
                <a:effectLst/>
                <a:latin typeface="Arial" pitchFamily="34" charset="0"/>
                <a:ea typeface="Calibri" pitchFamily="34" charset="0"/>
                <a:cs typeface="Arial" pitchFamily="34" charset="0"/>
              </a:rPr>
              <a:t>}</a:t>
            </a:r>
          </a:p>
          <a:p>
            <a:r>
              <a:rPr lang="es-ES_tradnl" sz="2400" b="1" dirty="0">
                <a:latin typeface="Arial" pitchFamily="34" charset="0"/>
                <a:ea typeface="Calibri" pitchFamily="34" charset="0"/>
                <a:cs typeface="Arial" pitchFamily="34" charset="0"/>
              </a:rPr>
              <a:t>  </a:t>
            </a:r>
          </a:p>
          <a:p>
            <a:r>
              <a:rPr lang="es-ES_tradnl" sz="2400" b="1" dirty="0">
                <a:latin typeface="Arial" pitchFamily="34" charset="0"/>
                <a:ea typeface="Calibri" pitchFamily="34" charset="0"/>
                <a:cs typeface="Arial" pitchFamily="34" charset="0"/>
              </a:rPr>
              <a:t>   bienvenidos a </a:t>
            </a:r>
            <a:r>
              <a:rPr lang="es-ES_tradnl" sz="2400" b="1" dirty="0" err="1">
                <a:latin typeface="Arial" pitchFamily="34" charset="0"/>
                <a:ea typeface="Calibri" pitchFamily="34" charset="0"/>
                <a:cs typeface="Arial" pitchFamily="34" charset="0"/>
              </a:rPr>
              <a:t>latex</a:t>
            </a:r>
            <a:endParaRPr lang="es-ES_tradnl" sz="2400" b="1" dirty="0">
              <a:latin typeface="Arial" pitchFamily="34" charset="0"/>
              <a:ea typeface="Calibri" pitchFamily="34" charset="0"/>
              <a:cs typeface="Arial" pitchFamily="34" charset="0"/>
            </a:endParaRPr>
          </a:p>
          <a:p>
            <a:endParaRPr lang="es-ES_tradnl" sz="2400" b="1" dirty="0">
              <a:latin typeface="Arial" pitchFamily="34" charset="0"/>
              <a:ea typeface="Calibri" pitchFamily="34" charset="0"/>
              <a:cs typeface="Arial" pitchFamily="34" charset="0"/>
            </a:endParaRPr>
          </a:p>
          <a:p>
            <a:r>
              <a:rPr kumimoji="0" lang="es-ES_tradnl" sz="2400" b="1" i="0" u="none" strike="noStrike" cap="none" normalizeH="0" baseline="0" dirty="0">
                <a:ln>
                  <a:noFill/>
                </a:ln>
                <a:solidFill>
                  <a:srgbClr val="FF0000"/>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rgbClr val="0070C0"/>
                </a:solidFill>
                <a:effectLst/>
                <a:latin typeface="Arial" pitchFamily="34" charset="0"/>
                <a:ea typeface="Calibri" pitchFamily="34" charset="0"/>
                <a:cs typeface="Arial" pitchFamily="34" charset="0"/>
              </a:rPr>
              <a:t>end</a:t>
            </a:r>
            <a:r>
              <a:rPr kumimoji="0" lang="es-ES_tradnl" sz="2400" b="1"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rgbClr val="0070C0"/>
                </a:solidFill>
                <a:effectLst/>
                <a:latin typeface="Arial" pitchFamily="34" charset="0"/>
                <a:ea typeface="Calibri" pitchFamily="34" charset="0"/>
                <a:cs typeface="Arial" pitchFamily="34" charset="0"/>
              </a:rPr>
              <a:t>document</a:t>
            </a:r>
            <a:r>
              <a:rPr kumimoji="0" lang="es-ES_tradnl" sz="2400" b="1" i="0" u="none" strike="noStrike" cap="none" normalizeH="0" baseline="0" dirty="0">
                <a:ln>
                  <a:noFill/>
                </a:ln>
                <a:solidFill>
                  <a:srgbClr val="0070C0"/>
                </a:solidFill>
                <a:effectLst/>
                <a:latin typeface="Arial" pitchFamily="34" charset="0"/>
                <a:ea typeface="Calibri" pitchFamily="34" charset="0"/>
                <a:cs typeface="Arial" pitchFamily="34" charset="0"/>
              </a:rPr>
              <a:t>}</a:t>
            </a:r>
            <a:endParaRPr lang="es-HN" sz="2400" dirty="0">
              <a:solidFill>
                <a:srgbClr val="0070C0"/>
              </a:solidFill>
              <a:latin typeface="Arial" pitchFamily="34" charset="0"/>
              <a:cs typeface="Arial"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2071678"/>
            <a:ext cx="7429552" cy="3046988"/>
          </a:xfrm>
          <a:prstGeom prst="rect">
            <a:avLst/>
          </a:prstGeom>
          <a:noFill/>
        </p:spPr>
        <p:txBody>
          <a:bodyPr wrap="square" rtlCol="0">
            <a:spAutoFit/>
          </a:bodyPr>
          <a:lstStyle/>
          <a:p>
            <a:pPr algn="just"/>
            <a:r>
              <a:rPr lang="es-ES" sz="2400" dirty="0" err="1">
                <a:latin typeface="Arial" pitchFamily="34" charset="0"/>
                <a:cs typeface="Arial" pitchFamily="34" charset="0"/>
              </a:rPr>
              <a:t>Latex</a:t>
            </a:r>
            <a:r>
              <a:rPr lang="es-ES" sz="2400" dirty="0">
                <a:latin typeface="Arial" pitchFamily="34" charset="0"/>
                <a:cs typeface="Arial" pitchFamily="34" charset="0"/>
              </a:rPr>
              <a:t> interpreta varios espacios entre palabras como uno solo</a:t>
            </a:r>
          </a:p>
          <a:p>
            <a:pPr algn="just"/>
            <a:endParaRPr lang="es-ES" sz="2400" dirty="0">
              <a:latin typeface="Arial" pitchFamily="34" charset="0"/>
              <a:cs typeface="Arial" pitchFamily="34" charset="0"/>
            </a:endParaRPr>
          </a:p>
          <a:p>
            <a:pPr algn="just"/>
            <a:r>
              <a:rPr lang="es-ES" sz="2400" dirty="0">
                <a:latin typeface="Arial" pitchFamily="34" charset="0"/>
                <a:cs typeface="Arial" pitchFamily="34" charset="0"/>
              </a:rPr>
              <a:t>Para generar espacios entre </a:t>
            </a:r>
            <a:r>
              <a:rPr lang="es-ES" sz="2400" dirty="0" err="1">
                <a:latin typeface="Arial" pitchFamily="34" charset="0"/>
                <a:cs typeface="Arial" pitchFamily="34" charset="0"/>
              </a:rPr>
              <a:t>lineas</a:t>
            </a:r>
            <a:r>
              <a:rPr lang="es-ES" sz="2400" dirty="0">
                <a:latin typeface="Arial" pitchFamily="34" charset="0"/>
                <a:cs typeface="Arial" pitchFamily="34" charset="0"/>
              </a:rPr>
              <a:t> usamos la </a:t>
            </a:r>
            <a:r>
              <a:rPr lang="es-ES" sz="2400" b="1" dirty="0">
                <a:latin typeface="Arial" pitchFamily="34" charset="0"/>
                <a:cs typeface="Arial" pitchFamily="34" charset="0"/>
              </a:rPr>
              <a:t>\</a:t>
            </a:r>
            <a:r>
              <a:rPr lang="es-ES" sz="2400" b="1" dirty="0" err="1">
                <a:latin typeface="Arial" pitchFamily="34" charset="0"/>
                <a:cs typeface="Arial" pitchFamily="34" charset="0"/>
              </a:rPr>
              <a:t>newline</a:t>
            </a:r>
            <a:r>
              <a:rPr lang="es-ES" sz="2400" b="1" dirty="0">
                <a:latin typeface="Arial" pitchFamily="34" charset="0"/>
                <a:cs typeface="Arial" pitchFamily="34" charset="0"/>
              </a:rPr>
              <a:t>  </a:t>
            </a:r>
            <a:r>
              <a:rPr lang="es-ES" sz="2400" dirty="0">
                <a:latin typeface="Arial" pitchFamily="34" charset="0"/>
                <a:cs typeface="Arial" pitchFamily="34" charset="0"/>
              </a:rPr>
              <a:t>o bien dos barras </a:t>
            </a:r>
            <a:r>
              <a:rPr lang="es-ES" sz="2400" dirty="0" err="1">
                <a:latin typeface="Arial" pitchFamily="34" charset="0"/>
                <a:cs typeface="Arial" pitchFamily="34" charset="0"/>
              </a:rPr>
              <a:t>invertdas</a:t>
            </a:r>
            <a:r>
              <a:rPr lang="es-ES" sz="2400" dirty="0">
                <a:latin typeface="Arial" pitchFamily="34" charset="0"/>
                <a:cs typeface="Arial" pitchFamily="34" charset="0"/>
              </a:rPr>
              <a:t>  </a:t>
            </a:r>
            <a:r>
              <a:rPr lang="es-ES" sz="2400" dirty="0">
                <a:solidFill>
                  <a:srgbClr val="FF0000"/>
                </a:solidFill>
                <a:latin typeface="Arial" pitchFamily="34" charset="0"/>
                <a:cs typeface="Arial" pitchFamily="34" charset="0"/>
              </a:rPr>
              <a:t>\\</a:t>
            </a:r>
            <a:endParaRPr lang="es-ES" sz="2400" dirty="0">
              <a:latin typeface="Arial" pitchFamily="34" charset="0"/>
              <a:cs typeface="Arial" pitchFamily="34" charset="0"/>
            </a:endParaRPr>
          </a:p>
          <a:p>
            <a:pPr algn="just"/>
            <a:endParaRPr lang="es-ES" sz="2400" dirty="0">
              <a:latin typeface="Arial" pitchFamily="34" charset="0"/>
              <a:cs typeface="Arial" pitchFamily="34" charset="0"/>
            </a:endParaRPr>
          </a:p>
          <a:p>
            <a:pPr algn="just"/>
            <a:r>
              <a:rPr lang="es-ES_tradnl" sz="2400" dirty="0">
                <a:latin typeface="Arial" pitchFamily="34" charset="0"/>
                <a:cs typeface="Arial" pitchFamily="34" charset="0"/>
              </a:rPr>
              <a:t>Uno o más espacios en blanco en el texto fuente producen un único espacio en el texto compilado.</a:t>
            </a:r>
            <a:r>
              <a:rPr lang="es-ES" sz="2400" dirty="0">
                <a:latin typeface="Arial" pitchFamily="34" charset="0"/>
                <a:cs typeface="Arial" pitchFamily="34" charset="0"/>
              </a:rPr>
              <a:t> </a:t>
            </a:r>
            <a:endParaRPr lang="es-HN" sz="2400" dirty="0">
              <a:latin typeface="Arial" pitchFamily="34" charset="0"/>
              <a:cs typeface="Arial" pitchFamily="34" charset="0"/>
            </a:endParaRPr>
          </a:p>
        </p:txBody>
      </p:sp>
      <p:sp>
        <p:nvSpPr>
          <p:cNvPr id="3" name="2 CuadroTexto"/>
          <p:cNvSpPr txBox="1"/>
          <p:nvPr/>
        </p:nvSpPr>
        <p:spPr>
          <a:xfrm>
            <a:off x="1285852" y="1071546"/>
            <a:ext cx="6357982" cy="701392"/>
          </a:xfrm>
          <a:prstGeom prst="rect">
            <a:avLst/>
          </a:prstGeom>
        </p:spPr>
        <p:txBody>
          <a:bodyPr anchor="b">
            <a:noAutofit/>
          </a:bodyPr>
          <a:lstStyle/>
          <a:p>
            <a:pPr>
              <a:spcBef>
                <a:spcPct val="0"/>
              </a:spcBef>
            </a:pPr>
            <a:r>
              <a:rPr lang="es-ES"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Espacios y saltos de línea</a:t>
            </a:r>
            <a:endParaRPr lang="es-HN" sz="32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357290" y="1643050"/>
            <a:ext cx="7143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_tradnl" sz="2400" dirty="0">
                <a:latin typeface="Arial" pitchFamily="34" charset="0"/>
                <a:cs typeface="Arial" pitchFamily="34" charset="0"/>
              </a:rPr>
              <a:t>Para conseguir varios espacios seguidos hemos de usar \_</a:t>
            </a:r>
            <a:endParaRPr lang="es-HN" sz="24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Podemos cambiar la altura por defecto del salto de línea usando: \\[longitud del salto], Por ejemplo, \\[12mm] produce un salto de línea de alto 12 milímetros. El salto se puede indicar también en puntos (pt), pulgadas (in), o centímetros (cm).</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283234"/>
            <a:ext cx="4000488" cy="1143000"/>
          </a:xfrm>
        </p:spPr>
        <p:txBody>
          <a:bodyPr/>
          <a:lstStyle/>
          <a:p>
            <a:r>
              <a:rPr lang="es-ES_tradnl" u="sng" dirty="0">
                <a:solidFill>
                  <a:schemeClr val="bg1"/>
                </a:solidFill>
              </a:rPr>
              <a:t>Ejemplo </a:t>
            </a:r>
            <a:r>
              <a:rPr lang="es-ES_tradnl" u="sng" dirty="0">
                <a:solidFill>
                  <a:schemeClr val="bg1"/>
                </a:solidFill>
                <a:latin typeface="Arial" pitchFamily="34" charset="0"/>
                <a:cs typeface="Arial" pitchFamily="34" charset="0"/>
              </a:rPr>
              <a:t>1</a:t>
            </a:r>
          </a:p>
        </p:txBody>
      </p:sp>
      <p:sp>
        <p:nvSpPr>
          <p:cNvPr id="3" name="2 CuadroTexto"/>
          <p:cNvSpPr txBox="1"/>
          <p:nvPr/>
        </p:nvSpPr>
        <p:spPr>
          <a:xfrm>
            <a:off x="1428728" y="1214422"/>
            <a:ext cx="6786610" cy="5355312"/>
          </a:xfrm>
          <a:prstGeom prst="rect">
            <a:avLst/>
          </a:prstGeom>
          <a:noFill/>
        </p:spPr>
        <p:txBody>
          <a:bodyPr wrap="square" rtlCol="0">
            <a:spAutoFit/>
          </a:bodyPr>
          <a:lstStyle/>
          <a:p>
            <a:r>
              <a:rPr lang="es-ES_tradnl" dirty="0">
                <a:latin typeface="Arial" pitchFamily="34" charset="0"/>
                <a:cs typeface="Arial" pitchFamily="34" charset="0"/>
              </a:rPr>
              <a:t>Generar un archivo  “tex” con las siguientes especificaciones</a:t>
            </a:r>
          </a:p>
          <a:p>
            <a:endParaRPr lang="es-ES_tradnl" dirty="0">
              <a:latin typeface="Arial" pitchFamily="34" charset="0"/>
              <a:cs typeface="Arial" pitchFamily="34" charset="0"/>
            </a:endParaRPr>
          </a:p>
          <a:p>
            <a:r>
              <a:rPr lang="es-ES_tradnl" dirty="0">
                <a:latin typeface="Arial" pitchFamily="34" charset="0"/>
                <a:cs typeface="Arial" pitchFamily="34" charset="0"/>
              </a:rPr>
              <a:t>Clase de archivo :      </a:t>
            </a:r>
            <a:r>
              <a:rPr lang="es-ES_tradnl" dirty="0">
                <a:solidFill>
                  <a:schemeClr val="accent5">
                    <a:lumMod val="75000"/>
                  </a:schemeClr>
                </a:solidFill>
                <a:latin typeface="Arial" pitchFamily="34" charset="0"/>
                <a:cs typeface="Arial" pitchFamily="34" charset="0"/>
              </a:rPr>
              <a:t>articulo</a:t>
            </a:r>
          </a:p>
          <a:p>
            <a:r>
              <a:rPr lang="es-ES_tradnl" dirty="0">
                <a:latin typeface="Arial" pitchFamily="34" charset="0"/>
                <a:cs typeface="Arial" pitchFamily="34" charset="0"/>
              </a:rPr>
              <a:t>Tamaño de fuente:     </a:t>
            </a:r>
            <a:r>
              <a:rPr lang="es-ES_tradnl" dirty="0">
                <a:solidFill>
                  <a:schemeClr val="accent5">
                    <a:lumMod val="75000"/>
                  </a:schemeClr>
                </a:solidFill>
                <a:latin typeface="Arial" pitchFamily="34" charset="0"/>
                <a:cs typeface="Arial" pitchFamily="34" charset="0"/>
              </a:rPr>
              <a:t>12 pt</a:t>
            </a:r>
          </a:p>
          <a:p>
            <a:r>
              <a:rPr lang="es-ES_tradnl" dirty="0">
                <a:latin typeface="Arial" pitchFamily="34" charset="0"/>
                <a:cs typeface="Arial" pitchFamily="34" charset="0"/>
              </a:rPr>
              <a:t>Tipo de papel:            </a:t>
            </a:r>
            <a:r>
              <a:rPr lang="es-ES_tradnl" dirty="0">
                <a:solidFill>
                  <a:schemeClr val="accent5">
                    <a:lumMod val="75000"/>
                  </a:schemeClr>
                </a:solidFill>
                <a:latin typeface="Arial" pitchFamily="34" charset="0"/>
                <a:cs typeface="Arial" pitchFamily="34" charset="0"/>
              </a:rPr>
              <a:t>carta</a:t>
            </a:r>
          </a:p>
          <a:p>
            <a:r>
              <a:rPr lang="es-ES_tradnl" dirty="0">
                <a:latin typeface="Arial" pitchFamily="34" charset="0"/>
                <a:cs typeface="Arial" pitchFamily="34" charset="0"/>
              </a:rPr>
              <a:t>Que permita :             </a:t>
            </a:r>
            <a:r>
              <a:rPr lang="es-ES_tradnl" dirty="0">
                <a:solidFill>
                  <a:schemeClr val="accent5">
                    <a:lumMod val="75000"/>
                  </a:schemeClr>
                </a:solidFill>
                <a:latin typeface="Arial" pitchFamily="34" charset="0"/>
                <a:cs typeface="Arial" pitchFamily="34" charset="0"/>
              </a:rPr>
              <a:t>tildes y eñes</a:t>
            </a:r>
          </a:p>
          <a:p>
            <a:r>
              <a:rPr lang="es-ES_tradnl" dirty="0">
                <a:latin typeface="Arial" pitchFamily="34" charset="0"/>
                <a:cs typeface="Arial" pitchFamily="34" charset="0"/>
              </a:rPr>
              <a:t>Borde izquierdo:         </a:t>
            </a:r>
            <a:r>
              <a:rPr lang="es-ES_tradnl" dirty="0">
                <a:solidFill>
                  <a:schemeClr val="accent5">
                    <a:lumMod val="75000"/>
                  </a:schemeClr>
                </a:solidFill>
                <a:latin typeface="Arial" pitchFamily="34" charset="0"/>
                <a:cs typeface="Arial" pitchFamily="34" charset="0"/>
              </a:rPr>
              <a:t>2 cm</a:t>
            </a:r>
          </a:p>
          <a:p>
            <a:r>
              <a:rPr lang="es-ES_tradnl" dirty="0">
                <a:latin typeface="Arial" pitchFamily="34" charset="0"/>
                <a:cs typeface="Arial" pitchFamily="34" charset="0"/>
              </a:rPr>
              <a:t>Borde  derecho:          </a:t>
            </a:r>
            <a:r>
              <a:rPr lang="es-ES_tradnl" dirty="0">
                <a:solidFill>
                  <a:schemeClr val="accent5">
                    <a:lumMod val="75000"/>
                  </a:schemeClr>
                </a:solidFill>
                <a:latin typeface="Arial" pitchFamily="34" charset="0"/>
                <a:cs typeface="Arial" pitchFamily="34" charset="0"/>
              </a:rPr>
              <a:t>2 cm </a:t>
            </a:r>
          </a:p>
          <a:p>
            <a:r>
              <a:rPr lang="es-ES_tradnl" dirty="0">
                <a:latin typeface="Arial" pitchFamily="34" charset="0"/>
                <a:cs typeface="Arial" pitchFamily="34" charset="0"/>
              </a:rPr>
              <a:t>Borde superior:           </a:t>
            </a:r>
            <a:r>
              <a:rPr lang="es-ES_tradnl" dirty="0">
                <a:solidFill>
                  <a:schemeClr val="accent5">
                    <a:lumMod val="75000"/>
                  </a:schemeClr>
                </a:solidFill>
                <a:latin typeface="Arial" pitchFamily="34" charset="0"/>
                <a:cs typeface="Arial" pitchFamily="34" charset="0"/>
              </a:rPr>
              <a:t>2.5 cm</a:t>
            </a:r>
          </a:p>
          <a:p>
            <a:r>
              <a:rPr lang="es-ES_tradnl" dirty="0">
                <a:latin typeface="Arial" pitchFamily="34" charset="0"/>
                <a:cs typeface="Arial" pitchFamily="34" charset="0"/>
              </a:rPr>
              <a:t>Borde inferior:             </a:t>
            </a:r>
            <a:r>
              <a:rPr lang="es-ES_tradnl" dirty="0">
                <a:solidFill>
                  <a:schemeClr val="accent5">
                    <a:lumMod val="75000"/>
                  </a:schemeClr>
                </a:solidFill>
                <a:latin typeface="Arial" pitchFamily="34" charset="0"/>
                <a:cs typeface="Arial" pitchFamily="34" charset="0"/>
              </a:rPr>
              <a:t>2.5 cm</a:t>
            </a:r>
          </a:p>
          <a:p>
            <a:r>
              <a:rPr lang="es-ES_tradnl" dirty="0">
                <a:latin typeface="Arial" pitchFamily="34" charset="0"/>
                <a:cs typeface="Arial" pitchFamily="34" charset="0"/>
              </a:rPr>
              <a:t>Que no muestre numero de pagina</a:t>
            </a:r>
          </a:p>
          <a:p>
            <a:r>
              <a:rPr lang="es-ES_tradnl" dirty="0">
                <a:latin typeface="Arial" pitchFamily="34" charset="0"/>
                <a:cs typeface="Arial" pitchFamily="34" charset="0"/>
              </a:rPr>
              <a:t>Que no tenga sangrías</a:t>
            </a:r>
          </a:p>
          <a:p>
            <a:endParaRPr lang="es-ES_tradnl" dirty="0">
              <a:latin typeface="Arial" pitchFamily="34" charset="0"/>
              <a:cs typeface="Arial" pitchFamily="34" charset="0"/>
            </a:endParaRPr>
          </a:p>
          <a:p>
            <a:r>
              <a:rPr lang="es-ES_tradnl" dirty="0">
                <a:latin typeface="Arial" pitchFamily="34" charset="0"/>
                <a:cs typeface="Arial" pitchFamily="34" charset="0"/>
              </a:rPr>
              <a:t>Cuerpo</a:t>
            </a:r>
          </a:p>
          <a:p>
            <a:r>
              <a:rPr lang="es-ES_tradnl" dirty="0">
                <a:latin typeface="Arial" pitchFamily="34" charset="0"/>
                <a:cs typeface="Arial" pitchFamily="34" charset="0"/>
              </a:rPr>
              <a:t>Bienvenidos al curso de </a:t>
            </a:r>
            <a:r>
              <a:rPr lang="es-ES_tradnl" dirty="0" err="1">
                <a:latin typeface="Arial" pitchFamily="34" charset="0"/>
                <a:cs typeface="Arial" pitchFamily="34" charset="0"/>
              </a:rPr>
              <a:t>latex</a:t>
            </a:r>
            <a:r>
              <a:rPr lang="es-ES_tradnl" dirty="0">
                <a:latin typeface="Arial" pitchFamily="34" charset="0"/>
                <a:cs typeface="Arial" pitchFamily="34" charset="0"/>
              </a:rPr>
              <a:t> , espero que avancemos a una nueva era, donde usemos todos los recursos posibles para mejorar la enseñanza.</a:t>
            </a:r>
          </a:p>
          <a:p>
            <a:endParaRPr lang="es-ES_tradnl" dirty="0">
              <a:latin typeface="Arial" pitchFamily="34" charset="0"/>
              <a:cs typeface="Arial" pitchFamily="34" charset="0"/>
            </a:endParaRPr>
          </a:p>
          <a:p>
            <a:r>
              <a:rPr lang="es-ES_tradnl" dirty="0">
                <a:latin typeface="Arial" pitchFamily="34" charset="0"/>
                <a:cs typeface="Arial" pitchFamily="34" charset="0"/>
              </a:rPr>
              <a:t>Saludes</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jemplo 1.bmp"/>
          <p:cNvPicPr>
            <a:picLocks noChangeAspect="1"/>
          </p:cNvPicPr>
          <p:nvPr/>
        </p:nvPicPr>
        <p:blipFill>
          <a:blip r:embed="rId2" cstate="print"/>
          <a:stretch>
            <a:fillRect/>
          </a:stretch>
        </p:blipFill>
        <p:spPr>
          <a:xfrm>
            <a:off x="633178" y="952610"/>
            <a:ext cx="7725036" cy="5500726"/>
          </a:xfrm>
          <a:prstGeom prst="rect">
            <a:avLst/>
          </a:prstGeom>
          <a:noFill/>
          <a:ln w="57150">
            <a:solidFill>
              <a:schemeClr val="bg2">
                <a:lumMod val="75000"/>
              </a:schemeClr>
            </a:solidFill>
            <a:miter lim="800000"/>
            <a:headEnd/>
            <a:tailEnd/>
          </a:ln>
        </p:spPr>
      </p:pic>
      <p:sp>
        <p:nvSpPr>
          <p:cNvPr id="3" name="2 Rectángulo"/>
          <p:cNvSpPr/>
          <p:nvPr/>
        </p:nvSpPr>
        <p:spPr>
          <a:xfrm>
            <a:off x="1071538" y="1452676"/>
            <a:ext cx="7143800" cy="2286016"/>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5" name="4 CuadroTexto"/>
          <p:cNvSpPr txBox="1"/>
          <p:nvPr/>
        </p:nvSpPr>
        <p:spPr>
          <a:xfrm>
            <a:off x="5005494" y="3297923"/>
            <a:ext cx="2571768" cy="36933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solidFill>
                  <a:schemeClr val="tx1"/>
                </a:solidFill>
              </a:rPr>
              <a:t>Sin sangría</a:t>
            </a:r>
            <a:endParaRPr lang="es-HN" sz="2400" dirty="0">
              <a:solidFill>
                <a:schemeClr val="tx1"/>
              </a:solidFill>
            </a:endParaRPr>
          </a:p>
        </p:txBody>
      </p:sp>
      <p:sp>
        <p:nvSpPr>
          <p:cNvPr id="6" name="5 CuadroTexto"/>
          <p:cNvSpPr txBox="1"/>
          <p:nvPr/>
        </p:nvSpPr>
        <p:spPr>
          <a:xfrm>
            <a:off x="3929058" y="2726418"/>
            <a:ext cx="4724640" cy="4407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solidFill>
                  <a:schemeClr val="tx1"/>
                </a:solidFill>
              </a:rPr>
              <a:t>Sin número y pie de pagina</a:t>
            </a:r>
            <a:endParaRPr lang="es-HN" sz="2400" dirty="0">
              <a:solidFill>
                <a:schemeClr val="tx1"/>
              </a:solidFill>
            </a:endParaRPr>
          </a:p>
        </p:txBody>
      </p:sp>
      <p:cxnSp>
        <p:nvCxnSpPr>
          <p:cNvPr id="8" name="7 Conector recto de flecha"/>
          <p:cNvCxnSpPr>
            <a:stCxn id="20" idx="3"/>
          </p:cNvCxnSpPr>
          <p:nvPr/>
        </p:nvCxnSpPr>
        <p:spPr>
          <a:xfrm flipV="1">
            <a:off x="3000364" y="2883024"/>
            <a:ext cx="857256" cy="3413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8 Conector recto de flecha"/>
          <p:cNvCxnSpPr>
            <a:stCxn id="21" idx="3"/>
          </p:cNvCxnSpPr>
          <p:nvPr/>
        </p:nvCxnSpPr>
        <p:spPr>
          <a:xfrm>
            <a:off x="3714744" y="3310064"/>
            <a:ext cx="1143008" cy="159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10 CuadroTexto"/>
          <p:cNvSpPr txBox="1"/>
          <p:nvPr/>
        </p:nvSpPr>
        <p:spPr>
          <a:xfrm>
            <a:off x="5572132" y="1809866"/>
            <a:ext cx="1857388" cy="4407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solidFill>
                  <a:schemeClr val="tx1"/>
                </a:solidFill>
              </a:rPr>
              <a:t>Bordes</a:t>
            </a:r>
            <a:endParaRPr lang="es-HN" sz="2400" dirty="0">
              <a:solidFill>
                <a:schemeClr val="tx1"/>
              </a:solidFill>
            </a:endParaRPr>
          </a:p>
        </p:txBody>
      </p:sp>
      <p:cxnSp>
        <p:nvCxnSpPr>
          <p:cNvPr id="12" name="11 Conector recto de flecha"/>
          <p:cNvCxnSpPr>
            <a:stCxn id="19" idx="0"/>
          </p:cNvCxnSpPr>
          <p:nvPr/>
        </p:nvCxnSpPr>
        <p:spPr>
          <a:xfrm rot="5400000" flipH="1" flipV="1">
            <a:off x="4947049" y="1756288"/>
            <a:ext cx="214314" cy="8929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18 Rectángulo"/>
          <p:cNvSpPr/>
          <p:nvPr/>
        </p:nvSpPr>
        <p:spPr>
          <a:xfrm>
            <a:off x="1214414" y="2309932"/>
            <a:ext cx="6786610" cy="35719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20" name="19 Rectángulo"/>
          <p:cNvSpPr/>
          <p:nvPr/>
        </p:nvSpPr>
        <p:spPr>
          <a:xfrm>
            <a:off x="1214414" y="2738560"/>
            <a:ext cx="1785950" cy="35719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21" name="20 Rectángulo"/>
          <p:cNvSpPr/>
          <p:nvPr/>
        </p:nvSpPr>
        <p:spPr>
          <a:xfrm>
            <a:off x="1214414" y="3095750"/>
            <a:ext cx="2500330" cy="4286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22" name="21 CuadroTexto"/>
          <p:cNvSpPr txBox="1"/>
          <p:nvPr/>
        </p:nvSpPr>
        <p:spPr>
          <a:xfrm>
            <a:off x="3286116" y="881172"/>
            <a:ext cx="2714644" cy="57150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3200" dirty="0">
                <a:solidFill>
                  <a:schemeClr val="tx1"/>
                </a:solidFill>
              </a:rPr>
              <a:t>Preámbulo</a:t>
            </a:r>
            <a:endParaRPr lang="es-HN" sz="3200" dirty="0">
              <a:solidFill>
                <a:schemeClr val="tx1"/>
              </a:solidFill>
            </a:endParaRPr>
          </a:p>
        </p:txBody>
      </p:sp>
      <p:sp>
        <p:nvSpPr>
          <p:cNvPr id="27" name="26 Rectángulo"/>
          <p:cNvSpPr/>
          <p:nvPr/>
        </p:nvSpPr>
        <p:spPr>
          <a:xfrm>
            <a:off x="1142976" y="3881568"/>
            <a:ext cx="7215238" cy="257176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29" name="28 CuadroTexto"/>
          <p:cNvSpPr txBox="1"/>
          <p:nvPr/>
        </p:nvSpPr>
        <p:spPr>
          <a:xfrm>
            <a:off x="3393273" y="6167584"/>
            <a:ext cx="2714644" cy="57150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3200" dirty="0">
                <a:solidFill>
                  <a:schemeClr val="tx1"/>
                </a:solidFill>
              </a:rPr>
              <a:t>Cuerpo</a:t>
            </a:r>
            <a:endParaRPr lang="es-HN" sz="3200" dirty="0">
              <a:solidFill>
                <a:schemeClr val="tx1"/>
              </a:solidFill>
            </a:endParaRPr>
          </a:p>
        </p:txBody>
      </p:sp>
      <p:sp>
        <p:nvSpPr>
          <p:cNvPr id="32" name="31 Rectángulo"/>
          <p:cNvSpPr/>
          <p:nvPr/>
        </p:nvSpPr>
        <p:spPr>
          <a:xfrm>
            <a:off x="1142976" y="3881568"/>
            <a:ext cx="1857388" cy="50006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33" name="32 Rectángulo"/>
          <p:cNvSpPr/>
          <p:nvPr/>
        </p:nvSpPr>
        <p:spPr>
          <a:xfrm>
            <a:off x="1142976" y="5953270"/>
            <a:ext cx="1857388" cy="50006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46" dur="500"/>
                                        <p:tgtEl>
                                          <p:spTgt spid="6">
                                            <p:txEl>
                                              <p:charRg st="4294967295" end="429496729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par>
                                <p:cTn id="91" presetID="10" presetClass="entr" presetSubtype="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p:bldP spid="6" grpId="1" animBg="1"/>
      <p:bldP spid="6" grpId="2" animBg="1"/>
      <p:bldP spid="11" grpId="0" animBg="1"/>
      <p:bldP spid="20" grpId="0" animBg="1"/>
      <p:bldP spid="20" grpId="1" animBg="1"/>
      <p:bldP spid="21" grpId="0" animBg="1"/>
      <p:bldP spid="22" grpId="0" animBg="1"/>
      <p:bldP spid="27" grpId="0" animBg="1"/>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visualizacion ejemplo 1.bmp"/>
          <p:cNvPicPr>
            <a:picLocks noChangeAspect="1"/>
          </p:cNvPicPr>
          <p:nvPr/>
        </p:nvPicPr>
        <p:blipFill>
          <a:blip r:embed="rId2" cstate="print"/>
          <a:stretch>
            <a:fillRect/>
          </a:stretch>
        </p:blipFill>
        <p:spPr>
          <a:xfrm>
            <a:off x="1214414" y="2428868"/>
            <a:ext cx="7715304" cy="1643074"/>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85918" y="2285992"/>
            <a:ext cx="6286544" cy="1815882"/>
          </a:xfrm>
          <a:prstGeom prst="rect">
            <a:avLst/>
          </a:prstGeom>
        </p:spPr>
        <p:txBody>
          <a:bodyPr wrap="square">
            <a:spAutoFit/>
          </a:bodyPr>
          <a:lstStyle/>
          <a:p>
            <a:pPr algn="just"/>
            <a:r>
              <a:rPr lang="es-HN" sz="2800" dirty="0" err="1"/>
              <a:t>TeX</a:t>
            </a:r>
            <a:r>
              <a:rPr lang="es-HN" sz="2800" dirty="0"/>
              <a:t> es generalmente considerado como la mejor </a:t>
            </a:r>
            <a:r>
              <a:rPr lang="es-HN" sz="2800" dirty="0">
                <a:latin typeface="Arial" pitchFamily="34" charset="0"/>
                <a:cs typeface="Arial" pitchFamily="34" charset="0"/>
              </a:rPr>
              <a:t>forma</a:t>
            </a:r>
            <a:r>
              <a:rPr lang="es-HN" sz="2800" dirty="0"/>
              <a:t> de componer complejas fórmulas matemáticas, pero, especialmente en la forma de </a:t>
            </a:r>
            <a:r>
              <a:rPr lang="es-HN" sz="2800" dirty="0" err="1"/>
              <a:t>LaTex</a:t>
            </a:r>
            <a:r>
              <a:rPr lang="es-HN" sz="2800" dirty="0"/>
              <a:t>.</a:t>
            </a:r>
            <a:endParaRPr lang="es-HN" sz="2800" dirty="0">
              <a:solidFill>
                <a:schemeClr val="accent1">
                  <a:lumMod val="75000"/>
                </a:schemeClr>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785786" y="1124744"/>
            <a:ext cx="7572428" cy="4786346"/>
          </a:xfrm>
          <a:prstGeom prst="rect">
            <a:avLst/>
          </a:prstGeom>
          <a:noFill/>
          <a:ln w="57150">
            <a:solidFill>
              <a:schemeClr val="bg2">
                <a:lumMod val="75000"/>
              </a:schemeClr>
            </a:solidFill>
            <a:miter lim="800000"/>
            <a:headEnd/>
            <a:tailEnd/>
          </a:ln>
        </p:spPr>
      </p:pic>
      <p:sp>
        <p:nvSpPr>
          <p:cNvPr id="3" name="2 CuadroTexto"/>
          <p:cNvSpPr txBox="1"/>
          <p:nvPr/>
        </p:nvSpPr>
        <p:spPr>
          <a:xfrm>
            <a:off x="1691680" y="-24369"/>
            <a:ext cx="6357982" cy="701392"/>
          </a:xfrm>
          <a:prstGeom prst="rect">
            <a:avLst/>
          </a:prstGeom>
        </p:spPr>
        <p:txBody>
          <a:bodyPr anchor="b">
            <a:noAutofit/>
          </a:bodyPr>
          <a:lstStyle/>
          <a:p>
            <a:pPr>
              <a:spcBef>
                <a:spcPct val="0"/>
              </a:spcBef>
            </a:pPr>
            <a:r>
              <a:rPr lang="es-ES" sz="3200" dirty="0">
                <a:solidFill>
                  <a:schemeClr val="bg1"/>
                </a:solidFill>
                <a:effectLst>
                  <a:outerShdw blurRad="50000" dist="30000" dir="5400000" algn="tl" rotWithShape="0">
                    <a:srgbClr val="000000">
                      <a:alpha val="30000"/>
                    </a:srgbClr>
                  </a:outerShdw>
                </a:effectLst>
                <a:latin typeface="+mj-lt"/>
                <a:ea typeface="+mj-ea"/>
                <a:cs typeface="+mj-cs"/>
              </a:rPr>
              <a:t>Caracteres especiales</a:t>
            </a:r>
            <a:endParaRPr lang="es-HN" sz="3200" dirty="0">
              <a:solidFill>
                <a:schemeClr val="bg1"/>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035819" y="1772816"/>
            <a:ext cx="7072362" cy="4214842"/>
          </a:xfrm>
          <a:prstGeom prst="rect">
            <a:avLst/>
          </a:prstGeom>
          <a:noFill/>
          <a:ln w="57150">
            <a:solidFill>
              <a:schemeClr val="bg2">
                <a:lumMod val="75000"/>
              </a:schemeClr>
            </a:solidFill>
            <a:miter lim="800000"/>
            <a:headEnd/>
            <a:tailEnd/>
          </a:ln>
        </p:spPr>
      </p:pic>
      <p:sp>
        <p:nvSpPr>
          <p:cNvPr id="47105" name="Rectangle 1"/>
          <p:cNvSpPr>
            <a:spLocks noChangeArrowheads="1"/>
          </p:cNvSpPr>
          <p:nvPr/>
        </p:nvSpPr>
        <p:spPr bwMode="auto">
          <a:xfrm>
            <a:off x="971600" y="764704"/>
            <a:ext cx="75724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En LATEX podemos escribir usando diversos estilos de fuente:</a:t>
            </a:r>
            <a:endParaRPr kumimoji="0" lang="es-ES_tradnl" sz="2400" b="0" i="0" u="none" strike="noStrike" cap="none" normalizeH="0" baseline="0" dirty="0">
              <a:ln>
                <a:noFill/>
              </a:ln>
              <a:solidFill>
                <a:schemeClr val="tx1"/>
              </a:solidFill>
              <a:effectLst/>
              <a:latin typeface="Arial"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500166" y="2143116"/>
            <a:ext cx="700092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Estos estilos son combinables entre sí. Por ejemplo, \</a:t>
            </a:r>
            <a:r>
              <a:rPr kumimoji="0" lang="es-ES_tradnl"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textbf</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textsl</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{estilos negrita e inclinados combinados.}}  Genera </a:t>
            </a:r>
            <a:r>
              <a:rPr kumimoji="0" lang="es-ES_tradnl" sz="2800" b="1" i="1" u="none" strike="noStrike" cap="none" normalizeH="0" baseline="0" dirty="0">
                <a:ln>
                  <a:noFill/>
                </a:ln>
                <a:solidFill>
                  <a:schemeClr val="tx1"/>
                </a:solidFill>
                <a:effectLst/>
                <a:latin typeface="Arial" pitchFamily="34" charset="0"/>
                <a:ea typeface="Calibri" pitchFamily="34" charset="0"/>
                <a:cs typeface="Arial" pitchFamily="34" charset="0"/>
              </a:rPr>
              <a:t>estilos negrita e inclinado combinados.</a:t>
            </a:r>
            <a:endParaRPr kumimoji="0" lang="es-ES_tradnl" sz="2800" b="1"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42976" y="785794"/>
            <a:ext cx="7643866" cy="3970318"/>
          </a:xfrm>
          <a:prstGeom prst="rect">
            <a:avLst/>
          </a:prstGeom>
          <a:noFill/>
        </p:spPr>
        <p:txBody>
          <a:bodyPr wrap="square" rtlCol="0">
            <a:spAutoFit/>
          </a:bodyPr>
          <a:lstStyle/>
          <a:p>
            <a:r>
              <a:rPr lang="es-ES" sz="2800" dirty="0">
                <a:latin typeface="Arial" pitchFamily="34" charset="0"/>
                <a:cs typeface="Arial" pitchFamily="34" charset="0"/>
              </a:rPr>
              <a:t>Otra opciones para configurar los tipos de letra </a:t>
            </a:r>
          </a:p>
          <a:p>
            <a:endParaRPr lang="es-ES" sz="2800" dirty="0">
              <a:latin typeface="Arial" pitchFamily="34" charset="0"/>
              <a:cs typeface="Arial" pitchFamily="34" charset="0"/>
            </a:endParaRPr>
          </a:p>
          <a:p>
            <a:pPr>
              <a:buFont typeface="Wingdings" pitchFamily="2" charset="2"/>
              <a:buChar char="§"/>
            </a:pPr>
            <a:r>
              <a:rPr lang="es-ES" sz="2800" dirty="0">
                <a:solidFill>
                  <a:schemeClr val="accent2">
                    <a:lumMod val="75000"/>
                  </a:schemeClr>
                </a:solidFill>
                <a:latin typeface="Arial" pitchFamily="34" charset="0"/>
                <a:ea typeface="Calibri" pitchFamily="34" charset="0"/>
                <a:cs typeface="Arial" pitchFamily="34" charset="0"/>
              </a:rPr>
              <a:t>Negrita</a:t>
            </a:r>
            <a:r>
              <a:rPr lang="es-ES" sz="2800" dirty="0">
                <a:latin typeface="Arial" pitchFamily="34" charset="0"/>
                <a:cs typeface="Arial" pitchFamily="34" charset="0"/>
              </a:rPr>
              <a:t> \</a:t>
            </a:r>
            <a:r>
              <a:rPr lang="es-ES" sz="2800" dirty="0" err="1">
                <a:latin typeface="Arial" pitchFamily="34" charset="0"/>
                <a:cs typeface="Arial" pitchFamily="34" charset="0"/>
              </a:rPr>
              <a:t>bf</a:t>
            </a:r>
            <a:r>
              <a:rPr lang="es-ES" sz="2800" dirty="0">
                <a:latin typeface="Arial" pitchFamily="34" charset="0"/>
                <a:cs typeface="Arial" pitchFamily="34" charset="0"/>
              </a:rPr>
              <a:t>{texto}</a:t>
            </a:r>
          </a:p>
          <a:p>
            <a:pPr>
              <a:buFont typeface="Wingdings" pitchFamily="2" charset="2"/>
              <a:buChar char="§"/>
            </a:pPr>
            <a:r>
              <a:rPr lang="es-ES" sz="2800" dirty="0" err="1">
                <a:solidFill>
                  <a:schemeClr val="accent2">
                    <a:lumMod val="75000"/>
                  </a:schemeClr>
                </a:solidFill>
                <a:latin typeface="Arial" pitchFamily="34" charset="0"/>
                <a:ea typeface="Calibri" pitchFamily="34" charset="0"/>
                <a:cs typeface="Arial" pitchFamily="34" charset="0"/>
              </a:rPr>
              <a:t>Roman</a:t>
            </a:r>
            <a:r>
              <a:rPr lang="es-ES" sz="2800" dirty="0">
                <a:latin typeface="Arial" pitchFamily="34" charset="0"/>
                <a:cs typeface="Arial" pitchFamily="34" charset="0"/>
              </a:rPr>
              <a:t> \</a:t>
            </a:r>
            <a:r>
              <a:rPr lang="es-ES" sz="2800" dirty="0" err="1">
                <a:latin typeface="Arial" pitchFamily="34" charset="0"/>
                <a:cs typeface="Arial" pitchFamily="34" charset="0"/>
              </a:rPr>
              <a:t>rm</a:t>
            </a:r>
            <a:r>
              <a:rPr lang="es-ES" sz="2800" dirty="0">
                <a:latin typeface="Arial" pitchFamily="34" charset="0"/>
                <a:cs typeface="Arial" pitchFamily="34" charset="0"/>
              </a:rPr>
              <a:t>{texto}</a:t>
            </a:r>
          </a:p>
          <a:p>
            <a:pPr>
              <a:buFont typeface="Wingdings" pitchFamily="2" charset="2"/>
              <a:buChar char="§"/>
            </a:pPr>
            <a:r>
              <a:rPr lang="es-ES" sz="2800" dirty="0">
                <a:solidFill>
                  <a:schemeClr val="accent2">
                    <a:lumMod val="75000"/>
                  </a:schemeClr>
                </a:solidFill>
                <a:latin typeface="Arial" pitchFamily="34" charset="0"/>
                <a:ea typeface="Calibri" pitchFamily="34" charset="0"/>
                <a:cs typeface="Arial" pitchFamily="34" charset="0"/>
              </a:rPr>
              <a:t>Cursiva</a:t>
            </a:r>
            <a:r>
              <a:rPr lang="es-ES" sz="2800" dirty="0">
                <a:latin typeface="Arial" pitchFamily="34" charset="0"/>
                <a:cs typeface="Arial" pitchFamily="34" charset="0"/>
              </a:rPr>
              <a:t> \</a:t>
            </a:r>
            <a:r>
              <a:rPr lang="es-ES" sz="2800" dirty="0" err="1">
                <a:latin typeface="Arial" pitchFamily="34" charset="0"/>
                <a:cs typeface="Arial" pitchFamily="34" charset="0"/>
              </a:rPr>
              <a:t>em</a:t>
            </a:r>
            <a:r>
              <a:rPr lang="es-ES" sz="2800" dirty="0">
                <a:latin typeface="Arial" pitchFamily="34" charset="0"/>
                <a:cs typeface="Arial" pitchFamily="34" charset="0"/>
              </a:rPr>
              <a:t>{texto}</a:t>
            </a:r>
          </a:p>
          <a:p>
            <a:pPr>
              <a:buFont typeface="Wingdings" pitchFamily="2" charset="2"/>
              <a:buChar char="§"/>
            </a:pPr>
            <a:r>
              <a:rPr lang="es-ES" sz="2800" dirty="0">
                <a:solidFill>
                  <a:schemeClr val="accent2">
                    <a:lumMod val="75000"/>
                  </a:schemeClr>
                </a:solidFill>
                <a:latin typeface="Arial" pitchFamily="34" charset="0"/>
                <a:ea typeface="Calibri" pitchFamily="34" charset="0"/>
                <a:cs typeface="Arial" pitchFamily="34" charset="0"/>
              </a:rPr>
              <a:t>Itálica</a:t>
            </a:r>
            <a:r>
              <a:rPr lang="es-ES" sz="2800" dirty="0">
                <a:latin typeface="Arial" pitchFamily="34" charset="0"/>
                <a:cs typeface="Arial" pitchFamily="34" charset="0"/>
              </a:rPr>
              <a:t> \</a:t>
            </a:r>
            <a:r>
              <a:rPr lang="es-ES" sz="2800" dirty="0" err="1">
                <a:latin typeface="Arial" pitchFamily="34" charset="0"/>
                <a:cs typeface="Arial" pitchFamily="34" charset="0"/>
              </a:rPr>
              <a:t>it</a:t>
            </a:r>
            <a:r>
              <a:rPr lang="es-ES" sz="2800" dirty="0">
                <a:latin typeface="Arial" pitchFamily="34" charset="0"/>
                <a:cs typeface="Arial" pitchFamily="34" charset="0"/>
              </a:rPr>
              <a:t>{texto}</a:t>
            </a:r>
          </a:p>
          <a:p>
            <a:pPr>
              <a:buFont typeface="Wingdings" pitchFamily="2" charset="2"/>
              <a:buChar char="§"/>
            </a:pPr>
            <a:r>
              <a:rPr lang="es-ES" sz="2800" dirty="0">
                <a:solidFill>
                  <a:schemeClr val="accent2">
                    <a:lumMod val="75000"/>
                  </a:schemeClr>
                </a:solidFill>
                <a:latin typeface="Arial" pitchFamily="34" charset="0"/>
                <a:ea typeface="Calibri" pitchFamily="34" charset="0"/>
                <a:cs typeface="Arial" pitchFamily="34" charset="0"/>
              </a:rPr>
              <a:t>Maquina de escribir </a:t>
            </a:r>
            <a:r>
              <a:rPr lang="es-ES" sz="2800" dirty="0">
                <a:latin typeface="Arial" pitchFamily="34" charset="0"/>
                <a:cs typeface="Arial" pitchFamily="34" charset="0"/>
              </a:rPr>
              <a:t>\</a:t>
            </a:r>
            <a:r>
              <a:rPr lang="es-ES" sz="2800" dirty="0" err="1">
                <a:latin typeface="Arial" pitchFamily="34" charset="0"/>
                <a:cs typeface="Arial" pitchFamily="34" charset="0"/>
              </a:rPr>
              <a:t>tt</a:t>
            </a:r>
            <a:r>
              <a:rPr lang="es-ES" sz="2800" dirty="0">
                <a:latin typeface="Arial" pitchFamily="34" charset="0"/>
                <a:cs typeface="Arial" pitchFamily="34" charset="0"/>
              </a:rPr>
              <a:t>{texto}</a:t>
            </a:r>
          </a:p>
          <a:p>
            <a:pPr>
              <a:buFont typeface="Wingdings" pitchFamily="2" charset="2"/>
              <a:buChar char="§"/>
            </a:pPr>
            <a:r>
              <a:rPr lang="es-ES" sz="2800" dirty="0">
                <a:solidFill>
                  <a:schemeClr val="accent2">
                    <a:lumMod val="75000"/>
                  </a:schemeClr>
                </a:solidFill>
                <a:latin typeface="Arial" pitchFamily="34" charset="0"/>
                <a:ea typeface="Calibri" pitchFamily="34" charset="0"/>
                <a:cs typeface="Arial" pitchFamily="34" charset="0"/>
              </a:rPr>
              <a:t>Inclinada</a:t>
            </a:r>
            <a:r>
              <a:rPr lang="es-ES" sz="2800" dirty="0">
                <a:latin typeface="Arial" pitchFamily="34" charset="0"/>
                <a:cs typeface="Arial" pitchFamily="34" charset="0"/>
              </a:rPr>
              <a:t> \</a:t>
            </a:r>
            <a:r>
              <a:rPr lang="es-ES" sz="2800" dirty="0" err="1">
                <a:latin typeface="Arial" pitchFamily="34" charset="0"/>
                <a:cs typeface="Arial" pitchFamily="34" charset="0"/>
              </a:rPr>
              <a:t>sl</a:t>
            </a:r>
            <a:r>
              <a:rPr lang="es-ES" sz="2800" dirty="0">
                <a:latin typeface="Arial" pitchFamily="34" charset="0"/>
                <a:cs typeface="Arial" pitchFamily="34" charset="0"/>
              </a:rPr>
              <a:t>{texto}</a:t>
            </a:r>
          </a:p>
          <a:p>
            <a:pPr>
              <a:buFont typeface="Wingdings" pitchFamily="2" charset="2"/>
              <a:buChar char="§"/>
            </a:pPr>
            <a:r>
              <a:rPr lang="es-ES" sz="2800" dirty="0" err="1">
                <a:solidFill>
                  <a:schemeClr val="accent2">
                    <a:lumMod val="75000"/>
                  </a:schemeClr>
                </a:solidFill>
                <a:latin typeface="Arial" pitchFamily="34" charset="0"/>
                <a:ea typeface="Calibri" pitchFamily="34" charset="0"/>
                <a:cs typeface="Arial" pitchFamily="34" charset="0"/>
              </a:rPr>
              <a:t>Sans</a:t>
            </a:r>
            <a:r>
              <a:rPr lang="es-ES" sz="2800" dirty="0">
                <a:solidFill>
                  <a:schemeClr val="accent2">
                    <a:lumMod val="75000"/>
                  </a:schemeClr>
                </a:solidFill>
                <a:latin typeface="Arial" pitchFamily="34" charset="0"/>
                <a:ea typeface="Calibri" pitchFamily="34" charset="0"/>
                <a:cs typeface="Arial" pitchFamily="34" charset="0"/>
              </a:rPr>
              <a:t> </a:t>
            </a:r>
            <a:r>
              <a:rPr lang="es-ES" sz="2800" dirty="0" err="1">
                <a:solidFill>
                  <a:schemeClr val="accent2">
                    <a:lumMod val="75000"/>
                  </a:schemeClr>
                </a:solidFill>
                <a:latin typeface="Arial" pitchFamily="34" charset="0"/>
                <a:ea typeface="Calibri" pitchFamily="34" charset="0"/>
                <a:cs typeface="Arial" pitchFamily="34" charset="0"/>
              </a:rPr>
              <a:t>serif</a:t>
            </a:r>
            <a:r>
              <a:rPr lang="es-ES" sz="2800" dirty="0">
                <a:solidFill>
                  <a:schemeClr val="accent2">
                    <a:lumMod val="75000"/>
                  </a:schemeClr>
                </a:solidFill>
                <a:latin typeface="Arial" pitchFamily="34" charset="0"/>
                <a:ea typeface="Calibri" pitchFamily="34" charset="0"/>
                <a:cs typeface="Arial" pitchFamily="34" charset="0"/>
              </a:rPr>
              <a:t> </a:t>
            </a:r>
            <a:r>
              <a:rPr lang="es-ES" sz="2800" dirty="0">
                <a:latin typeface="Arial" pitchFamily="34" charset="0"/>
                <a:cs typeface="Arial" pitchFamily="34" charset="0"/>
              </a:rPr>
              <a:t>\</a:t>
            </a:r>
            <a:r>
              <a:rPr lang="es-ES" sz="2800" dirty="0" err="1">
                <a:latin typeface="Arial" pitchFamily="34" charset="0"/>
                <a:cs typeface="Arial" pitchFamily="34" charset="0"/>
              </a:rPr>
              <a:t>sf</a:t>
            </a:r>
            <a:r>
              <a:rPr lang="es-ES" sz="2800" dirty="0">
                <a:latin typeface="Arial" pitchFamily="34" charset="0"/>
                <a:cs typeface="Arial" pitchFamily="34" charset="0"/>
              </a:rPr>
              <a:t>{texto}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357290" y="1785926"/>
            <a:ext cx="7143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500" b="0" i="0" u="none" strike="noStrike" cap="none" normalizeH="0" baseline="0" dirty="0">
                <a:ln>
                  <a:noFill/>
                </a:ln>
                <a:solidFill>
                  <a:schemeClr val="tx1"/>
                </a:solidFill>
                <a:effectLst/>
                <a:latin typeface="Arial" pitchFamily="34" charset="0"/>
                <a:ea typeface="Calibri" pitchFamily="34" charset="0"/>
                <a:cs typeface="Arial" pitchFamily="34" charset="0"/>
              </a:rPr>
              <a:t>La fuente por defecto de todo documento LATEX es la </a:t>
            </a:r>
            <a:r>
              <a:rPr kumimoji="0" lang="es-ES_tradnl" sz="2500" b="0" i="0" u="none" strike="noStrike" cap="none" normalizeH="0" baseline="0" dirty="0" err="1">
                <a:ln>
                  <a:noFill/>
                </a:ln>
                <a:solidFill>
                  <a:schemeClr val="tx1"/>
                </a:solidFill>
                <a:effectLst/>
                <a:latin typeface="Arial" pitchFamily="34" charset="0"/>
                <a:ea typeface="Calibri" pitchFamily="34" charset="0"/>
                <a:cs typeface="Arial" pitchFamily="34" charset="0"/>
              </a:rPr>
              <a:t>Computer</a:t>
            </a:r>
            <a:r>
              <a:rPr kumimoji="0" lang="es-ES_tradnl" sz="25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500" b="0" i="0" u="none" strike="noStrike" cap="none" normalizeH="0" baseline="0" dirty="0" err="1">
                <a:ln>
                  <a:noFill/>
                </a:ln>
                <a:solidFill>
                  <a:schemeClr val="tx1"/>
                </a:solidFill>
                <a:effectLst/>
                <a:latin typeface="Arial" pitchFamily="34" charset="0"/>
                <a:ea typeface="Calibri" pitchFamily="34" charset="0"/>
                <a:cs typeface="Arial" pitchFamily="34" charset="0"/>
              </a:rPr>
              <a:t>Modern</a:t>
            </a:r>
            <a:r>
              <a:rPr kumimoji="0" lang="es-ES_tradnl" sz="2500" b="0" i="0" u="none" strike="noStrike" cap="none" normalizeH="0" baseline="0" dirty="0">
                <a:ln>
                  <a:noFill/>
                </a:ln>
                <a:solidFill>
                  <a:schemeClr val="tx1"/>
                </a:solidFill>
                <a:effectLst/>
                <a:latin typeface="Arial" pitchFamily="34" charset="0"/>
                <a:ea typeface="Calibri" pitchFamily="34" charset="0"/>
                <a:cs typeface="Arial" pitchFamily="34" charset="0"/>
              </a:rPr>
              <a:t> (en adelante, lo abreviaremos como CM), diseñada por el creador de TEX, Donald </a:t>
            </a:r>
            <a:r>
              <a:rPr kumimoji="0" lang="es-ES_tradnl" sz="2500" b="0" i="0" u="none" strike="noStrike" cap="none" normalizeH="0" baseline="0" dirty="0" err="1">
                <a:ln>
                  <a:noFill/>
                </a:ln>
                <a:solidFill>
                  <a:schemeClr val="tx1"/>
                </a:solidFill>
                <a:effectLst/>
                <a:latin typeface="Arial" pitchFamily="34" charset="0"/>
                <a:ea typeface="Calibri" pitchFamily="34" charset="0"/>
                <a:cs typeface="Arial" pitchFamily="34" charset="0"/>
              </a:rPr>
              <a:t>Knuth</a:t>
            </a:r>
            <a:r>
              <a:rPr kumimoji="0" lang="es-ES_tradnl" sz="2500" b="0"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500" b="0" i="0" u="none" strike="noStrike" cap="none" normalizeH="0" baseline="0" dirty="0">
                <a:ln>
                  <a:noFill/>
                </a:ln>
                <a:solidFill>
                  <a:schemeClr val="tx1"/>
                </a:solidFill>
                <a:effectLst/>
                <a:latin typeface="Arial" pitchFamily="34" charset="0"/>
                <a:ea typeface="Calibri" pitchFamily="34" charset="0"/>
                <a:cs typeface="Arial" pitchFamily="34" charset="0"/>
              </a:rPr>
              <a:t>La fuente CM se divide a su vez en familias, que corresponden, en palabras simples, a variaciones de la fuente original. </a:t>
            </a:r>
            <a:endParaRPr kumimoji="0" lang="es-HN" sz="25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2167962"/>
            <a:ext cx="7072362" cy="3046988"/>
          </a:xfrm>
          <a:prstGeom prst="rect">
            <a:avLst/>
          </a:prstGeom>
        </p:spPr>
        <p:txBody>
          <a:bodyPr wrap="square">
            <a:spAutoFit/>
          </a:bodyPr>
          <a:lstStyle/>
          <a:p>
            <a:pPr lvl="0" algn="just" eaLnBrk="0" fontAlgn="base" hangingPunct="0">
              <a:spcBef>
                <a:spcPct val="0"/>
              </a:spcBef>
              <a:spcAft>
                <a:spcPct val="0"/>
              </a:spcAft>
              <a:buFontTx/>
              <a:buChar char="•"/>
            </a:pP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CM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Roman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que es la fuente que se utiliza en para el texto, y para el</a:t>
            </a:r>
            <a:r>
              <a:rPr lang="es-HN" sz="2400" dirty="0">
                <a:latin typeface="Arial"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modo matemático.</a:t>
            </a:r>
          </a:p>
          <a:p>
            <a:pPr lvl="0" algn="just" eaLnBrk="0" fontAlgn="base" hangingPunct="0">
              <a:spcBef>
                <a:spcPct val="0"/>
              </a:spcBef>
              <a:spcAft>
                <a:spcPct val="0"/>
              </a:spcAf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pP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CM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Sanserif</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que se usa por defecto para presentaciones.</a:t>
            </a:r>
          </a:p>
          <a:p>
            <a:pPr lvl="0" algn="just" eaLnBrk="0" fontAlgn="base" hangingPunct="0">
              <a:spcBef>
                <a:spcPct val="0"/>
              </a:spcBef>
              <a:spcAft>
                <a:spcPct val="0"/>
              </a:spcAft>
              <a:buFontTx/>
              <a:buChar char="•"/>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pP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CM </a:t>
            </a: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Typewritter</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que es la fuente que imita a las máquinas de escribir.</a:t>
            </a:r>
            <a:endParaRPr kumimoji="0" lang="es-HN"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1357290" y="1214422"/>
            <a:ext cx="3950120" cy="461665"/>
          </a:xfrm>
          <a:prstGeom prst="rect">
            <a:avLst/>
          </a:prstGeom>
        </p:spPr>
        <p:txBody>
          <a:bodyPr wrap="none">
            <a:spAutoFit/>
          </a:bodyPr>
          <a:lstStyle/>
          <a:p>
            <a:pPr lvl="0" algn="just" eaLnBrk="0" fontAlgn="base" hangingPunct="0">
              <a:spcBef>
                <a:spcPct val="0"/>
              </a:spcBef>
              <a:spcAft>
                <a:spcPct val="0"/>
              </a:spcAft>
            </a:pPr>
            <a:r>
              <a:rPr lang="es-ES_tradnl" sz="2400" dirty="0">
                <a:latin typeface="Arial" pitchFamily="34" charset="0"/>
                <a:ea typeface="Calibri" pitchFamily="34" charset="0"/>
                <a:cs typeface="Arial" pitchFamily="34" charset="0"/>
              </a:rPr>
              <a:t>CM cuenta con las familias: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2071678"/>
            <a:ext cx="6572296" cy="2785378"/>
          </a:xfrm>
          <a:prstGeom prst="rect">
            <a:avLst/>
          </a:prstGeom>
        </p:spPr>
        <p:txBody>
          <a:bodyPr wrap="square">
            <a:spAutoFit/>
          </a:bodyPr>
          <a:lstStyle/>
          <a:p>
            <a:pPr lvl="0" algn="just" eaLnBrk="0" fontAlgn="base" hangingPunct="0">
              <a:spcBef>
                <a:spcPct val="0"/>
              </a:spcBef>
              <a:spcAft>
                <a:spcPct val="0"/>
              </a:spcAft>
            </a:pPr>
            <a:r>
              <a:rPr kumimoji="0" lang="es-ES_tradnl" sz="2500" b="0" i="0" u="none" strike="noStrike" cap="none" normalizeH="0" baseline="0" dirty="0">
                <a:ln>
                  <a:noFill/>
                </a:ln>
                <a:solidFill>
                  <a:schemeClr val="tx1"/>
                </a:solidFill>
                <a:effectLst/>
                <a:latin typeface="Arial" pitchFamily="34" charset="0"/>
                <a:ea typeface="Calibri" pitchFamily="34" charset="0"/>
                <a:cs typeface="Arial" pitchFamily="34" charset="0"/>
              </a:rPr>
              <a:t>Si quisiéramos crear un documento con una fuente diferente, tenemos que usar algunos paquetes. Estos paquetes pueden cambiar todo el conjunto de fuentes, así como pueden cambiar sólo la fuente de presentaciones o sólo la del ambiente matemático.</a:t>
            </a:r>
            <a:endParaRPr kumimoji="0" lang="es-ES_tradnl" sz="25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b="17188"/>
          <a:stretch>
            <a:fillRect/>
          </a:stretch>
        </p:blipFill>
        <p:spPr bwMode="auto">
          <a:xfrm>
            <a:off x="1571604" y="1500174"/>
            <a:ext cx="6929486" cy="3786214"/>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103286" y="916294"/>
            <a:ext cx="750099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Es posible (aunque no recomendable, por cuestiones tipográficas) cambiar la fuente de ciertas palabras o párrafos, mediante el comando: </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fontfamily</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{familia}\</a:t>
            </a: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selectfont</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{texto}}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donde familia puede ser alguna de las siguientes (entre paréntesis, un ejemplo de la fuente):</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pic>
        <p:nvPicPr>
          <p:cNvPr id="3" name="2 Imagen"/>
          <p:cNvPicPr/>
          <p:nvPr/>
        </p:nvPicPr>
        <p:blipFill>
          <a:blip r:embed="rId2" cstate="print"/>
          <a:srcRect/>
          <a:stretch>
            <a:fillRect/>
          </a:stretch>
        </p:blipFill>
        <p:spPr bwMode="auto">
          <a:xfrm>
            <a:off x="1106767" y="3429000"/>
            <a:ext cx="7215238" cy="2643206"/>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571604" y="1142984"/>
            <a:ext cx="685804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Las </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comillas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se abren con dos acentos graves (‘‘) y se cierran con dos apóstrofes (’’). También disponemos de las ordenes </a:t>
            </a:r>
            <a:r>
              <a:rPr lang="es-ES_tradnl" sz="2400" b="1" dirty="0">
                <a:solidFill>
                  <a:schemeClr val="accent2">
                    <a:lumMod val="75000"/>
                  </a:schemeClr>
                </a:solidFill>
                <a:latin typeface="Arial" pitchFamily="34" charset="0"/>
                <a:ea typeface="Calibri" pitchFamily="34" charset="0"/>
                <a:cs typeface="Arial" pitchFamily="34" charset="0"/>
              </a:rPr>
              <a:t>\</a:t>
            </a:r>
            <a:r>
              <a:rPr lang="es-ES_tradnl" sz="2400" b="1" dirty="0" err="1">
                <a:solidFill>
                  <a:schemeClr val="accent2">
                    <a:lumMod val="75000"/>
                  </a:schemeClr>
                </a:solidFill>
                <a:latin typeface="Arial" pitchFamily="34" charset="0"/>
                <a:ea typeface="Calibri" pitchFamily="34" charset="0"/>
                <a:cs typeface="Arial" pitchFamily="34" charset="0"/>
              </a:rPr>
              <a:t>textquotedblleft</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y</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_tradnl" sz="2400" b="1" dirty="0">
                <a:solidFill>
                  <a:schemeClr val="accent2">
                    <a:lumMod val="75000"/>
                  </a:schemeClr>
                </a:solidFill>
                <a:latin typeface="Arial" pitchFamily="34" charset="0"/>
                <a:ea typeface="Calibri" pitchFamily="34" charset="0"/>
                <a:cs typeface="Arial" pitchFamily="34" charset="0"/>
              </a:rPr>
              <a:t>\</a:t>
            </a:r>
            <a:r>
              <a:rPr lang="es-ES_tradnl" sz="2400" b="1" dirty="0" err="1">
                <a:solidFill>
                  <a:schemeClr val="accent2">
                    <a:lumMod val="75000"/>
                  </a:schemeClr>
                </a:solidFill>
                <a:latin typeface="Arial" pitchFamily="34" charset="0"/>
                <a:ea typeface="Calibri" pitchFamily="34" charset="0"/>
                <a:cs typeface="Arial" pitchFamily="34" charset="0"/>
              </a:rPr>
              <a:t>textquotedblright</a:t>
            </a:r>
            <a:r>
              <a:rPr lang="es-ES_tradnl" sz="2400" b="1" dirty="0">
                <a:solidFill>
                  <a:schemeClr val="accent2">
                    <a:lumMod val="75000"/>
                  </a:schemeClr>
                </a:solidFill>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para abrir y cerrar comillas, respectivamente.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Los </a:t>
            </a:r>
            <a:r>
              <a:rPr lang="es-ES_tradnl" sz="2400" b="1" dirty="0">
                <a:latin typeface="Arial" pitchFamily="34" charset="0"/>
                <a:ea typeface="Calibri" pitchFamily="34" charset="0"/>
                <a:cs typeface="Arial" pitchFamily="34" charset="0"/>
              </a:rPr>
              <a:t>pu</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ntos suspensivos</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se generan con la orden </a:t>
            </a:r>
            <a:r>
              <a:rPr lang="es-ES_tradnl" sz="2400" b="1" dirty="0">
                <a:solidFill>
                  <a:schemeClr val="accent2">
                    <a:lumMod val="75000"/>
                  </a:schemeClr>
                </a:solidFill>
                <a:latin typeface="Arial" pitchFamily="34" charset="0"/>
                <a:ea typeface="Calibri" pitchFamily="34" charset="0"/>
                <a:cs typeface="Arial" pitchFamily="34" charset="0"/>
              </a:rPr>
              <a:t>\</a:t>
            </a:r>
            <a:r>
              <a:rPr lang="es-ES_tradnl" sz="2400" b="1" dirty="0" err="1">
                <a:solidFill>
                  <a:schemeClr val="accent2">
                    <a:lumMod val="75000"/>
                  </a:schemeClr>
                </a:solidFill>
                <a:latin typeface="Arial" pitchFamily="34" charset="0"/>
                <a:ea typeface="Calibri" pitchFamily="34" charset="0"/>
                <a:cs typeface="Arial" pitchFamily="34" charset="0"/>
              </a:rPr>
              <a:t>ldots</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No se hacen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tipeando</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3 puntos seguidos.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Las órdenes </a:t>
            </a:r>
            <a:r>
              <a:rPr lang="es-ES_tradnl" sz="2400" b="1" dirty="0">
                <a:solidFill>
                  <a:schemeClr val="accent2">
                    <a:lumMod val="75000"/>
                  </a:schemeClr>
                </a:solidFill>
                <a:latin typeface="Arial" pitchFamily="34" charset="0"/>
                <a:ea typeface="Calibri" pitchFamily="34" charset="0"/>
                <a:cs typeface="Arial" pitchFamily="34" charset="0"/>
              </a:rPr>
              <a:t>\</a:t>
            </a:r>
            <a:r>
              <a:rPr lang="es-ES_tradnl" sz="2400" b="1" dirty="0" err="1">
                <a:solidFill>
                  <a:schemeClr val="accent2">
                    <a:lumMod val="75000"/>
                  </a:schemeClr>
                </a:solidFill>
                <a:latin typeface="Arial" pitchFamily="34" charset="0"/>
                <a:ea typeface="Calibri" pitchFamily="34" charset="0"/>
                <a:cs typeface="Arial" pitchFamily="34" charset="0"/>
              </a:rPr>
              <a:t>hfill</a:t>
            </a:r>
            <a:r>
              <a:rPr lang="es-ES_tradnl" sz="2400" b="1" dirty="0">
                <a:solidFill>
                  <a:schemeClr val="accent2">
                    <a:lumMod val="75000"/>
                  </a:schemeClr>
                </a:solidFill>
                <a:latin typeface="Arial" pitchFamily="34" charset="0"/>
                <a:ea typeface="Calibri" pitchFamily="34" charset="0"/>
                <a:cs typeface="Arial" pitchFamily="34" charset="0"/>
              </a:rPr>
              <a:t>{texto}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y </a:t>
            </a:r>
            <a:r>
              <a:rPr lang="es-ES_tradnl" sz="2400" b="1" dirty="0">
                <a:solidFill>
                  <a:schemeClr val="accent2">
                    <a:lumMod val="75000"/>
                  </a:schemeClr>
                </a:solidFill>
                <a:latin typeface="Arial" pitchFamily="34" charset="0"/>
                <a:ea typeface="Calibri" pitchFamily="34" charset="0"/>
                <a:cs typeface="Arial" pitchFamily="34" charset="0"/>
              </a:rPr>
              <a:t>\</a:t>
            </a:r>
            <a:r>
              <a:rPr lang="es-ES_tradnl" sz="2400" b="1" dirty="0" err="1">
                <a:solidFill>
                  <a:schemeClr val="accent2">
                    <a:lumMod val="75000"/>
                  </a:schemeClr>
                </a:solidFill>
                <a:latin typeface="Arial" pitchFamily="34" charset="0"/>
                <a:ea typeface="Calibri" pitchFamily="34" charset="0"/>
                <a:cs typeface="Arial" pitchFamily="34" charset="0"/>
              </a:rPr>
              <a:t>vfill</a:t>
            </a:r>
            <a:r>
              <a:rPr lang="es-ES_tradnl" sz="2400" b="1" dirty="0">
                <a:solidFill>
                  <a:schemeClr val="accent2">
                    <a:lumMod val="75000"/>
                  </a:schemeClr>
                </a:solidFill>
                <a:latin typeface="Arial" pitchFamily="34" charset="0"/>
                <a:ea typeface="Calibri" pitchFamily="34" charset="0"/>
                <a:cs typeface="Arial" pitchFamily="34" charset="0"/>
              </a:rPr>
              <a:t>{texto}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rellenan con texto el resto de la línea y de la página, respectivamente.</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a:extLst>
              <a:ext uri="{FF2B5EF4-FFF2-40B4-BE49-F238E27FC236}">
                <a16:creationId xmlns:a16="http://schemas.microsoft.com/office/drawing/2014/main" id="{DE89C62B-A684-1272-E0BE-790D12173F76}"/>
              </a:ext>
            </a:extLst>
          </p:cNvPr>
          <p:cNvSpPr txBox="1"/>
          <p:nvPr/>
        </p:nvSpPr>
        <p:spPr>
          <a:xfrm>
            <a:off x="1043608" y="1905506"/>
            <a:ext cx="6786610" cy="3046988"/>
          </a:xfrm>
          <a:prstGeom prst="rect">
            <a:avLst/>
          </a:prstGeom>
          <a:noFill/>
        </p:spPr>
        <p:txBody>
          <a:bodyPr wrap="square" rtlCol="0">
            <a:spAutoFit/>
          </a:bodyPr>
          <a:lstStyle/>
          <a:p>
            <a:pPr algn="just"/>
            <a:r>
              <a:rPr lang="es-ES_tradnl" sz="2400" b="1" dirty="0" err="1">
                <a:latin typeface="Arial" pitchFamily="34" charset="0"/>
                <a:cs typeface="Arial" pitchFamily="34" charset="0"/>
              </a:rPr>
              <a:t>LaTeX</a:t>
            </a:r>
            <a:r>
              <a:rPr lang="es-ES_tradnl" sz="2400" dirty="0">
                <a:latin typeface="Arial" pitchFamily="34" charset="0"/>
                <a:cs typeface="Arial" pitchFamily="34" charset="0"/>
              </a:rPr>
              <a:t> : es  un lenguaje de marcado para documentos, y un sistema de preparación de documentos, formado por un gran conjunto de macros de Tex, escritas inicialmente por Leslie </a:t>
            </a:r>
            <a:r>
              <a:rPr lang="es-ES_tradnl" sz="2400" dirty="0" err="1">
                <a:latin typeface="Arial" pitchFamily="34" charset="0"/>
                <a:cs typeface="Arial" pitchFamily="34" charset="0"/>
              </a:rPr>
              <a:t>Lamport</a:t>
            </a:r>
            <a:r>
              <a:rPr lang="es-ES_tradnl" sz="2400" dirty="0">
                <a:latin typeface="Arial" pitchFamily="34" charset="0"/>
                <a:cs typeface="Arial" pitchFamily="34" charset="0"/>
              </a:rPr>
              <a:t>  (</a:t>
            </a:r>
            <a:r>
              <a:rPr lang="es-ES_tradnl" sz="2400" b="1" dirty="0" err="1">
                <a:latin typeface="Arial" pitchFamily="34" charset="0"/>
                <a:cs typeface="Arial" pitchFamily="34" charset="0"/>
              </a:rPr>
              <a:t>La</a:t>
            </a:r>
            <a:r>
              <a:rPr lang="es-ES_tradnl" sz="2400" dirty="0" err="1">
                <a:latin typeface="Arial" pitchFamily="34" charset="0"/>
                <a:cs typeface="Arial" pitchFamily="34" charset="0"/>
              </a:rPr>
              <a:t>mport</a:t>
            </a:r>
            <a:r>
              <a:rPr lang="es-ES_tradnl" sz="2400" dirty="0">
                <a:latin typeface="Arial" pitchFamily="34" charset="0"/>
                <a:cs typeface="Arial" pitchFamily="34" charset="0"/>
              </a:rPr>
              <a:t> </a:t>
            </a:r>
            <a:r>
              <a:rPr lang="es-ES_tradnl" sz="2400" b="1" dirty="0" err="1">
                <a:latin typeface="Arial" pitchFamily="34" charset="0"/>
                <a:cs typeface="Arial" pitchFamily="34" charset="0"/>
              </a:rPr>
              <a:t>TeX</a:t>
            </a:r>
            <a:r>
              <a:rPr lang="es-ES_tradnl" sz="2400" dirty="0">
                <a:latin typeface="Arial" pitchFamily="34" charset="0"/>
                <a:cs typeface="Arial" pitchFamily="34" charset="0"/>
              </a:rPr>
              <a:t>) en 1984, con la intención de facilitar el uso del lenguaje de composición tipográfica creado por Donald </a:t>
            </a:r>
            <a:r>
              <a:rPr lang="es-ES_tradnl" sz="2400" dirty="0" err="1">
                <a:latin typeface="Arial" pitchFamily="34" charset="0"/>
                <a:cs typeface="Arial" pitchFamily="34" charset="0"/>
              </a:rPr>
              <a:t>Knuth</a:t>
            </a:r>
            <a:r>
              <a:rPr lang="es-ES_tradnl" sz="2400" dirty="0">
                <a:latin typeface="Arial" pitchFamily="34" charset="0"/>
                <a:cs typeface="Arial" pitchFamily="34" charset="0"/>
              </a:rPr>
              <a:t>.</a:t>
            </a:r>
          </a:p>
        </p:txBody>
      </p:sp>
    </p:spTree>
    <p:extLst>
      <p:ext uri="{BB962C8B-B14F-4D97-AF65-F5344CB8AC3E}">
        <p14:creationId xmlns:p14="http://schemas.microsoft.com/office/powerpoint/2010/main" val="772293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259632" y="1669450"/>
            <a:ext cx="77768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381250" algn="l"/>
              </a:tabLst>
            </a:pP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hspace</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{medida} </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y </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vspace</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{medida}</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insertan un espacio horizontal o vertical, respectivamente, donde medida es un número con unidad de medida</a:t>
            </a:r>
            <a:r>
              <a:rPr lang="es-HN" sz="2400" dirty="0">
                <a:latin typeface="Arial"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(cm, mm, in,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pt.</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 . ). </a:t>
            </a:r>
          </a:p>
          <a:p>
            <a:pPr marL="0" marR="0" lvl="0" indent="0" algn="just" defTabSz="914400" rtl="0" eaLnBrk="0" fontAlgn="base" latinLnBrk="0" hangingPunct="0">
              <a:lnSpc>
                <a:spcPct val="100000"/>
              </a:lnSpc>
              <a:spcBef>
                <a:spcPct val="0"/>
              </a:spcBef>
              <a:spcAft>
                <a:spcPct val="0"/>
              </a:spcAft>
              <a:buClrTx/>
              <a:buSzTx/>
              <a:buFontTx/>
              <a:buNone/>
              <a:tabLst>
                <a:tab pos="2381250" algn="l"/>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1250" algn="l"/>
              </a:tabLst>
            </a:pP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today</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inserta la fecha actual.	</a:t>
            </a:r>
          </a:p>
          <a:p>
            <a:pPr marL="0" marR="0" lvl="0" indent="0" algn="just" defTabSz="914400" rtl="0" eaLnBrk="0" fontAlgn="base" latinLnBrk="0" hangingPunct="0">
              <a:lnSpc>
                <a:spcPct val="100000"/>
              </a:lnSpc>
              <a:spcBef>
                <a:spcPct val="0"/>
              </a:spcBef>
              <a:spcAft>
                <a:spcPct val="0"/>
              </a:spcAft>
              <a:buClrTx/>
              <a:buSzTx/>
              <a:buFontTx/>
              <a:buNone/>
              <a:tabLst>
                <a:tab pos="2381250" algn="l"/>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1250" algn="l"/>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La orden </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footnote</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{texto}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hará que aparezca una nota al pie de la página1, con la leyenda texto. </a:t>
            </a:r>
          </a:p>
          <a:p>
            <a:pPr marL="0" marR="0" lvl="0" indent="0" algn="just" defTabSz="914400" rtl="0" eaLnBrk="0" fontAlgn="base" latinLnBrk="0" hangingPunct="0">
              <a:lnSpc>
                <a:spcPct val="100000"/>
              </a:lnSpc>
              <a:spcBef>
                <a:spcPct val="0"/>
              </a:spcBef>
              <a:spcAft>
                <a:spcPct val="0"/>
              </a:spcAft>
              <a:buClrTx/>
              <a:buSzTx/>
              <a:buFontTx/>
              <a:buNone/>
              <a:tabLst>
                <a:tab pos="2381250" algn="l"/>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lvl="0" algn="just" eaLnBrk="0" fontAlgn="base" hangingPunct="0">
              <a:spcBef>
                <a:spcPct val="0"/>
              </a:spcBef>
              <a:spcAft>
                <a:spcPct val="0"/>
              </a:spcAft>
              <a:tabLst>
                <a:tab pos="2381250" algn="l"/>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La orden </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noindent</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colocada al inicio de un párrafo, evita que ese párrafo tenga sangría.</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1142976" y="816966"/>
            <a:ext cx="6858048" cy="830997"/>
          </a:xfrm>
          <a:prstGeom prst="rect">
            <a:avLst/>
          </a:prstGeom>
        </p:spPr>
        <p:txBody>
          <a:bodyPr wrap="square">
            <a:spAutoFit/>
          </a:bodyPr>
          <a:lstStyle/>
          <a:p>
            <a:pPr lvl="0" algn="just" fontAlgn="base">
              <a:spcBef>
                <a:spcPct val="0"/>
              </a:spcBef>
              <a:spcAft>
                <a:spcPct val="0"/>
              </a:spcAft>
              <a:tabLst>
                <a:tab pos="2381250" algn="l"/>
              </a:tabLst>
            </a:pPr>
            <a:r>
              <a:rPr lang="es-ES_tradnl" sz="2400" dirty="0">
                <a:latin typeface="Arial" pitchFamily="34" charset="0"/>
                <a:ea typeface="Calibri" pitchFamily="34" charset="0"/>
                <a:cs typeface="Arial" pitchFamily="34" charset="0"/>
              </a:rPr>
              <a:t>Insertando </a:t>
            </a:r>
            <a:r>
              <a:rPr lang="es-ES_tradnl" sz="2400" b="1" dirty="0">
                <a:solidFill>
                  <a:schemeClr val="accent2">
                    <a:lumMod val="75000"/>
                  </a:schemeClr>
                </a:solidFill>
                <a:latin typeface="Arial" pitchFamily="34" charset="0"/>
                <a:ea typeface="Calibri" pitchFamily="34" charset="0"/>
                <a:cs typeface="Arial" pitchFamily="34" charset="0"/>
              </a:rPr>
              <a:t>\</a:t>
            </a:r>
            <a:r>
              <a:rPr lang="es-ES_tradnl" sz="2400" b="1" dirty="0" err="1">
                <a:solidFill>
                  <a:schemeClr val="accent2">
                    <a:lumMod val="75000"/>
                  </a:schemeClr>
                </a:solidFill>
                <a:latin typeface="Arial" pitchFamily="34" charset="0"/>
                <a:ea typeface="Calibri" pitchFamily="34" charset="0"/>
                <a:cs typeface="Arial" pitchFamily="34" charset="0"/>
              </a:rPr>
              <a:t>newpage</a:t>
            </a:r>
            <a:r>
              <a:rPr lang="es-ES_tradnl" sz="2400" b="1" dirty="0">
                <a:solidFill>
                  <a:schemeClr val="accent2">
                    <a:lumMod val="75000"/>
                  </a:schemeClr>
                </a:solidFill>
                <a:latin typeface="Arial" pitchFamily="34" charset="0"/>
                <a:ea typeface="Calibri" pitchFamily="34" charset="0"/>
                <a:cs typeface="Arial" pitchFamily="34" charset="0"/>
              </a:rPr>
              <a:t> </a:t>
            </a:r>
            <a:r>
              <a:rPr lang="es-ES_tradnl" sz="2400" dirty="0">
                <a:latin typeface="Arial" pitchFamily="34" charset="0"/>
                <a:ea typeface="Calibri" pitchFamily="34" charset="0"/>
                <a:cs typeface="Arial" pitchFamily="34" charset="0"/>
              </a:rPr>
              <a:t>en cualquier página del documento, se inicia una nueva.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animEffect transition="in" filter="fade">
                                      <p:cBhvr>
                                        <p:cTn id="7" dur="500"/>
                                        <p:tgtEl>
                                          <p:spTgt spid="56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1">
                                            <p:txEl>
                                              <p:pRg st="2" end="2"/>
                                            </p:txEl>
                                          </p:spTgt>
                                        </p:tgtEl>
                                        <p:attrNameLst>
                                          <p:attrName>style.visibility</p:attrName>
                                        </p:attrNameLst>
                                      </p:cBhvr>
                                      <p:to>
                                        <p:strVal val="visible"/>
                                      </p:to>
                                    </p:set>
                                    <p:animEffect transition="in" filter="fade">
                                      <p:cBhvr>
                                        <p:cTn id="12" dur="500"/>
                                        <p:tgtEl>
                                          <p:spTgt spid="563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1">
                                            <p:txEl>
                                              <p:pRg st="4" end="4"/>
                                            </p:txEl>
                                          </p:spTgt>
                                        </p:tgtEl>
                                        <p:attrNameLst>
                                          <p:attrName>style.visibility</p:attrName>
                                        </p:attrNameLst>
                                      </p:cBhvr>
                                      <p:to>
                                        <p:strVal val="visible"/>
                                      </p:to>
                                    </p:set>
                                    <p:animEffect transition="in" filter="fade">
                                      <p:cBhvr>
                                        <p:cTn id="17" dur="500"/>
                                        <p:tgtEl>
                                          <p:spTgt spid="563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1">
                                            <p:txEl>
                                              <p:pRg st="6" end="6"/>
                                            </p:txEl>
                                          </p:spTgt>
                                        </p:tgtEl>
                                        <p:attrNameLst>
                                          <p:attrName>style.visibility</p:attrName>
                                        </p:attrNameLst>
                                      </p:cBhvr>
                                      <p:to>
                                        <p:strVal val="visible"/>
                                      </p:to>
                                    </p:set>
                                    <p:animEffect transition="in" filter="fade">
                                      <p:cBhvr>
                                        <p:cTn id="22" dur="500"/>
                                        <p:tgtEl>
                                          <p:spTgt spid="563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43042" y="1142984"/>
            <a:ext cx="5429288" cy="611177"/>
          </a:xfrm>
          <a:prstGeom prst="rect">
            <a:avLst/>
          </a:prstGeom>
        </p:spPr>
        <p:txBody>
          <a:bodyPr anchor="b">
            <a:noAutofit/>
          </a:bodyPr>
          <a:lstStyle/>
          <a:p>
            <a:pPr lvl="0" fontAlgn="base">
              <a:spcBef>
                <a:spcPct val="0"/>
              </a:spcBef>
              <a:spcAft>
                <a:spcPct val="0"/>
              </a:spcAft>
            </a:pPr>
            <a:r>
              <a:rPr lang="es-ES_tradnl" sz="36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Entornos o ambientes</a:t>
            </a:r>
          </a:p>
        </p:txBody>
      </p:sp>
      <p:sp>
        <p:nvSpPr>
          <p:cNvPr id="57345" name="Rectangle 1"/>
          <p:cNvSpPr>
            <a:spLocks noChangeArrowheads="1"/>
          </p:cNvSpPr>
          <p:nvPr/>
        </p:nvSpPr>
        <p:spPr bwMode="auto">
          <a:xfrm>
            <a:off x="1500166" y="2214554"/>
            <a:ext cx="67151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Un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entorno </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es una orden de LATEX que se utiliza con fines especiales. Estas órdenes crean una especie de “isla” dentro del texto, en la cual hay cambios de formato (relativos a tamaño y tipo de letra, enumeración, matemática,</a:t>
            </a:r>
            <a:r>
              <a:rPr kumimoji="0" lang="es-ES_tradnl" sz="2400" b="0" i="0" u="none" strike="noStrike" cap="none" normalizeH="0" dirty="0">
                <a:ln>
                  <a:noFill/>
                </a:ln>
                <a:solidFill>
                  <a:srgbClr val="000000"/>
                </a:solidFill>
                <a:effectLst/>
                <a:latin typeface="Arial" pitchFamily="34" charset="0"/>
                <a:ea typeface="Calibri" pitchFamily="34" charset="0"/>
                <a:cs typeface="Arial" pitchFamily="34" charset="0"/>
              </a:rPr>
              <a:t> etc.</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 con respecto al resto del documento.</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1285852" y="1500174"/>
            <a:ext cx="700092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La mayoría de los entornos comienza con la orden </a:t>
            </a: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Calibri" pitchFamily="34" charset="0"/>
                <a:cs typeface="Arial" pitchFamily="34" charset="0"/>
              </a:rPr>
              <a:t>begin</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{nombre del entorno} {opciones} y finalizan con </a:t>
            </a: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Calibri" pitchFamily="34" charset="0"/>
                <a:cs typeface="Arial" pitchFamily="34" charset="0"/>
              </a:rPr>
              <a:t>end</a:t>
            </a: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{nombre del entorno}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0000"/>
                </a:solidFill>
                <a:effectLst/>
                <a:latin typeface="Arial" pitchFamily="34" charset="0"/>
                <a:ea typeface="Calibri" pitchFamily="34" charset="0"/>
                <a:cs typeface="Arial" pitchFamily="34" charset="0"/>
              </a:rPr>
              <a:t>Dependiendo del entorno, las opciones cambian (incluso cambian las llaves por paréntesis cuadrados ([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dirty="0">
              <a:ln>
                <a:noFill/>
              </a:ln>
              <a:solidFill>
                <a:srgbClr val="000000"/>
              </a:solidFill>
              <a:effectLst/>
              <a:latin typeface="Arial" pitchFamily="34" charset="0"/>
              <a:cs typeface="Arial" pitchFamily="34" charset="0"/>
            </a:endParaRPr>
          </a:p>
          <a:p>
            <a:pPr lvl="0" algn="just" eaLnBrk="0" fontAlgn="base" hangingPunct="0">
              <a:spcBef>
                <a:spcPct val="0"/>
              </a:spcBef>
              <a:spcAft>
                <a:spcPct val="0"/>
              </a:spcAft>
            </a:pPr>
            <a:r>
              <a:rPr lang="es-ES_tradnl" sz="2400" dirty="0">
                <a:latin typeface="Arial" pitchFamily="34" charset="0"/>
                <a:cs typeface="Arial" pitchFamily="34" charset="0"/>
              </a:rPr>
              <a:t>A continuación describiremos algunos de los entornos más básicos</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a">
            <a:extLst>
              <a:ext uri="{FF2B5EF4-FFF2-40B4-BE49-F238E27FC236}">
                <a16:creationId xmlns:a16="http://schemas.microsoft.com/office/drawing/2014/main" id="{5DEDE1A2-0FA3-5D48-C734-3DCEA6F7F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641158" cy="5281568"/>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a:extLst>
              <a:ext uri="{FF2B5EF4-FFF2-40B4-BE49-F238E27FC236}">
                <a16:creationId xmlns:a16="http://schemas.microsoft.com/office/drawing/2014/main" id="{195C5F3D-E2FC-E897-85B3-9997F5C56FEE}"/>
              </a:ext>
            </a:extLst>
          </p:cNvPr>
          <p:cNvSpPr txBox="1">
            <a:spLocks/>
          </p:cNvSpPr>
          <p:nvPr/>
        </p:nvSpPr>
        <p:spPr>
          <a:xfrm>
            <a:off x="1475656" y="114300"/>
            <a:ext cx="4000488" cy="1143000"/>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_tradnl" u="sng" dirty="0">
                <a:solidFill>
                  <a:schemeClr val="bg1"/>
                </a:solidFill>
              </a:rPr>
              <a:t>Ejemplo </a:t>
            </a:r>
            <a:r>
              <a:rPr lang="es-ES_tradnl" u="sng" dirty="0">
                <a:solidFill>
                  <a:schemeClr val="bg1"/>
                </a:solidFill>
                <a:latin typeface="Arial" pitchFamily="34" charset="0"/>
                <a:cs typeface="Arial" pitchFamily="34" charset="0"/>
              </a:rPr>
              <a:t>2</a:t>
            </a:r>
          </a:p>
        </p:txBody>
      </p:sp>
    </p:spTree>
    <p:extLst>
      <p:ext uri="{BB962C8B-B14F-4D97-AF65-F5344CB8AC3E}">
        <p14:creationId xmlns:p14="http://schemas.microsoft.com/office/powerpoint/2010/main" val="3257662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283234"/>
            <a:ext cx="4000488" cy="1143000"/>
          </a:xfrm>
        </p:spPr>
        <p:txBody>
          <a:bodyPr/>
          <a:lstStyle/>
          <a:p>
            <a:r>
              <a:rPr lang="es-ES_tradnl" u="sng" dirty="0">
                <a:solidFill>
                  <a:schemeClr val="bg1"/>
                </a:solidFill>
              </a:rPr>
              <a:t>Ejemplo </a:t>
            </a:r>
            <a:r>
              <a:rPr lang="es-ES_tradnl" u="sng" dirty="0">
                <a:solidFill>
                  <a:schemeClr val="bg1"/>
                </a:solidFill>
                <a:latin typeface="Arial" pitchFamily="34" charset="0"/>
                <a:cs typeface="Arial" pitchFamily="34" charset="0"/>
              </a:rPr>
              <a:t>2</a:t>
            </a:r>
          </a:p>
        </p:txBody>
      </p:sp>
      <p:sp>
        <p:nvSpPr>
          <p:cNvPr id="3" name="2 CuadroTexto"/>
          <p:cNvSpPr txBox="1"/>
          <p:nvPr/>
        </p:nvSpPr>
        <p:spPr>
          <a:xfrm>
            <a:off x="1428728" y="1214422"/>
            <a:ext cx="6786610" cy="2585323"/>
          </a:xfrm>
          <a:prstGeom prst="rect">
            <a:avLst/>
          </a:prstGeom>
          <a:noFill/>
        </p:spPr>
        <p:txBody>
          <a:bodyPr wrap="square" rtlCol="0">
            <a:spAutoFit/>
          </a:bodyPr>
          <a:lstStyle/>
          <a:p>
            <a:pPr algn="l" fontAlgn="base"/>
            <a:r>
              <a:rPr lang="es-US" b="0" i="0" dirty="0">
                <a:solidFill>
                  <a:srgbClr val="444444"/>
                </a:solidFill>
                <a:effectLst/>
                <a:latin typeface="Open Sans" panose="020B0606030504020204" pitchFamily="34" charset="0"/>
              </a:rPr>
              <a:t>Escribir una carta en LaTeX con los siguientes comandos:</a:t>
            </a:r>
          </a:p>
          <a:p>
            <a:pPr algn="l" fontAlgn="base"/>
            <a:endParaRPr lang="es-US" b="0" i="0" dirty="0">
              <a:solidFill>
                <a:srgbClr val="444444"/>
              </a:solidFill>
              <a:effectLst/>
              <a:latin typeface="Open Sans" panose="020B0606030504020204" pitchFamily="34" charset="0"/>
            </a:endParaRPr>
          </a:p>
          <a:p>
            <a:pPr algn="l" fontAlgn="base"/>
            <a:r>
              <a:rPr lang="es-US" b="0" i="0" dirty="0">
                <a:solidFill>
                  <a:srgbClr val="444444"/>
                </a:solidFill>
                <a:effectLst/>
                <a:latin typeface="Open Sans" panose="020B0606030504020204" pitchFamily="34" charset="0"/>
              </a:rPr>
              <a:t>\</a:t>
            </a:r>
            <a:r>
              <a:rPr lang="es-US" b="0" i="0" dirty="0" err="1">
                <a:solidFill>
                  <a:srgbClr val="444444"/>
                </a:solidFill>
                <a:effectLst/>
                <a:latin typeface="Open Sans" panose="020B0606030504020204" pitchFamily="34" charset="0"/>
              </a:rPr>
              <a:t>signature</a:t>
            </a:r>
            <a:r>
              <a:rPr lang="es-US" b="0" i="0" dirty="0">
                <a:solidFill>
                  <a:srgbClr val="444444"/>
                </a:solidFill>
                <a:effectLst/>
                <a:latin typeface="Open Sans" panose="020B0606030504020204" pitchFamily="34" charset="0"/>
              </a:rPr>
              <a:t> para la firma, lo usaremos en el preámbulo</a:t>
            </a:r>
          </a:p>
          <a:p>
            <a:pPr algn="l" fontAlgn="base"/>
            <a:r>
              <a:rPr lang="es-US" b="0" i="0" dirty="0">
                <a:solidFill>
                  <a:srgbClr val="444444"/>
                </a:solidFill>
                <a:effectLst/>
                <a:latin typeface="Open Sans" panose="020B0606030504020204" pitchFamily="34" charset="0"/>
              </a:rPr>
              <a:t>\</a:t>
            </a:r>
            <a:r>
              <a:rPr lang="es-US" b="0" i="0" dirty="0" err="1">
                <a:solidFill>
                  <a:srgbClr val="444444"/>
                </a:solidFill>
                <a:effectLst/>
                <a:latin typeface="Open Sans" panose="020B0606030504020204" pitchFamily="34" charset="0"/>
              </a:rPr>
              <a:t>address</a:t>
            </a:r>
            <a:r>
              <a:rPr lang="es-US" b="0" i="0" dirty="0">
                <a:solidFill>
                  <a:srgbClr val="444444"/>
                </a:solidFill>
                <a:effectLst/>
                <a:latin typeface="Open Sans" panose="020B0606030504020204" pitchFamily="34" charset="0"/>
              </a:rPr>
              <a:t> si queremos poner la dirección como hacen los ingleses, también en el preámbulo</a:t>
            </a:r>
          </a:p>
          <a:p>
            <a:pPr algn="l" fontAlgn="base"/>
            <a:r>
              <a:rPr lang="es-US" b="0" i="0" dirty="0">
                <a:solidFill>
                  <a:srgbClr val="444444"/>
                </a:solidFill>
                <a:effectLst/>
                <a:latin typeface="Open Sans" panose="020B0606030504020204" pitchFamily="34" charset="0"/>
              </a:rPr>
              <a:t>\</a:t>
            </a:r>
            <a:r>
              <a:rPr lang="es-US" b="0" i="0" dirty="0" err="1">
                <a:solidFill>
                  <a:srgbClr val="444444"/>
                </a:solidFill>
                <a:effectLst/>
                <a:latin typeface="Open Sans" panose="020B0606030504020204" pitchFamily="34" charset="0"/>
              </a:rPr>
              <a:t>opening</a:t>
            </a:r>
            <a:r>
              <a:rPr lang="es-US" b="0" i="0" dirty="0">
                <a:solidFill>
                  <a:srgbClr val="444444"/>
                </a:solidFill>
                <a:effectLst/>
                <a:latin typeface="Open Sans" panose="020B0606030504020204" pitchFamily="34" charset="0"/>
              </a:rPr>
              <a:t> para el saludo, este comando y los siguientes van en el cuerpo de la carta</a:t>
            </a:r>
          </a:p>
          <a:p>
            <a:pPr algn="l" fontAlgn="base"/>
            <a:r>
              <a:rPr lang="es-US" b="0" i="0" dirty="0">
                <a:solidFill>
                  <a:srgbClr val="444444"/>
                </a:solidFill>
                <a:effectLst/>
                <a:latin typeface="Open Sans" panose="020B0606030504020204" pitchFamily="34" charset="0"/>
              </a:rPr>
              <a:t>\</a:t>
            </a:r>
            <a:r>
              <a:rPr lang="es-US" b="0" i="0" dirty="0" err="1">
                <a:solidFill>
                  <a:srgbClr val="444444"/>
                </a:solidFill>
                <a:effectLst/>
                <a:latin typeface="Open Sans" panose="020B0606030504020204" pitchFamily="34" charset="0"/>
              </a:rPr>
              <a:t>closing</a:t>
            </a:r>
            <a:r>
              <a:rPr lang="es-US" b="0" i="0" dirty="0">
                <a:solidFill>
                  <a:srgbClr val="444444"/>
                </a:solidFill>
                <a:effectLst/>
                <a:latin typeface="Open Sans" panose="020B0606030504020204" pitchFamily="34" charset="0"/>
              </a:rPr>
              <a:t> para la despedida</a:t>
            </a:r>
          </a:p>
          <a:p>
            <a:pPr algn="l" fontAlgn="base"/>
            <a:r>
              <a:rPr lang="es-US" b="0" i="0" dirty="0">
                <a:solidFill>
                  <a:srgbClr val="444444"/>
                </a:solidFill>
                <a:effectLst/>
                <a:latin typeface="Open Sans" panose="020B0606030504020204" pitchFamily="34" charset="0"/>
              </a:rPr>
              <a:t>\</a:t>
            </a:r>
            <a:r>
              <a:rPr lang="es-US" b="0" i="0" dirty="0" err="1">
                <a:solidFill>
                  <a:srgbClr val="444444"/>
                </a:solidFill>
                <a:effectLst/>
                <a:latin typeface="Open Sans" panose="020B0606030504020204" pitchFamily="34" charset="0"/>
              </a:rPr>
              <a:t>ps</a:t>
            </a:r>
            <a:r>
              <a:rPr lang="es-US" b="0" i="0" dirty="0">
                <a:solidFill>
                  <a:srgbClr val="444444"/>
                </a:solidFill>
                <a:effectLst/>
                <a:latin typeface="Open Sans" panose="020B0606030504020204" pitchFamily="34" charset="0"/>
              </a:rPr>
              <a:t> para la postdata</a:t>
            </a:r>
          </a:p>
        </p:txBody>
      </p:sp>
    </p:spTree>
    <p:extLst>
      <p:ext uri="{BB962C8B-B14F-4D97-AF65-F5344CB8AC3E}">
        <p14:creationId xmlns:p14="http://schemas.microsoft.com/office/powerpoint/2010/main" val="375108038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0D3480-943B-F416-AB67-687ED310F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825500"/>
            <a:ext cx="7772400" cy="5074337"/>
          </a:xfrm>
          <a:prstGeom prst="rect">
            <a:avLst/>
          </a:prstGeom>
        </p:spPr>
      </p:pic>
      <p:sp>
        <p:nvSpPr>
          <p:cNvPr id="4" name="1 Título">
            <a:extLst>
              <a:ext uri="{FF2B5EF4-FFF2-40B4-BE49-F238E27FC236}">
                <a16:creationId xmlns:a16="http://schemas.microsoft.com/office/drawing/2014/main" id="{34812F56-02CB-FD12-7E58-894B5E3CC717}"/>
              </a:ext>
            </a:extLst>
          </p:cNvPr>
          <p:cNvSpPr txBox="1">
            <a:spLocks/>
          </p:cNvSpPr>
          <p:nvPr/>
        </p:nvSpPr>
        <p:spPr>
          <a:xfrm>
            <a:off x="1475656" y="114300"/>
            <a:ext cx="4000488" cy="1143000"/>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_tradnl" u="sng" dirty="0">
                <a:solidFill>
                  <a:schemeClr val="bg1"/>
                </a:solidFill>
              </a:rPr>
              <a:t>Ejemplo </a:t>
            </a:r>
            <a:r>
              <a:rPr lang="es-ES_tradnl" u="sng" dirty="0">
                <a:solidFill>
                  <a:schemeClr val="bg1"/>
                </a:solidFill>
                <a:latin typeface="Arial" pitchFamily="34" charset="0"/>
                <a:cs typeface="Arial" pitchFamily="34" charset="0"/>
              </a:rPr>
              <a:t>2</a:t>
            </a:r>
          </a:p>
        </p:txBody>
      </p:sp>
    </p:spTree>
    <p:extLst>
      <p:ext uri="{BB962C8B-B14F-4D97-AF65-F5344CB8AC3E}">
        <p14:creationId xmlns:p14="http://schemas.microsoft.com/office/powerpoint/2010/main" val="1353081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71604" y="1285860"/>
            <a:ext cx="664373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Verbatim</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es un entorno que imita la escritura a máquina. Todo lo que escribamos en este entorno se verá tal cual en el documento final (incluso los símbolos especiales de LATEX). Es útil para la escritura de códigos y algoritmos. </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400" dirty="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Existen dos formas de usar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verbatim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como orden y como entorno.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Para la primera forma, usamos la orden: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verb+texto</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o bien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verb"texto</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857356" y="2143116"/>
            <a:ext cx="650085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El ambiente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verbatim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se logra como entorno de la siguiente manera: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begin</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verbatim</a:t>
            </a:r>
            <a:r>
              <a:rPr lang="es-ES_tradnl" sz="2400" dirty="0">
                <a:solidFill>
                  <a:srgbClr val="0070C0"/>
                </a:solidFill>
                <a:latin typeface="Arial" pitchFamily="34" charset="0"/>
                <a:ea typeface="Calibri" pitchFamily="34" charset="0"/>
                <a:cs typeface="Arial" pitchFamily="34" charset="0"/>
              </a:rPr>
              <a:t>}</a:t>
            </a:r>
            <a:endParaRPr lang="es-HN" sz="2400" dirty="0">
              <a:solidFill>
                <a:srgbClr val="0070C0"/>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Aquí coloco el texto</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rgbClr val="0070C0"/>
                </a:solidFill>
                <a:effectLst/>
                <a:latin typeface="Arial" pitchFamily="34" charset="0"/>
                <a:ea typeface="Calibri" pitchFamily="34" charset="0"/>
                <a:cs typeface="Arial" pitchFamily="34" charset="0"/>
              </a:rPr>
              <a:t>end</a:t>
            </a: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Calibri" pitchFamily="34" charset="0"/>
                <a:cs typeface="Arial" pitchFamily="34" charset="0"/>
              </a:rPr>
              <a:t>verbatim</a:t>
            </a: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endParaRPr lang="es-ES_tradnl" sz="2400" dirty="0">
              <a:latin typeface="Arial" pitchFamily="34" charset="0"/>
              <a:cs typeface="Arial" pitchFamily="34" charset="0"/>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8" y="895040"/>
            <a:ext cx="2420912" cy="1754326"/>
          </a:xfrm>
          <a:prstGeom prst="rect">
            <a:avLst/>
          </a:prstGeom>
          <a:noFill/>
        </p:spPr>
        <p:txBody>
          <a:bodyPr wrap="square" rtlCol="0">
            <a:spAutoFit/>
          </a:bodyPr>
          <a:lstStyle/>
          <a:p>
            <a:r>
              <a:rPr lang="es-ES_tradnl" dirty="0"/>
              <a:t>Escriba el programa en lenguaje C para encontrar el factorial de un número n</a:t>
            </a:r>
          </a:p>
        </p:txBody>
      </p:sp>
      <p:sp>
        <p:nvSpPr>
          <p:cNvPr id="4" name="1 Título"/>
          <p:cNvSpPr>
            <a:spLocks noGrp="1"/>
          </p:cNvSpPr>
          <p:nvPr>
            <p:ph type="title"/>
          </p:nvPr>
        </p:nvSpPr>
        <p:spPr>
          <a:xfrm>
            <a:off x="2469464" y="85807"/>
            <a:ext cx="3326672" cy="857272"/>
          </a:xfrm>
        </p:spPr>
        <p:txBody>
          <a:bodyPr/>
          <a:lstStyle/>
          <a:p>
            <a:r>
              <a:rPr lang="es-ES_tradnl" u="sng" dirty="0">
                <a:solidFill>
                  <a:schemeClr val="bg1"/>
                </a:solidFill>
              </a:rPr>
              <a:t>Ejemplo </a:t>
            </a:r>
            <a:r>
              <a:rPr lang="es-ES_tradnl" u="sng" dirty="0">
                <a:solidFill>
                  <a:schemeClr val="bg1"/>
                </a:solidFill>
                <a:latin typeface="Arial" pitchFamily="34" charset="0"/>
                <a:cs typeface="Arial" pitchFamily="34" charset="0"/>
              </a:rPr>
              <a:t>2</a:t>
            </a:r>
          </a:p>
        </p:txBody>
      </p:sp>
      <p:pic>
        <p:nvPicPr>
          <p:cNvPr id="5" name="4 Imagen" descr="ejemplo 2.bmp"/>
          <p:cNvPicPr>
            <a:picLocks noChangeAspect="1"/>
          </p:cNvPicPr>
          <p:nvPr/>
        </p:nvPicPr>
        <p:blipFill>
          <a:blip r:embed="rId2" cstate="print"/>
          <a:stretch>
            <a:fillRect/>
          </a:stretch>
        </p:blipFill>
        <p:spPr>
          <a:xfrm>
            <a:off x="2214546" y="1285860"/>
            <a:ext cx="5572164" cy="5357850"/>
          </a:xfrm>
          <a:prstGeom prst="rect">
            <a:avLst/>
          </a:prstGeom>
          <a:noFill/>
          <a:ln w="57150">
            <a:solidFill>
              <a:schemeClr val="bg2">
                <a:lumMod val="75000"/>
              </a:schemeClr>
            </a:solidFill>
            <a:miter lim="800000"/>
            <a:headEnd/>
            <a:tailEnd/>
          </a:ln>
        </p:spPr>
      </p:pic>
      <p:sp>
        <p:nvSpPr>
          <p:cNvPr id="6" name="5 Rectángulo"/>
          <p:cNvSpPr/>
          <p:nvPr/>
        </p:nvSpPr>
        <p:spPr>
          <a:xfrm>
            <a:off x="2857488" y="2643182"/>
            <a:ext cx="3286148" cy="378621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7" name="6 CuadroTexto"/>
          <p:cNvSpPr txBox="1"/>
          <p:nvPr/>
        </p:nvSpPr>
        <p:spPr>
          <a:xfrm>
            <a:off x="6215074" y="3857628"/>
            <a:ext cx="14287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t>Entorno</a:t>
            </a:r>
          </a:p>
          <a:p>
            <a:r>
              <a:rPr lang="es-ES" sz="2800" dirty="0"/>
              <a:t>verbatin</a:t>
            </a:r>
            <a:endParaRPr lang="es-H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visualizacion ejemplo 2.bmp"/>
          <p:cNvPicPr>
            <a:picLocks noChangeAspect="1"/>
          </p:cNvPicPr>
          <p:nvPr/>
        </p:nvPicPr>
        <p:blipFill>
          <a:blip r:embed="rId2" cstate="print"/>
          <a:stretch>
            <a:fillRect/>
          </a:stretch>
        </p:blipFill>
        <p:spPr>
          <a:xfrm>
            <a:off x="2714612" y="857232"/>
            <a:ext cx="4233642" cy="5362613"/>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3042" y="2214554"/>
            <a:ext cx="6715172" cy="2308324"/>
          </a:xfrm>
          <a:prstGeom prst="rect">
            <a:avLst/>
          </a:prstGeom>
        </p:spPr>
        <p:txBody>
          <a:bodyPr wrap="square">
            <a:spAutoFit/>
          </a:bodyPr>
          <a:lstStyle/>
          <a:p>
            <a:pPr algn="just"/>
            <a:r>
              <a:rPr lang="es-ES_tradnl" sz="2400" dirty="0">
                <a:latin typeface="Arial" pitchFamily="34" charset="0"/>
                <a:cs typeface="Arial" pitchFamily="34" charset="0"/>
              </a:rPr>
              <a:t>Es muy utilizado para la composición de artículos académicos, tesis y libros técnicos, dado que la calidad tipográfica de los documentos realizados con </a:t>
            </a:r>
            <a:r>
              <a:rPr lang="es-ES_tradnl" sz="2400" dirty="0" err="1">
                <a:latin typeface="Arial" pitchFamily="34" charset="0"/>
                <a:cs typeface="Arial" pitchFamily="34" charset="0"/>
              </a:rPr>
              <a:t>LaTeX</a:t>
            </a:r>
            <a:r>
              <a:rPr lang="es-ES_tradnl" sz="2400" dirty="0">
                <a:latin typeface="Arial" pitchFamily="34" charset="0"/>
                <a:cs typeface="Arial" pitchFamily="34" charset="0"/>
              </a:rPr>
              <a:t> es comparable a la de una editorial científica de primera línea. </a:t>
            </a:r>
            <a:r>
              <a:rPr lang="es-ES_tradnl" sz="2400" dirty="0" err="1">
                <a:latin typeface="Arial" pitchFamily="34" charset="0"/>
                <a:cs typeface="Arial" pitchFamily="34" charset="0"/>
              </a:rPr>
              <a:t>LaTeX</a:t>
            </a:r>
            <a:r>
              <a:rPr lang="es-ES_tradnl" sz="2400" dirty="0">
                <a:latin typeface="Arial" pitchFamily="34" charset="0"/>
                <a:cs typeface="Arial" pitchFamily="34" charset="0"/>
              </a:rPr>
              <a:t> es software libre.</a:t>
            </a:r>
            <a:endParaRPr lang="es-HN" sz="2400" dirty="0">
              <a:latin typeface="Arial" pitchFamily="34" charset="0"/>
              <a:cs typeface="Arial" pitchFamily="34"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428728" y="1643050"/>
            <a:ext cx="692948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Itemize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lang="es-ES_tradnl" sz="2400" dirty="0">
                <a:latin typeface="Arial" pitchFamily="34" charset="0"/>
                <a:ea typeface="Calibri" pitchFamily="34" charset="0"/>
                <a:cs typeface="Arial" pitchFamily="34" charset="0"/>
              </a:rPr>
              <a:t>Este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entorno permite hacer listas con viñetas.</a:t>
            </a:r>
          </a:p>
          <a:p>
            <a:pPr lvl="0" fontAlgn="base">
              <a:spcBef>
                <a:spcPct val="0"/>
              </a:spcBef>
              <a:spcAft>
                <a:spcPct val="0"/>
              </a:spcAft>
            </a:pPr>
            <a:endParaRPr lang="es-ES_tradnl" sz="2400" dirty="0">
              <a:latin typeface="Arial" pitchFamily="34" charset="0"/>
              <a:ea typeface="Calibri" pitchFamily="34" charset="0"/>
              <a:cs typeface="Arial" pitchFamily="34" charset="0"/>
            </a:endParaRPr>
          </a:p>
          <a:p>
            <a:pPr lvl="0" fontAlgn="base">
              <a:spcBef>
                <a:spcPct val="0"/>
              </a:spcBef>
              <a:spcAft>
                <a:spcPct val="0"/>
              </a:spcAf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lvl="0"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begin</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itemize</a:t>
            </a:r>
            <a:r>
              <a:rPr lang="es-ES_tradnl" sz="2400" dirty="0">
                <a:solidFill>
                  <a:srgbClr val="0070C0"/>
                </a:solidFill>
                <a:latin typeface="Arial" pitchFamily="34" charset="0"/>
                <a:ea typeface="Calibri" pitchFamily="34" charset="0"/>
                <a:cs typeface="Arial" pitchFamily="34" charset="0"/>
              </a:rPr>
              <a:t>}</a:t>
            </a:r>
          </a:p>
          <a:p>
            <a:pPr lvl="0"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 1</a:t>
            </a:r>
            <a:endParaRPr lang="es-ES_tradnl" sz="2400" dirty="0">
              <a:latin typeface="Arial" pitchFamily="34" charset="0"/>
              <a:ea typeface="Calibri" pitchFamily="34" charset="0"/>
              <a:cs typeface="Arial" pitchFamily="34" charset="0"/>
            </a:endParaRPr>
          </a:p>
          <a:p>
            <a:pPr lvl="0"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 2</a:t>
            </a:r>
            <a:endParaRPr lang="es-ES_tradnl" sz="2400" dirty="0">
              <a:latin typeface="Arial" pitchFamily="34" charset="0"/>
              <a:ea typeface="Calibri" pitchFamily="34" charset="0"/>
              <a:cs typeface="Arial" pitchFamily="34" charset="0"/>
            </a:endParaRPr>
          </a:p>
          <a:p>
            <a:pPr lvl="0"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 3</a:t>
            </a:r>
          </a:p>
          <a:p>
            <a:pPr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end</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itemize</a:t>
            </a:r>
            <a:r>
              <a:rPr lang="es-ES_tradnl" sz="2400" dirty="0">
                <a:solidFill>
                  <a:srgbClr val="0070C0"/>
                </a:solidFill>
                <a:latin typeface="Arial" pitchFamily="34" charset="0"/>
                <a:ea typeface="Calibri" pitchFamily="34" charset="0"/>
                <a:cs typeface="Arial" pitchFamily="34" charset="0"/>
              </a:rPr>
              <a:t>}</a:t>
            </a:r>
            <a:endParaRPr kumimoji="0" lang="es-ES_tradnl" sz="2400" b="0" i="0" u="none" strike="noStrike" cap="none" normalizeH="0" baseline="0" dirty="0">
              <a:ln>
                <a:noFill/>
              </a:ln>
              <a:solidFill>
                <a:srgbClr val="0070C0"/>
              </a:solidFill>
              <a:effectLst/>
              <a:latin typeface="Arial" pitchFamily="34" charset="0"/>
              <a:cs typeface="Arial" pitchFamily="34" charset="0"/>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428728" y="714356"/>
            <a:ext cx="685804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Enumerate</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Este entorno</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es </a:t>
            </a:r>
            <a:r>
              <a:rPr lang="es-ES_tradnl" sz="2400" dirty="0">
                <a:latin typeface="Arial" pitchFamily="34" charset="0"/>
                <a:ea typeface="Calibri" pitchFamily="34" charset="0"/>
                <a:cs typeface="Arial" pitchFamily="34" charset="0"/>
              </a:rPr>
              <a:t>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uy similar a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itemize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en el cual se reemplazan las vi</a:t>
            </a:r>
            <a:r>
              <a:rPr kumimoji="0" lang="es-ES_tradnl" sz="2400" b="0" i="0" u="none" strike="noStrike" cap="none" normalizeH="0" baseline="0" dirty="0">
                <a:ln>
                  <a:noFill/>
                </a:ln>
                <a:solidFill>
                  <a:schemeClr val="tx1"/>
                </a:solidFill>
                <a:effectLst/>
                <a:latin typeface="Calibri"/>
                <a:ea typeface="Calibri" pitchFamily="34" charset="0"/>
                <a:cs typeface="Arial" pitchFamily="34" charset="0"/>
              </a:rPr>
              <a:t>ñ</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etas por n</a:t>
            </a:r>
            <a:r>
              <a:rPr kumimoji="0" lang="es-ES_tradnl" sz="2400" b="0" i="0" u="none" strike="noStrike" cap="none" normalizeH="0" baseline="0" dirty="0">
                <a:ln>
                  <a:noFill/>
                </a:ln>
                <a:solidFill>
                  <a:schemeClr val="tx1"/>
                </a:solidFill>
                <a:effectLst/>
                <a:latin typeface="Calibri"/>
                <a:ea typeface="Calibri" pitchFamily="34" charset="0"/>
                <a:cs typeface="Arial" pitchFamily="34" charset="0"/>
              </a:rPr>
              <a:t>ú</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meros.</a:t>
            </a:r>
            <a:r>
              <a:rPr lang="es-ES_tradnl" sz="2400" dirty="0">
                <a:latin typeface="Arial" pitchFamily="34" charset="0"/>
                <a:cs typeface="Arial" pitchFamily="34" charset="0"/>
              </a:rPr>
              <a:t> </a:t>
            </a:r>
            <a:r>
              <a:rPr lang="es-ES_tradnl" sz="2400" dirty="0" err="1">
                <a:latin typeface="Arial" pitchFamily="34" charset="0"/>
                <a:cs typeface="Arial" pitchFamily="34" charset="0"/>
              </a:rPr>
              <a:t>Latex</a:t>
            </a:r>
            <a:r>
              <a:rPr lang="es-ES_tradnl" sz="2400" dirty="0">
                <a:latin typeface="Arial" pitchFamily="34" charset="0"/>
                <a:cs typeface="Arial" pitchFamily="34" charset="0"/>
              </a:rPr>
              <a:t> permite solo cuatro niveles de enumeración.</a:t>
            </a:r>
            <a:endParaRPr lang="es-HN" sz="2400" dirty="0">
              <a:latin typeface="Arial" pitchFamily="34" charset="0"/>
              <a:cs typeface="Arial" pitchFamily="34" charset="0"/>
            </a:endParaRPr>
          </a:p>
          <a:p>
            <a:pPr lvl="0" algn="just" fontAlgn="base">
              <a:spcBef>
                <a:spcPct val="0"/>
              </a:spcBef>
              <a:spcAft>
                <a:spcPct val="0"/>
              </a:spcAft>
            </a:pPr>
            <a:endParaRPr lang="es-ES_tradnl" sz="2400" dirty="0">
              <a:latin typeface="Arial" pitchFamily="34" charset="0"/>
              <a:ea typeface="Calibri" pitchFamily="34" charset="0"/>
              <a:cs typeface="Arial" pitchFamily="34" charset="0"/>
            </a:endParaRPr>
          </a:p>
          <a:p>
            <a:pPr lvl="0" algn="just"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begin</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enumerate</a:t>
            </a:r>
            <a:r>
              <a:rPr lang="es-ES_tradnl" sz="2400" dirty="0">
                <a:solidFill>
                  <a:srgbClr val="0070C0"/>
                </a:solidFill>
                <a:latin typeface="Arial" pitchFamily="34" charset="0"/>
                <a:ea typeface="Calibri" pitchFamily="34" charset="0"/>
                <a:cs typeface="Arial" pitchFamily="34" charset="0"/>
              </a:rPr>
              <a:t>}</a:t>
            </a: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 1</a:t>
            </a:r>
            <a:endParaRPr lang="es-ES_tradnl" sz="2400" dirty="0">
              <a:latin typeface="Arial" pitchFamily="34" charset="0"/>
              <a:ea typeface="Calibri" pitchFamily="34" charset="0"/>
              <a:cs typeface="Arial" pitchFamily="34" charset="0"/>
            </a:endParaRP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 2</a:t>
            </a:r>
            <a:endParaRPr lang="es-ES_tradnl" sz="2400" dirty="0">
              <a:latin typeface="Arial" pitchFamily="34" charset="0"/>
              <a:ea typeface="Calibri" pitchFamily="34" charset="0"/>
              <a:cs typeface="Arial" pitchFamily="34" charset="0"/>
            </a:endParaRP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 3</a:t>
            </a:r>
          </a:p>
          <a:p>
            <a:pPr algn="just"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end</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enumerate</a:t>
            </a:r>
            <a:r>
              <a:rPr lang="es-ES_tradnl" sz="2400" dirty="0">
                <a:solidFill>
                  <a:srgbClr val="0070C0"/>
                </a:solidFill>
                <a:latin typeface="Arial" pitchFamily="34" charset="0"/>
                <a:ea typeface="Calibri" pitchFamily="34" charset="0"/>
                <a:cs typeface="Arial" pitchFamily="34" charset="0"/>
              </a:rPr>
              <a:t>}</a:t>
            </a:r>
          </a:p>
          <a:p>
            <a:pPr algn="just" fontAlgn="base">
              <a:spcBef>
                <a:spcPct val="0"/>
              </a:spcBef>
              <a:spcAft>
                <a:spcPct val="0"/>
              </a:spcAft>
            </a:pPr>
            <a:endParaRPr lang="es-ES_tradnl" sz="2400" dirty="0">
              <a:solidFill>
                <a:srgbClr val="0070C0"/>
              </a:solidFill>
              <a:latin typeface="Arial" pitchFamily="34" charset="0"/>
              <a:cs typeface="Arial" pitchFamily="34" charset="0"/>
            </a:endParaRPr>
          </a:p>
          <a:p>
            <a:pPr algn="just" fontAlgn="base">
              <a:spcBef>
                <a:spcPct val="0"/>
              </a:spcBef>
              <a:spcAft>
                <a:spcPct val="0"/>
              </a:spcAft>
            </a:pPr>
            <a:r>
              <a:rPr lang="es-ES_tradnl" sz="2400" dirty="0">
                <a:latin typeface="Arial" pitchFamily="34" charset="0"/>
                <a:cs typeface="Arial" pitchFamily="34" charset="0"/>
              </a:rPr>
              <a:t>\</a:t>
            </a:r>
            <a:r>
              <a:rPr lang="es-ES_tradnl" sz="2400" dirty="0" err="1">
                <a:latin typeface="Arial" pitchFamily="34" charset="0"/>
                <a:cs typeface="Arial" pitchFamily="34" charset="0"/>
              </a:rPr>
              <a:t>item</a:t>
            </a:r>
            <a:r>
              <a:rPr lang="es-ES_tradnl" sz="2400" dirty="0">
                <a:latin typeface="Arial" pitchFamily="34" charset="0"/>
                <a:cs typeface="Arial" pitchFamily="34" charset="0"/>
              </a:rPr>
              <a:t>[etiqueta] podemos cambiar la identificación estándar de los símbolos de numeración</a:t>
            </a:r>
            <a:endParaRPr lang="es-HN" sz="2400" dirty="0">
              <a:latin typeface="Arial" pitchFamily="34" charset="0"/>
              <a:cs typeface="Arial" pitchFamily="34" charset="0"/>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835696" y="-33478"/>
            <a:ext cx="4725738" cy="85727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3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mj-lt"/>
                <a:ea typeface="+mj-ea"/>
                <a:cs typeface="+mj-cs"/>
              </a:rPr>
              <a:t>Ejemplo </a:t>
            </a:r>
            <a:r>
              <a:rPr kumimoji="0" lang="es-ES_tradnl" sz="4300" b="0" i="0" u="sng"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Arial" pitchFamily="34" charset="0"/>
                <a:ea typeface="+mj-ea"/>
                <a:cs typeface="Arial" pitchFamily="34" charset="0"/>
              </a:rPr>
              <a:t>3</a:t>
            </a:r>
          </a:p>
        </p:txBody>
      </p:sp>
      <p:pic>
        <p:nvPicPr>
          <p:cNvPr id="3" name="2 Imagen" descr="ejemplo 3.bmp"/>
          <p:cNvPicPr>
            <a:picLocks noChangeAspect="1"/>
          </p:cNvPicPr>
          <p:nvPr/>
        </p:nvPicPr>
        <p:blipFill>
          <a:blip r:embed="rId2" cstate="print"/>
          <a:stretch>
            <a:fillRect/>
          </a:stretch>
        </p:blipFill>
        <p:spPr>
          <a:xfrm>
            <a:off x="1691680" y="980728"/>
            <a:ext cx="6143668" cy="5586818"/>
          </a:xfrm>
          <a:prstGeom prst="rect">
            <a:avLst/>
          </a:prstGeom>
          <a:noFill/>
          <a:ln w="57150">
            <a:solidFill>
              <a:schemeClr val="bg2">
                <a:lumMod val="75000"/>
              </a:schemeClr>
            </a:solidFill>
            <a:miter lim="800000"/>
            <a:headEnd/>
            <a:tailEnd/>
          </a:ln>
        </p:spPr>
      </p:pic>
      <p:sp>
        <p:nvSpPr>
          <p:cNvPr id="4" name="3 Rectángulo"/>
          <p:cNvSpPr/>
          <p:nvPr/>
        </p:nvSpPr>
        <p:spPr>
          <a:xfrm>
            <a:off x="2571736" y="4214818"/>
            <a:ext cx="3571900" cy="185738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5" name="4 CuadroTexto"/>
          <p:cNvSpPr txBox="1"/>
          <p:nvPr/>
        </p:nvSpPr>
        <p:spPr>
          <a:xfrm>
            <a:off x="6215074" y="4500570"/>
            <a:ext cx="18573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t>Entorno</a:t>
            </a:r>
          </a:p>
          <a:p>
            <a:r>
              <a:rPr lang="es-ES" sz="2800" dirty="0"/>
              <a:t>enumerate</a:t>
            </a:r>
            <a:endParaRPr lang="es-HN"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visualizacion ejemplo 3.bmp"/>
          <p:cNvPicPr>
            <a:picLocks noChangeAspect="1"/>
          </p:cNvPicPr>
          <p:nvPr/>
        </p:nvPicPr>
        <p:blipFill>
          <a:blip r:embed="rId2" cstate="print"/>
          <a:stretch>
            <a:fillRect/>
          </a:stretch>
        </p:blipFill>
        <p:spPr>
          <a:xfrm>
            <a:off x="2071670" y="2000240"/>
            <a:ext cx="5924575" cy="3212540"/>
          </a:xfrm>
          <a:prstGeom prst="rect">
            <a:avLst/>
          </a:prstGeom>
        </p:spPr>
      </p:pic>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jemplo 3 otro.bmp"/>
          <p:cNvPicPr>
            <a:picLocks noChangeAspect="1"/>
          </p:cNvPicPr>
          <p:nvPr/>
        </p:nvPicPr>
        <p:blipFill>
          <a:blip r:embed="rId2" cstate="print"/>
          <a:stretch>
            <a:fillRect/>
          </a:stretch>
        </p:blipFill>
        <p:spPr>
          <a:xfrm>
            <a:off x="1635801" y="188640"/>
            <a:ext cx="6222347" cy="6069629"/>
          </a:xfrm>
          <a:prstGeom prst="rect">
            <a:avLst/>
          </a:prstGeom>
          <a:noFill/>
          <a:ln w="57150">
            <a:solidFill>
              <a:schemeClr val="bg2">
                <a:lumMod val="75000"/>
              </a:schemeClr>
            </a:solidFill>
            <a:miter lim="800000"/>
            <a:headEnd/>
            <a:tailEnd/>
          </a:ln>
        </p:spPr>
      </p:pic>
      <p:sp>
        <p:nvSpPr>
          <p:cNvPr id="3" name="2 Rectángulo"/>
          <p:cNvSpPr/>
          <p:nvPr/>
        </p:nvSpPr>
        <p:spPr>
          <a:xfrm>
            <a:off x="2357422" y="3929066"/>
            <a:ext cx="3571900" cy="200026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4" name="3 CuadroTexto"/>
          <p:cNvSpPr txBox="1"/>
          <p:nvPr/>
        </p:nvSpPr>
        <p:spPr>
          <a:xfrm>
            <a:off x="6000760" y="4214818"/>
            <a:ext cx="18573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t>Entorno</a:t>
            </a:r>
          </a:p>
          <a:p>
            <a:r>
              <a:rPr lang="es-ES" sz="2800" dirty="0"/>
              <a:t>itemize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visualizacion ejemplo 3 otro.bmp"/>
          <p:cNvPicPr>
            <a:picLocks noChangeAspect="1"/>
          </p:cNvPicPr>
          <p:nvPr/>
        </p:nvPicPr>
        <p:blipFill>
          <a:blip r:embed="rId2" cstate="print"/>
          <a:stretch>
            <a:fillRect/>
          </a:stretch>
        </p:blipFill>
        <p:spPr>
          <a:xfrm>
            <a:off x="2000232" y="1500174"/>
            <a:ext cx="6114509" cy="3366415"/>
          </a:xfrm>
          <a:prstGeom prst="rect">
            <a:avLst/>
          </a:prstGeom>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357290" y="1357298"/>
            <a:ext cx="721523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Description</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lang="es-ES_tradnl" sz="2400" dirty="0">
                <a:latin typeface="Arial" pitchFamily="34" charset="0"/>
                <a:ea typeface="Calibri" pitchFamily="34" charset="0"/>
                <a:cs typeface="Arial" pitchFamily="34" charset="0"/>
              </a:rPr>
              <a:t> 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s un entorno similar a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itemize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salvo que el ítem va destacado en</a:t>
            </a:r>
            <a:r>
              <a:rPr lang="es-HN" sz="2400" dirty="0">
                <a:latin typeface="Arial"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negrita y con sangría francesa.</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400" dirty="0">
              <a:latin typeface="Arial" pitchFamily="34" charset="0"/>
              <a:cs typeface="Arial" pitchFamily="34" charset="0"/>
            </a:endParaRPr>
          </a:p>
          <a:p>
            <a:pPr lvl="0" algn="just"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begin</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description</a:t>
            </a:r>
            <a:r>
              <a:rPr lang="es-ES_tradnl" sz="2400" dirty="0">
                <a:solidFill>
                  <a:srgbClr val="0070C0"/>
                </a:solidFill>
                <a:latin typeface="Arial" pitchFamily="34" charset="0"/>
                <a:ea typeface="Calibri" pitchFamily="34" charset="0"/>
                <a:cs typeface="Arial" pitchFamily="34" charset="0"/>
              </a:rPr>
              <a:t>}</a:t>
            </a: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[texto1]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a:t>
            </a:r>
            <a:endParaRPr lang="es-ES_tradnl" sz="2400" dirty="0">
              <a:latin typeface="Arial" pitchFamily="34" charset="0"/>
              <a:ea typeface="Calibri" pitchFamily="34" charset="0"/>
              <a:cs typeface="Arial" pitchFamily="34" charset="0"/>
            </a:endParaRP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[texto2]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a:t>
            </a:r>
            <a:endParaRPr lang="es-ES_tradnl" sz="2400" dirty="0">
              <a:latin typeface="Arial" pitchFamily="34" charset="0"/>
              <a:ea typeface="Calibri" pitchFamily="34" charset="0"/>
              <a:cs typeface="Arial" pitchFamily="34" charset="0"/>
            </a:endParaRP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[texto3] </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a:t>
            </a:r>
          </a:p>
          <a:p>
            <a:pPr algn="just"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end</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description</a:t>
            </a:r>
            <a:r>
              <a:rPr lang="es-ES_tradnl" sz="2400" dirty="0">
                <a:solidFill>
                  <a:srgbClr val="0070C0"/>
                </a:solidFill>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jemplo 4.bmp"/>
          <p:cNvPicPr>
            <a:picLocks noChangeAspect="1"/>
          </p:cNvPicPr>
          <p:nvPr/>
        </p:nvPicPr>
        <p:blipFill>
          <a:blip r:embed="rId2" cstate="print"/>
          <a:stretch>
            <a:fillRect/>
          </a:stretch>
        </p:blipFill>
        <p:spPr>
          <a:xfrm>
            <a:off x="1619672" y="1005451"/>
            <a:ext cx="6143668" cy="5275726"/>
          </a:xfrm>
          <a:prstGeom prst="rect">
            <a:avLst/>
          </a:prstGeom>
          <a:noFill/>
          <a:ln w="57150">
            <a:solidFill>
              <a:schemeClr val="bg2">
                <a:lumMod val="75000"/>
              </a:schemeClr>
            </a:solidFill>
            <a:miter lim="800000"/>
            <a:headEnd/>
            <a:tailEnd/>
          </a:ln>
        </p:spPr>
      </p:pic>
      <p:sp>
        <p:nvSpPr>
          <p:cNvPr id="4" name="3 Rectángulo"/>
          <p:cNvSpPr/>
          <p:nvPr/>
        </p:nvSpPr>
        <p:spPr>
          <a:xfrm>
            <a:off x="2357422" y="3674102"/>
            <a:ext cx="5643602" cy="204091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5" name="4 CuadroTexto"/>
          <p:cNvSpPr txBox="1"/>
          <p:nvPr/>
        </p:nvSpPr>
        <p:spPr>
          <a:xfrm>
            <a:off x="5929322" y="2689207"/>
            <a:ext cx="200026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t>Entorno</a:t>
            </a:r>
          </a:p>
          <a:p>
            <a:r>
              <a:rPr lang="es-ES" sz="2800" dirty="0" err="1"/>
              <a:t>Description</a:t>
            </a:r>
            <a:endParaRPr lang="es-E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visualizacion ejemplo 4.bmp"/>
          <p:cNvPicPr>
            <a:picLocks noChangeAspect="1"/>
          </p:cNvPicPr>
          <p:nvPr/>
        </p:nvPicPr>
        <p:blipFill>
          <a:blip r:embed="rId2" cstate="print"/>
          <a:stretch>
            <a:fillRect/>
          </a:stretch>
        </p:blipFill>
        <p:spPr>
          <a:xfrm>
            <a:off x="1428728" y="1500174"/>
            <a:ext cx="7286676" cy="3571900"/>
          </a:xfrm>
          <a:prstGeom prst="rect">
            <a:avLst/>
          </a:prstGeom>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357290" y="785794"/>
            <a:ext cx="685804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List</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es un entorno similar a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itemize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Tiene la particularidad de que el usuario define la viñeta que se usará en la lista.</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400" dirty="0">
              <a:latin typeface="Arial" pitchFamily="34" charset="0"/>
              <a:cs typeface="Arial" pitchFamily="34" charset="0"/>
            </a:endParaRPr>
          </a:p>
          <a:p>
            <a:pPr lvl="0" algn="just"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begin</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list</a:t>
            </a:r>
            <a:r>
              <a:rPr lang="es-ES_tradnl" sz="2400" dirty="0">
                <a:solidFill>
                  <a:srgbClr val="0070C0"/>
                </a:solidFill>
                <a:latin typeface="Arial" pitchFamily="34" charset="0"/>
                <a:ea typeface="Calibri" pitchFamily="34" charset="0"/>
                <a:cs typeface="Arial" pitchFamily="34" charset="0"/>
              </a:rPr>
              <a:t>}{viñeta}</a:t>
            </a: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lang="es-ES_tradnl" sz="2400" dirty="0">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texto 1</a:t>
            </a:r>
            <a:endParaRPr lang="es-ES_tradnl" sz="2400" dirty="0">
              <a:latin typeface="Arial" pitchFamily="34" charset="0"/>
              <a:ea typeface="Calibri" pitchFamily="34" charset="0"/>
              <a:cs typeface="Arial" pitchFamily="34" charset="0"/>
            </a:endParaRP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texto 2</a:t>
            </a:r>
            <a:endParaRPr lang="es-ES_tradnl" sz="2400" dirty="0">
              <a:latin typeface="Arial" pitchFamily="34" charset="0"/>
              <a:ea typeface="Calibri" pitchFamily="34" charset="0"/>
              <a:cs typeface="Arial" pitchFamily="34" charset="0"/>
            </a:endParaRPr>
          </a:p>
          <a:p>
            <a:pPr lvl="0" algn="just" fontAlgn="base">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item</a:t>
            </a:r>
            <a:r>
              <a:rPr lang="es-ES_tradnl" sz="2400" dirty="0">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texto 3</a:t>
            </a:r>
            <a:endPar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endParaRPr>
          </a:p>
          <a:p>
            <a:pPr algn="just" fontAlgn="base">
              <a:spcBef>
                <a:spcPct val="0"/>
              </a:spcBef>
              <a:spcAft>
                <a:spcPct val="0"/>
              </a:spcAft>
            </a:pPr>
            <a:r>
              <a:rPr lang="es-ES_tradnl" sz="2400" dirty="0">
                <a:solidFill>
                  <a:srgbClr val="0070C0"/>
                </a:solidFill>
                <a:latin typeface="Arial" pitchFamily="34" charset="0"/>
                <a:ea typeface="Calibri" pitchFamily="34" charset="0"/>
                <a:cs typeface="Arial" pitchFamily="34" charset="0"/>
              </a:rPr>
              <a:t>        \</a:t>
            </a:r>
            <a:r>
              <a:rPr lang="es-ES_tradnl" sz="2400" dirty="0" err="1">
                <a:solidFill>
                  <a:srgbClr val="0070C0"/>
                </a:solidFill>
                <a:latin typeface="Arial" pitchFamily="34" charset="0"/>
                <a:ea typeface="Calibri" pitchFamily="34" charset="0"/>
                <a:cs typeface="Arial" pitchFamily="34" charset="0"/>
              </a:rPr>
              <a:t>end</a:t>
            </a:r>
            <a:r>
              <a:rPr lang="es-ES_tradnl" sz="2400" dirty="0">
                <a:solidFill>
                  <a:srgbClr val="0070C0"/>
                </a:solidFill>
                <a:latin typeface="Arial" pitchFamily="34" charset="0"/>
                <a:ea typeface="Calibri" pitchFamily="34" charset="0"/>
                <a:cs typeface="Arial" pitchFamily="34" charset="0"/>
              </a:rPr>
              <a:t>{</a:t>
            </a:r>
            <a:r>
              <a:rPr lang="es-ES_tradnl" sz="2400" dirty="0" err="1">
                <a:solidFill>
                  <a:srgbClr val="0070C0"/>
                </a:solidFill>
                <a:latin typeface="Arial" pitchFamily="34" charset="0"/>
                <a:ea typeface="Calibri" pitchFamily="34" charset="0"/>
                <a:cs typeface="Arial" pitchFamily="34" charset="0"/>
              </a:rPr>
              <a:t>list</a:t>
            </a:r>
            <a:r>
              <a:rPr lang="es-ES_tradnl" sz="2400" dirty="0">
                <a:solidFill>
                  <a:srgbClr val="0070C0"/>
                </a:solidFill>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1500166" y="4643446"/>
            <a:ext cx="68580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Algunos s</a:t>
            </a:r>
            <a:r>
              <a:rPr kumimoji="0" lang="es-ES_tradnl" sz="2400" b="0" i="0" u="none" strike="noStrike" cap="none" normalizeH="0" baseline="0" dirty="0">
                <a:ln>
                  <a:noFill/>
                </a:ln>
                <a:solidFill>
                  <a:schemeClr val="tx1"/>
                </a:solidFill>
                <a:effectLst/>
                <a:latin typeface="Calibri"/>
                <a:ea typeface="Calibri" pitchFamily="34" charset="0"/>
                <a:cs typeface="Arial" pitchFamily="34" charset="0"/>
              </a:rPr>
              <a:t>í</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mbolos utilizados son \Malteses,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clubsuit</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spadesuit</a:t>
            </a:r>
            <a:r>
              <a:rPr lang="es-ES_tradnl" sz="2400" dirty="0">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checkmark</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blacksquare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s-ES_tradnl" sz="2400" b="0" i="0" u="none" strike="noStrike" cap="none" normalizeH="0" baseline="0" dirty="0">
              <a:ln>
                <a:noFill/>
              </a:ln>
              <a:solidFill>
                <a:schemeClr val="tx1"/>
              </a:solidFill>
              <a:effectLst/>
              <a:latin typeface="Arial"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90" y="1785926"/>
            <a:ext cx="7358114" cy="3785652"/>
          </a:xfrm>
          <a:prstGeom prst="rect">
            <a:avLst/>
          </a:prstGeom>
          <a:noFill/>
        </p:spPr>
        <p:txBody>
          <a:bodyPr wrap="square" rtlCol="0">
            <a:spAutoFit/>
          </a:bodyPr>
          <a:lstStyle/>
          <a:p>
            <a:pPr lvl="0" algn="just">
              <a:buSzPct val="150000"/>
              <a:buFont typeface="Arial" pitchFamily="34" charset="0"/>
              <a:buChar char="•"/>
            </a:pPr>
            <a:r>
              <a:rPr lang="es-ES_tradnl" sz="2400" dirty="0">
                <a:latin typeface="Arial" pitchFamily="34" charset="0"/>
                <a:cs typeface="Arial" pitchFamily="34" charset="0"/>
              </a:rPr>
              <a:t> Sistema de composición de texto orientado a la creación de documentos científicos.</a:t>
            </a:r>
            <a:endParaRPr lang="es-HN" sz="2400" dirty="0">
              <a:latin typeface="Arial" pitchFamily="34" charset="0"/>
              <a:cs typeface="Arial" pitchFamily="34" charset="0"/>
            </a:endParaRPr>
          </a:p>
          <a:p>
            <a:pPr lvl="0" algn="just">
              <a:buSzPct val="150000"/>
              <a:buFont typeface="Arial" pitchFamily="34" charset="0"/>
              <a:buChar char="•"/>
            </a:pPr>
            <a:endParaRPr lang="es-ES_tradnl" sz="2400" dirty="0">
              <a:latin typeface="Arial" pitchFamily="34" charset="0"/>
              <a:cs typeface="Arial" pitchFamily="34" charset="0"/>
            </a:endParaRPr>
          </a:p>
          <a:p>
            <a:pPr lvl="0" algn="just">
              <a:buSzPct val="150000"/>
              <a:buFont typeface="Arial" pitchFamily="34" charset="0"/>
              <a:buChar char="•"/>
            </a:pPr>
            <a:r>
              <a:rPr lang="es-ES_tradnl" sz="2400" dirty="0">
                <a:latin typeface="Arial" pitchFamily="34" charset="0"/>
                <a:cs typeface="Arial" pitchFamily="34" charset="0"/>
              </a:rPr>
              <a:t> TEX no es un editor de texto tipo WYSIWYG (</a:t>
            </a:r>
            <a:r>
              <a:rPr lang="es-ES_tradnl" sz="2400" i="1" dirty="0" err="1">
                <a:latin typeface="Arial" pitchFamily="34" charset="0"/>
                <a:cs typeface="Arial" pitchFamily="34" charset="0"/>
              </a:rPr>
              <a:t>What</a:t>
            </a:r>
            <a:r>
              <a:rPr lang="es-ES_tradnl" sz="2400" i="1" dirty="0">
                <a:latin typeface="Arial" pitchFamily="34" charset="0"/>
                <a:cs typeface="Arial" pitchFamily="34" charset="0"/>
              </a:rPr>
              <a:t> </a:t>
            </a:r>
            <a:r>
              <a:rPr lang="es-ES_tradnl" sz="2400" i="1" dirty="0" err="1">
                <a:latin typeface="Arial" pitchFamily="34" charset="0"/>
                <a:cs typeface="Arial" pitchFamily="34" charset="0"/>
              </a:rPr>
              <a:t>You</a:t>
            </a:r>
            <a:r>
              <a:rPr lang="es-ES_tradnl" sz="2400" i="1" dirty="0">
                <a:latin typeface="Arial" pitchFamily="34" charset="0"/>
                <a:cs typeface="Arial" pitchFamily="34" charset="0"/>
              </a:rPr>
              <a:t> </a:t>
            </a:r>
            <a:r>
              <a:rPr lang="es-ES_tradnl" sz="2400" i="1" dirty="0" err="1">
                <a:latin typeface="Arial" pitchFamily="34" charset="0"/>
                <a:cs typeface="Arial" pitchFamily="34" charset="0"/>
              </a:rPr>
              <a:t>See</a:t>
            </a:r>
            <a:r>
              <a:rPr lang="es-ES_tradnl" sz="2400" i="1" dirty="0">
                <a:latin typeface="Arial" pitchFamily="34" charset="0"/>
                <a:cs typeface="Arial" pitchFamily="34" charset="0"/>
              </a:rPr>
              <a:t> </a:t>
            </a:r>
            <a:r>
              <a:rPr lang="es-ES_tradnl" sz="2400" i="1" dirty="0" err="1">
                <a:latin typeface="Arial" pitchFamily="34" charset="0"/>
                <a:cs typeface="Arial" pitchFamily="34" charset="0"/>
              </a:rPr>
              <a:t>Is</a:t>
            </a:r>
            <a:r>
              <a:rPr lang="es-ES_tradnl" sz="2400" i="1" dirty="0">
                <a:latin typeface="Arial" pitchFamily="34" charset="0"/>
                <a:cs typeface="Arial" pitchFamily="34" charset="0"/>
              </a:rPr>
              <a:t> </a:t>
            </a:r>
            <a:r>
              <a:rPr lang="es-ES_tradnl" sz="2400" i="1" dirty="0" err="1">
                <a:latin typeface="Arial" pitchFamily="34" charset="0"/>
                <a:cs typeface="Arial" pitchFamily="34" charset="0"/>
              </a:rPr>
              <a:t>What</a:t>
            </a:r>
            <a:r>
              <a:rPr lang="es-ES_tradnl" sz="2400" i="1" dirty="0">
                <a:latin typeface="Arial" pitchFamily="34" charset="0"/>
                <a:cs typeface="Arial" pitchFamily="34" charset="0"/>
              </a:rPr>
              <a:t> </a:t>
            </a:r>
            <a:r>
              <a:rPr lang="es-ES_tradnl" sz="2400" i="1" dirty="0" err="1">
                <a:latin typeface="Arial" pitchFamily="34" charset="0"/>
                <a:cs typeface="Arial" pitchFamily="34" charset="0"/>
              </a:rPr>
              <a:t>You</a:t>
            </a:r>
            <a:r>
              <a:rPr lang="es-ES_tradnl" sz="2400" i="1" dirty="0">
                <a:latin typeface="Arial" pitchFamily="34" charset="0"/>
                <a:cs typeface="Arial" pitchFamily="34" charset="0"/>
              </a:rPr>
              <a:t> </a:t>
            </a:r>
            <a:r>
              <a:rPr lang="es-ES_tradnl" sz="2400" i="1" dirty="0" err="1">
                <a:latin typeface="Arial" pitchFamily="34" charset="0"/>
                <a:cs typeface="Arial" pitchFamily="34" charset="0"/>
              </a:rPr>
              <a:t>Get</a:t>
            </a:r>
            <a:r>
              <a:rPr lang="es-ES_tradnl" sz="2400" dirty="0">
                <a:latin typeface="Arial" pitchFamily="34" charset="0"/>
                <a:cs typeface="Arial" pitchFamily="34" charset="0"/>
              </a:rPr>
              <a:t>).</a:t>
            </a:r>
            <a:endParaRPr lang="es-HN" sz="2400" dirty="0">
              <a:latin typeface="Arial" pitchFamily="34" charset="0"/>
              <a:cs typeface="Arial" pitchFamily="34" charset="0"/>
            </a:endParaRPr>
          </a:p>
          <a:p>
            <a:pPr lvl="0" algn="just">
              <a:buSzPct val="150000"/>
              <a:buFont typeface="Arial" pitchFamily="34" charset="0"/>
              <a:buChar char="•"/>
            </a:pPr>
            <a:endParaRPr lang="es-ES_tradnl" sz="2400" dirty="0">
              <a:latin typeface="Arial" pitchFamily="34" charset="0"/>
              <a:cs typeface="Arial" pitchFamily="34" charset="0"/>
            </a:endParaRPr>
          </a:p>
          <a:p>
            <a:pPr lvl="0" algn="just">
              <a:buSzPct val="150000"/>
              <a:buFont typeface="Arial" pitchFamily="34" charset="0"/>
              <a:buChar char="•"/>
            </a:pPr>
            <a:r>
              <a:rPr lang="es-ES_tradnl" sz="2400" dirty="0">
                <a:latin typeface="Arial" pitchFamily="34" charset="0"/>
                <a:cs typeface="Arial" pitchFamily="34" charset="0"/>
              </a:rPr>
              <a:t> TEX compone un texto como lo haría un tipógrafo.</a:t>
            </a:r>
            <a:endParaRPr lang="es-HN" sz="2400" dirty="0">
              <a:latin typeface="Arial" pitchFamily="34" charset="0"/>
              <a:cs typeface="Arial" pitchFamily="34" charset="0"/>
            </a:endParaRPr>
          </a:p>
          <a:p>
            <a:pPr lvl="0" algn="just">
              <a:buSzPct val="150000"/>
              <a:buFont typeface="Arial" pitchFamily="34" charset="0"/>
              <a:buChar char="•"/>
            </a:pPr>
            <a:endParaRPr lang="es-ES_tradnl" sz="2400" dirty="0">
              <a:latin typeface="Arial" pitchFamily="34" charset="0"/>
              <a:cs typeface="Arial" pitchFamily="34" charset="0"/>
            </a:endParaRPr>
          </a:p>
          <a:p>
            <a:pPr lvl="0" algn="just">
              <a:buSzPct val="150000"/>
              <a:buFont typeface="Arial" pitchFamily="34" charset="0"/>
              <a:buChar char="•"/>
            </a:pPr>
            <a:r>
              <a:rPr lang="es-ES_tradnl" sz="2400" dirty="0">
                <a:latin typeface="Arial" pitchFamily="34" charset="0"/>
                <a:cs typeface="Arial" pitchFamily="34" charset="0"/>
              </a:rPr>
              <a:t> Tratamiento global del documento, facilidad para realizar tareas automáticas.</a:t>
            </a:r>
            <a:endParaRPr lang="es-HN" sz="2400" dirty="0">
              <a:latin typeface="Arial" pitchFamily="34" charset="0"/>
              <a:cs typeface="Arial" pitchFamily="34" charset="0"/>
            </a:endParaRPr>
          </a:p>
        </p:txBody>
      </p:sp>
      <p:sp>
        <p:nvSpPr>
          <p:cNvPr id="3" name="2 CuadroTexto"/>
          <p:cNvSpPr txBox="1"/>
          <p:nvPr/>
        </p:nvSpPr>
        <p:spPr>
          <a:xfrm>
            <a:off x="1259632" y="836712"/>
            <a:ext cx="4071966" cy="701392"/>
          </a:xfrm>
          <a:prstGeom prst="rect">
            <a:avLst/>
          </a:prstGeom>
        </p:spPr>
        <p:txBody>
          <a:bodyPr anchor="b">
            <a:normAutofit fontScale="92500"/>
          </a:bodyPr>
          <a:lstStyle/>
          <a:p>
            <a:pPr>
              <a:spcBef>
                <a:spcPct val="0"/>
              </a:spcBef>
            </a:pPr>
            <a:r>
              <a:rPr lang="es-ES"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Características</a:t>
            </a:r>
            <a:endParaRPr lang="es-HN"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jemplo 5.bmp"/>
          <p:cNvPicPr>
            <a:picLocks noChangeAspect="1"/>
          </p:cNvPicPr>
          <p:nvPr/>
        </p:nvPicPr>
        <p:blipFill>
          <a:blip r:embed="rId2" cstate="print"/>
          <a:stretch>
            <a:fillRect/>
          </a:stretch>
        </p:blipFill>
        <p:spPr>
          <a:xfrm>
            <a:off x="1714480" y="770257"/>
            <a:ext cx="6215106" cy="6016329"/>
          </a:xfrm>
          <a:prstGeom prst="rect">
            <a:avLst/>
          </a:prstGeom>
          <a:noFill/>
          <a:ln w="57150">
            <a:solidFill>
              <a:schemeClr val="bg2">
                <a:lumMod val="75000"/>
              </a:schemeClr>
            </a:solidFill>
            <a:miter lim="800000"/>
            <a:headEnd/>
            <a:tailEnd/>
          </a:ln>
        </p:spPr>
      </p:pic>
      <p:sp>
        <p:nvSpPr>
          <p:cNvPr id="5" name="4 Rectángulo"/>
          <p:cNvSpPr/>
          <p:nvPr/>
        </p:nvSpPr>
        <p:spPr>
          <a:xfrm>
            <a:off x="2285984" y="2858258"/>
            <a:ext cx="5572164" cy="178595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6" name="5 CuadroTexto"/>
          <p:cNvSpPr txBox="1"/>
          <p:nvPr/>
        </p:nvSpPr>
        <p:spPr>
          <a:xfrm>
            <a:off x="6072198" y="1857364"/>
            <a:ext cx="18573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t>Entorno</a:t>
            </a:r>
          </a:p>
          <a:p>
            <a:r>
              <a:rPr lang="es-ES" sz="2800" dirty="0" err="1"/>
              <a:t>List</a:t>
            </a:r>
            <a:endParaRPr lang="es-ES" sz="2800" dirty="0"/>
          </a:p>
        </p:txBody>
      </p:sp>
      <p:sp>
        <p:nvSpPr>
          <p:cNvPr id="7" name="6 Rectángulo"/>
          <p:cNvSpPr/>
          <p:nvPr/>
        </p:nvSpPr>
        <p:spPr>
          <a:xfrm>
            <a:off x="2285984" y="4787084"/>
            <a:ext cx="3500462" cy="178595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8" name="7 CuadroTexto"/>
          <p:cNvSpPr txBox="1"/>
          <p:nvPr/>
        </p:nvSpPr>
        <p:spPr>
          <a:xfrm>
            <a:off x="5929322" y="5072074"/>
            <a:ext cx="18573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t>Algunas</a:t>
            </a:r>
          </a:p>
          <a:p>
            <a:r>
              <a:rPr lang="es-ES" sz="2800" dirty="0"/>
              <a:t>viñetas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visualizacion ejemplo 5.bmp"/>
          <p:cNvPicPr>
            <a:picLocks noChangeAspect="1"/>
          </p:cNvPicPr>
          <p:nvPr/>
        </p:nvPicPr>
        <p:blipFill>
          <a:blip r:embed="rId2" cstate="print"/>
          <a:stretch>
            <a:fillRect/>
          </a:stretch>
        </p:blipFill>
        <p:spPr>
          <a:xfrm>
            <a:off x="2214546" y="1285860"/>
            <a:ext cx="5224483" cy="4780077"/>
          </a:xfrm>
          <a:prstGeom prst="rect">
            <a:avLst/>
          </a:prstGeom>
        </p:spPr>
      </p:pic>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3042" y="1714488"/>
            <a:ext cx="6786610" cy="1569660"/>
          </a:xfrm>
          <a:prstGeom prst="rect">
            <a:avLst/>
          </a:prstGeom>
          <a:noFill/>
        </p:spPr>
        <p:txBody>
          <a:bodyPr wrap="square" rtlCol="0">
            <a:spAutoFit/>
          </a:bodyPr>
          <a:lstStyle/>
          <a:p>
            <a:pPr algn="just"/>
            <a:r>
              <a:rPr lang="es-ES" sz="2400" dirty="0">
                <a:latin typeface="Arial" pitchFamily="34" charset="0"/>
                <a:cs typeface="Arial" pitchFamily="34" charset="0"/>
              </a:rPr>
              <a:t>El paquete </a:t>
            </a:r>
            <a:r>
              <a:rPr lang="es-ES" sz="2400" b="1" dirty="0" err="1">
                <a:latin typeface="Arial" pitchFamily="34" charset="0"/>
                <a:cs typeface="Arial" pitchFamily="34" charset="0"/>
              </a:rPr>
              <a:t>mdwlist</a:t>
            </a:r>
            <a:r>
              <a:rPr lang="es-ES" sz="2400" dirty="0">
                <a:latin typeface="Arial" pitchFamily="34" charset="0"/>
                <a:cs typeface="Arial" pitchFamily="34" charset="0"/>
              </a:rPr>
              <a:t>  permite interrumpir una lista enumerada, se suspende  utilizando </a:t>
            </a:r>
            <a:r>
              <a:rPr lang="es-ES" sz="2400" b="1" dirty="0" err="1">
                <a:latin typeface="Arial" pitchFamily="34" charset="0"/>
                <a:cs typeface="Arial" pitchFamily="34" charset="0"/>
              </a:rPr>
              <a:t>suspend</a:t>
            </a:r>
            <a:r>
              <a:rPr lang="es-ES" sz="2400" b="1" dirty="0">
                <a:latin typeface="Arial" pitchFamily="34" charset="0"/>
                <a:cs typeface="Arial" pitchFamily="34" charset="0"/>
              </a:rPr>
              <a:t>{</a:t>
            </a:r>
            <a:r>
              <a:rPr lang="es-ES" sz="2400" b="1" dirty="0" err="1">
                <a:latin typeface="Arial" pitchFamily="34" charset="0"/>
                <a:cs typeface="Arial" pitchFamily="34" charset="0"/>
              </a:rPr>
              <a:t>enumerate</a:t>
            </a:r>
            <a:r>
              <a:rPr lang="es-ES" sz="2400" b="1" dirty="0">
                <a:latin typeface="Arial" pitchFamily="34" charset="0"/>
                <a:cs typeface="Arial" pitchFamily="34" charset="0"/>
              </a:rPr>
              <a:t>}</a:t>
            </a:r>
            <a:r>
              <a:rPr lang="es-ES" sz="2400" dirty="0">
                <a:latin typeface="Arial" pitchFamily="34" charset="0"/>
                <a:cs typeface="Arial" pitchFamily="34" charset="0"/>
              </a:rPr>
              <a:t> y se retorna  con </a:t>
            </a:r>
            <a:r>
              <a:rPr lang="es-ES" sz="2400" b="1" dirty="0">
                <a:latin typeface="Arial" pitchFamily="34" charset="0"/>
                <a:cs typeface="Arial" pitchFamily="34" charset="0"/>
              </a:rPr>
              <a:t>resume{</a:t>
            </a:r>
            <a:r>
              <a:rPr lang="es-ES" sz="2400" b="1" dirty="0" err="1">
                <a:latin typeface="Arial" pitchFamily="34" charset="0"/>
                <a:cs typeface="Arial" pitchFamily="34" charset="0"/>
              </a:rPr>
              <a:t>enumerate</a:t>
            </a:r>
            <a:r>
              <a:rPr lang="es-ES" sz="2400" b="1" dirty="0">
                <a:latin typeface="Arial" pitchFamily="34" charset="0"/>
                <a:cs typeface="Arial" pitchFamily="34" charset="0"/>
              </a:rPr>
              <a:t>}</a:t>
            </a:r>
            <a:endParaRPr lang="es-HN" sz="2400" b="1" dirty="0">
              <a:latin typeface="Arial" pitchFamily="34" charset="0"/>
              <a:cs typeface="Arial" pitchFamily="34" charset="0"/>
            </a:endParaRPr>
          </a:p>
        </p:txBody>
      </p:sp>
      <p:sp>
        <p:nvSpPr>
          <p:cNvPr id="3" name="2 CuadroTexto"/>
          <p:cNvSpPr txBox="1"/>
          <p:nvPr/>
        </p:nvSpPr>
        <p:spPr>
          <a:xfrm>
            <a:off x="1571604" y="3857628"/>
            <a:ext cx="6429420" cy="1200329"/>
          </a:xfrm>
          <a:prstGeom prst="rect">
            <a:avLst/>
          </a:prstGeom>
          <a:noFill/>
        </p:spPr>
        <p:txBody>
          <a:bodyPr wrap="square" rtlCol="0">
            <a:spAutoFit/>
          </a:bodyPr>
          <a:lstStyle/>
          <a:p>
            <a:pPr algn="just"/>
            <a:r>
              <a:rPr lang="es-ES" sz="2400" dirty="0">
                <a:latin typeface="Arial" pitchFamily="34" charset="0"/>
                <a:cs typeface="Arial" pitchFamily="34" charset="0"/>
              </a:rPr>
              <a:t>Los entornos </a:t>
            </a:r>
            <a:r>
              <a:rPr lang="es-ES" sz="2400" b="1" dirty="0" err="1">
                <a:latin typeface="Arial" pitchFamily="34" charset="0"/>
                <a:cs typeface="Arial" pitchFamily="34" charset="0"/>
              </a:rPr>
              <a:t>flushleft</a:t>
            </a:r>
            <a:r>
              <a:rPr lang="es-ES" sz="2400" dirty="0">
                <a:latin typeface="Arial" pitchFamily="34" charset="0"/>
                <a:cs typeface="Arial" pitchFamily="34" charset="0"/>
              </a:rPr>
              <a:t>,</a:t>
            </a:r>
            <a:r>
              <a:rPr lang="es-ES" sz="2400" b="1" dirty="0">
                <a:latin typeface="Arial" pitchFamily="34" charset="0"/>
                <a:cs typeface="Arial" pitchFamily="34" charset="0"/>
              </a:rPr>
              <a:t> </a:t>
            </a:r>
            <a:r>
              <a:rPr lang="es-ES" sz="2400" b="1" dirty="0" err="1">
                <a:latin typeface="Arial" pitchFamily="34" charset="0"/>
                <a:cs typeface="Arial" pitchFamily="34" charset="0"/>
              </a:rPr>
              <a:t>flushright</a:t>
            </a:r>
            <a:r>
              <a:rPr lang="es-ES" sz="2400" dirty="0">
                <a:latin typeface="Arial" pitchFamily="34" charset="0"/>
                <a:cs typeface="Arial" pitchFamily="34" charset="0"/>
              </a:rPr>
              <a:t>, </a:t>
            </a:r>
            <a:r>
              <a:rPr lang="es-ES" sz="2400" b="1" dirty="0">
                <a:latin typeface="Arial" pitchFamily="34" charset="0"/>
                <a:cs typeface="Arial" pitchFamily="34" charset="0"/>
              </a:rPr>
              <a:t>center  </a:t>
            </a:r>
            <a:r>
              <a:rPr lang="es-ES" sz="2400" dirty="0">
                <a:latin typeface="Arial" pitchFamily="34" charset="0"/>
                <a:cs typeface="Arial" pitchFamily="34" charset="0"/>
              </a:rPr>
              <a:t>permiten alinear a la izquierda , al derecha y al centro respectivamente</a:t>
            </a:r>
            <a:endParaRPr lang="es-HN"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1500174"/>
            <a:ext cx="6929486" cy="3416320"/>
          </a:xfrm>
          <a:prstGeom prst="rect">
            <a:avLst/>
          </a:prstGeom>
        </p:spPr>
        <p:txBody>
          <a:bodyPr wrap="square">
            <a:spAutoFit/>
          </a:bodyPr>
          <a:lstStyle/>
          <a:p>
            <a:pPr algn="just"/>
            <a:r>
              <a:rPr lang="es-ES_tradnl" sz="2400" dirty="0">
                <a:latin typeface="Arial" pitchFamily="34" charset="0"/>
                <a:cs typeface="Arial" pitchFamily="34" charset="0"/>
              </a:rPr>
              <a:t>El paquete </a:t>
            </a:r>
            <a:r>
              <a:rPr lang="es-ES_tradnl" sz="2400" b="1" dirty="0" err="1">
                <a:latin typeface="Arial" pitchFamily="34" charset="0"/>
                <a:cs typeface="Arial" pitchFamily="34" charset="0"/>
              </a:rPr>
              <a:t>multicol</a:t>
            </a:r>
            <a:r>
              <a:rPr lang="es-ES_tradnl" sz="2400" b="1" dirty="0">
                <a:latin typeface="Arial" pitchFamily="34" charset="0"/>
                <a:cs typeface="Arial" pitchFamily="34" charset="0"/>
              </a:rPr>
              <a:t> </a:t>
            </a:r>
            <a:r>
              <a:rPr lang="es-ES_tradnl" sz="2400" dirty="0">
                <a:latin typeface="Arial" pitchFamily="34" charset="0"/>
                <a:cs typeface="Arial" pitchFamily="34" charset="0"/>
              </a:rPr>
              <a:t>permite escribir un determinado texto en varias columnas, usando el entorno </a:t>
            </a:r>
            <a:r>
              <a:rPr lang="es-ES_tradnl" sz="2400" dirty="0" err="1">
                <a:latin typeface="Arial" pitchFamily="34" charset="0"/>
                <a:cs typeface="Arial" pitchFamily="34" charset="0"/>
              </a:rPr>
              <a:t>multicols</a:t>
            </a:r>
            <a:r>
              <a:rPr lang="es-ES_tradnl" sz="2400" dirty="0">
                <a:latin typeface="Arial" pitchFamily="34" charset="0"/>
                <a:cs typeface="Arial" pitchFamily="34" charset="0"/>
              </a:rPr>
              <a:t>. </a:t>
            </a:r>
          </a:p>
          <a:p>
            <a:pPr algn="just"/>
            <a:endParaRPr lang="es-ES_tradnl" sz="2400" dirty="0">
              <a:latin typeface="Arial" pitchFamily="34" charset="0"/>
              <a:cs typeface="Arial" pitchFamily="34" charset="0"/>
            </a:endParaRPr>
          </a:p>
          <a:p>
            <a:pPr algn="just"/>
            <a:r>
              <a:rPr lang="es-ES_tradnl" sz="2400" dirty="0">
                <a:solidFill>
                  <a:srgbClr val="0070C0"/>
                </a:solidFill>
                <a:latin typeface="Arial" pitchFamily="34" charset="0"/>
                <a:cs typeface="Arial" pitchFamily="34" charset="0"/>
              </a:rPr>
              <a:t>           \</a:t>
            </a:r>
            <a:r>
              <a:rPr lang="es-ES_tradnl" sz="2400" dirty="0" err="1">
                <a:solidFill>
                  <a:srgbClr val="0070C0"/>
                </a:solidFill>
                <a:latin typeface="Arial" pitchFamily="34" charset="0"/>
                <a:cs typeface="Arial" pitchFamily="34" charset="0"/>
              </a:rPr>
              <a:t>begin</a:t>
            </a:r>
            <a:r>
              <a:rPr lang="es-ES_tradnl" sz="2400" dirty="0">
                <a:solidFill>
                  <a:srgbClr val="0070C0"/>
                </a:solidFill>
                <a:latin typeface="Arial" pitchFamily="34" charset="0"/>
                <a:cs typeface="Arial" pitchFamily="34" charset="0"/>
              </a:rPr>
              <a:t>{</a:t>
            </a:r>
            <a:r>
              <a:rPr lang="es-ES_tradnl" sz="2400" dirty="0" err="1">
                <a:solidFill>
                  <a:srgbClr val="0070C0"/>
                </a:solidFill>
                <a:latin typeface="Arial" pitchFamily="34" charset="0"/>
                <a:cs typeface="Arial" pitchFamily="34" charset="0"/>
              </a:rPr>
              <a:t>multicols</a:t>
            </a:r>
            <a:r>
              <a:rPr lang="es-ES_tradnl" sz="2400" dirty="0">
                <a:solidFill>
                  <a:srgbClr val="0070C0"/>
                </a:solidFill>
                <a:latin typeface="Arial" pitchFamily="34" charset="0"/>
                <a:cs typeface="Arial" pitchFamily="34" charset="0"/>
              </a:rPr>
              <a:t>}{columnas}, </a:t>
            </a:r>
            <a:r>
              <a:rPr lang="es-ES_tradnl" sz="2400" dirty="0">
                <a:solidFill>
                  <a:schemeClr val="bg1">
                    <a:lumMod val="50000"/>
                  </a:schemeClr>
                </a:solidFill>
                <a:latin typeface="Arial" pitchFamily="34" charset="0"/>
                <a:cs typeface="Arial" pitchFamily="34" charset="0"/>
              </a:rPr>
              <a:t>%donde columnas representa el número de columnas que deseamos (hasta 4). %</a:t>
            </a:r>
            <a:endParaRPr lang="es-ES_tradnl" sz="2400" dirty="0">
              <a:latin typeface="Arial" pitchFamily="34" charset="0"/>
              <a:cs typeface="Arial" pitchFamily="34" charset="0"/>
            </a:endParaRPr>
          </a:p>
          <a:p>
            <a:pPr algn="just"/>
            <a:r>
              <a:rPr lang="es-ES_tradnl" sz="2400" dirty="0">
                <a:latin typeface="Arial" pitchFamily="34" charset="0"/>
                <a:cs typeface="Arial" pitchFamily="34" charset="0"/>
              </a:rPr>
              <a:t>                   texto</a:t>
            </a:r>
          </a:p>
          <a:p>
            <a:pPr algn="just"/>
            <a:r>
              <a:rPr lang="es-ES_tradnl" sz="2400" dirty="0">
                <a:latin typeface="Arial" pitchFamily="34" charset="0"/>
                <a:cs typeface="Arial" pitchFamily="34" charset="0"/>
              </a:rPr>
              <a:t>          </a:t>
            </a:r>
            <a:r>
              <a:rPr lang="es-ES_tradnl" sz="2400" dirty="0">
                <a:solidFill>
                  <a:srgbClr val="0070C0"/>
                </a:solidFill>
                <a:latin typeface="Arial" pitchFamily="34" charset="0"/>
                <a:cs typeface="Arial" pitchFamily="34" charset="0"/>
              </a:rPr>
              <a:t>\</a:t>
            </a:r>
            <a:r>
              <a:rPr lang="es-ES_tradnl" sz="2400" dirty="0" err="1">
                <a:solidFill>
                  <a:srgbClr val="0070C0"/>
                </a:solidFill>
                <a:latin typeface="Arial" pitchFamily="34" charset="0"/>
                <a:cs typeface="Arial" pitchFamily="34" charset="0"/>
              </a:rPr>
              <a:t>end</a:t>
            </a:r>
            <a:r>
              <a:rPr lang="es-ES_tradnl" sz="2400" dirty="0">
                <a:solidFill>
                  <a:srgbClr val="0070C0"/>
                </a:solidFill>
                <a:latin typeface="Arial" pitchFamily="34" charset="0"/>
                <a:cs typeface="Arial" pitchFamily="34" charset="0"/>
              </a:rPr>
              <a:t>{</a:t>
            </a:r>
            <a:r>
              <a:rPr lang="es-ES_tradnl" sz="2400" dirty="0" err="1">
                <a:solidFill>
                  <a:srgbClr val="0070C0"/>
                </a:solidFill>
                <a:latin typeface="Arial" pitchFamily="34" charset="0"/>
                <a:cs typeface="Arial" pitchFamily="34" charset="0"/>
              </a:rPr>
              <a:t>multicols</a:t>
            </a:r>
            <a:r>
              <a:rPr lang="es-ES_tradnl" sz="2400" dirty="0">
                <a:solidFill>
                  <a:srgbClr val="0070C0"/>
                </a:solidFill>
                <a:latin typeface="Arial" pitchFamily="34" charset="0"/>
                <a:cs typeface="Arial" pitchFamily="34" charset="0"/>
              </a:rPr>
              <a:t>}. </a:t>
            </a:r>
            <a:endParaRPr lang="es-HN" sz="2400" dirty="0">
              <a:solidFill>
                <a:srgbClr val="0070C0"/>
              </a:solidFill>
              <a:latin typeface="Arial" pitchFamily="34" charset="0"/>
              <a:cs typeface="Arial" pitchFamily="34" charset="0"/>
            </a:endParaRP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jemplo 6.bmp"/>
          <p:cNvPicPr>
            <a:picLocks noChangeAspect="1"/>
          </p:cNvPicPr>
          <p:nvPr/>
        </p:nvPicPr>
        <p:blipFill>
          <a:blip r:embed="rId2" cstate="print"/>
          <a:stretch>
            <a:fillRect/>
          </a:stretch>
        </p:blipFill>
        <p:spPr>
          <a:xfrm>
            <a:off x="1500166" y="928670"/>
            <a:ext cx="6858048" cy="5357850"/>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visualizacion ejemplo 6.bmp"/>
          <p:cNvPicPr>
            <a:picLocks noChangeAspect="1"/>
          </p:cNvPicPr>
          <p:nvPr/>
        </p:nvPicPr>
        <p:blipFill>
          <a:blip r:embed="rId2" cstate="print"/>
          <a:stretch>
            <a:fillRect/>
          </a:stretch>
        </p:blipFill>
        <p:spPr>
          <a:xfrm>
            <a:off x="1285852" y="690338"/>
            <a:ext cx="7572428" cy="5381868"/>
          </a:xfrm>
          <a:prstGeom prst="rect">
            <a:avLst/>
          </a:prstGeom>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847066"/>
            <a:ext cx="7000924" cy="1938992"/>
          </a:xfrm>
          <a:prstGeom prst="rect">
            <a:avLst/>
          </a:prstGeom>
        </p:spPr>
        <p:txBody>
          <a:bodyPr wrap="square">
            <a:spAutoFit/>
          </a:bodyPr>
          <a:lstStyle/>
          <a:p>
            <a:pPr algn="just"/>
            <a:r>
              <a:rPr lang="es-HN" sz="2400" dirty="0">
                <a:latin typeface="Arial" pitchFamily="34" charset="0"/>
                <a:cs typeface="Arial" pitchFamily="34" charset="0"/>
              </a:rPr>
              <a:t>Si se escribe el símbolo ~ entre dos palabras, esto significa que el compilador no debe cortar la línea entre estas dos palabras.</a:t>
            </a:r>
          </a:p>
          <a:p>
            <a:pPr algn="just"/>
            <a:endParaRPr lang="es-ES" sz="2400" dirty="0">
              <a:latin typeface="Arial" pitchFamily="34" charset="0"/>
              <a:cs typeface="Arial" pitchFamily="34" charset="0"/>
            </a:endParaRPr>
          </a:p>
          <a:p>
            <a:pPr algn="just"/>
            <a:r>
              <a:rPr lang="es-HN" sz="2400" dirty="0">
                <a:latin typeface="Arial" pitchFamily="34" charset="0"/>
                <a:cs typeface="Arial" pitchFamily="34" charset="0"/>
              </a:rPr>
              <a:t>~ ( alt+126 ) </a:t>
            </a:r>
          </a:p>
        </p:txBody>
      </p:sp>
      <p:sp>
        <p:nvSpPr>
          <p:cNvPr id="4097" name="Rectangle 1"/>
          <p:cNvSpPr>
            <a:spLocks noChangeArrowheads="1"/>
          </p:cNvSpPr>
          <p:nvPr/>
        </p:nvSpPr>
        <p:spPr bwMode="auto">
          <a:xfrm>
            <a:off x="1386787" y="3367980"/>
            <a:ext cx="70009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hyphenation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Este comando se pone al principio del documento antes de </a:t>
            </a: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Calibri" pitchFamily="34" charset="0"/>
                <a:cs typeface="Arial" pitchFamily="34" charset="0"/>
              </a:rPr>
              <a:t>begin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document</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tabLst/>
            </a:pPr>
            <a:endParaRPr lang="es-ES_tradnl" sz="2400" dirty="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Por ejemplo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hyphenation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co</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-lo-</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nia</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indica a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LaTex</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como debe partir la palabra colonia al final de una línea.</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97">
                                            <p:txEl>
                                              <p:pRg st="0" end="0"/>
                                            </p:txEl>
                                          </p:spTgt>
                                        </p:tgtEl>
                                        <p:attrNameLst>
                                          <p:attrName>style.visibility</p:attrName>
                                        </p:attrNameLst>
                                      </p:cBhvr>
                                      <p:to>
                                        <p:strVal val="visible"/>
                                      </p:to>
                                    </p:set>
                                    <p:animEffect transition="in" filter="fade">
                                      <p:cBhvr>
                                        <p:cTn id="15" dur="500"/>
                                        <p:tgtEl>
                                          <p:spTgt spid="409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97">
                                            <p:txEl>
                                              <p:pRg st="2" end="2"/>
                                            </p:txEl>
                                          </p:spTgt>
                                        </p:tgtEl>
                                        <p:attrNameLst>
                                          <p:attrName>style.visibility</p:attrName>
                                        </p:attrNameLst>
                                      </p:cBhvr>
                                      <p:to>
                                        <p:strVal val="visible"/>
                                      </p:to>
                                    </p:set>
                                    <p:animEffect transition="in" filter="fade">
                                      <p:cBhvr>
                                        <p:cTn id="18" dur="500"/>
                                        <p:tgtEl>
                                          <p:spTgt spid="40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097"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454" t="3977" r="3636" b="1909"/>
          <a:stretch>
            <a:fillRect/>
          </a:stretch>
        </p:blipFill>
        <p:spPr bwMode="auto">
          <a:xfrm>
            <a:off x="2786050" y="892951"/>
            <a:ext cx="3571900" cy="5072098"/>
          </a:xfrm>
          <a:prstGeom prst="rect">
            <a:avLst/>
          </a:prstGeom>
          <a:noFill/>
          <a:ln w="57150">
            <a:solidFill>
              <a:schemeClr val="bg2">
                <a:lumMod val="75000"/>
              </a:schemeClr>
            </a:solidFill>
            <a:miter lim="800000"/>
            <a:headEnd/>
            <a:tailEnd/>
          </a:ln>
        </p:spPr>
      </p:pic>
      <p:sp>
        <p:nvSpPr>
          <p:cNvPr id="3" name="2 Rectángulo"/>
          <p:cNvSpPr/>
          <p:nvPr/>
        </p:nvSpPr>
        <p:spPr>
          <a:xfrm>
            <a:off x="1835696" y="28883"/>
            <a:ext cx="5208477" cy="682615"/>
          </a:xfrm>
          <a:prstGeom prst="rect">
            <a:avLst/>
          </a:prstGeom>
        </p:spPr>
        <p:txBody>
          <a:bodyPr anchor="b">
            <a:noAutofit/>
          </a:bodyPr>
          <a:lstStyle/>
          <a:p>
            <a:pPr fontAlgn="base">
              <a:spcBef>
                <a:spcPct val="0"/>
              </a:spcBef>
              <a:spcAft>
                <a:spcPct val="0"/>
              </a:spcAft>
            </a:pPr>
            <a:r>
              <a:rPr lang="es-ES_tradnl" sz="4000" dirty="0">
                <a:solidFill>
                  <a:schemeClr val="bg1"/>
                </a:solidFill>
                <a:effectLst>
                  <a:outerShdw blurRad="50000" dist="30000" dir="5400000" algn="tl" rotWithShape="0">
                    <a:srgbClr val="000000">
                      <a:alpha val="30000"/>
                    </a:srgbClr>
                  </a:outerShdw>
                </a:effectLst>
                <a:latin typeface="+mj-lt"/>
                <a:ea typeface="+mj-ea"/>
                <a:cs typeface="+mj-cs"/>
              </a:rPr>
              <a:t>Acentos</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21"/>
          <p:cNvPicPr>
            <a:picLocks noChangeAspect="1" noChangeArrowheads="1"/>
          </p:cNvPicPr>
          <p:nvPr/>
        </p:nvPicPr>
        <p:blipFill>
          <a:blip r:embed="rId2" cstate="print"/>
          <a:srcRect/>
          <a:stretch>
            <a:fillRect/>
          </a:stretch>
        </p:blipFill>
        <p:spPr>
          <a:xfrm>
            <a:off x="1571604" y="2000240"/>
            <a:ext cx="6929486" cy="3714776"/>
          </a:xfrm>
          <a:prstGeom prst="rect">
            <a:avLst/>
          </a:prstGeom>
          <a:noFill/>
          <a:ln w="57150">
            <a:solidFill>
              <a:schemeClr val="bg2">
                <a:lumMod val="75000"/>
              </a:schemeClr>
            </a:solidFill>
            <a:miter lim="800000"/>
            <a:headEnd/>
            <a:tailEnd/>
          </a:ln>
        </p:spPr>
      </p:pic>
      <p:sp>
        <p:nvSpPr>
          <p:cNvPr id="3" name="2 Rectángulo"/>
          <p:cNvSpPr/>
          <p:nvPr/>
        </p:nvSpPr>
        <p:spPr>
          <a:xfrm>
            <a:off x="1285852" y="428604"/>
            <a:ext cx="5208477" cy="682615"/>
          </a:xfrm>
          <a:prstGeom prst="rect">
            <a:avLst/>
          </a:prstGeom>
        </p:spPr>
        <p:txBody>
          <a:bodyPr anchor="b">
            <a:noAutofit/>
          </a:bodyPr>
          <a:lstStyle/>
          <a:p>
            <a:pPr fontAlgn="base">
              <a:spcBef>
                <a:spcPct val="0"/>
              </a:spcBef>
              <a:spcAft>
                <a:spcPct val="0"/>
              </a:spcAft>
            </a:pPr>
            <a:r>
              <a:rPr lang="es-ES_tradnl"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Otros acentos</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816431"/>
            <a:ext cx="7215238" cy="1569660"/>
          </a:xfrm>
          <a:prstGeom prst="rect">
            <a:avLst/>
          </a:prstGeom>
          <a:ln w="38100">
            <a:solidFill>
              <a:schemeClr val="accent5">
                <a:lumMod val="40000"/>
                <a:lumOff val="60000"/>
              </a:schemeClr>
            </a:solidFill>
          </a:ln>
        </p:spPr>
        <p:txBody>
          <a:bodyPr wrap="square">
            <a:spAutoFit/>
          </a:bodyPr>
          <a:lstStyle/>
          <a:p>
            <a:pPr algn="just"/>
            <a:r>
              <a:rPr lang="es-HN" sz="2400" dirty="0">
                <a:latin typeface="Arial" pitchFamily="34" charset="0"/>
                <a:cs typeface="Arial" pitchFamily="34" charset="0"/>
              </a:rPr>
              <a:t>El comando </a:t>
            </a:r>
            <a:r>
              <a:rPr lang="es-HN" sz="2400" b="1" i="1" dirty="0" err="1">
                <a:solidFill>
                  <a:schemeClr val="accent2">
                    <a:lumMod val="75000"/>
                  </a:schemeClr>
                </a:solidFill>
                <a:latin typeface="Arial" pitchFamily="34" charset="0"/>
                <a:cs typeface="Arial" pitchFamily="34" charset="0"/>
              </a:rPr>
              <a:t>stackrel</a:t>
            </a:r>
            <a:r>
              <a:rPr lang="es-HN" sz="2400" i="1" dirty="0">
                <a:solidFill>
                  <a:schemeClr val="accent2">
                    <a:lumMod val="75000"/>
                  </a:schemeClr>
                </a:solidFill>
                <a:latin typeface="Arial" pitchFamily="34" charset="0"/>
                <a:cs typeface="Arial" pitchFamily="34" charset="0"/>
              </a:rPr>
              <a:t> </a:t>
            </a:r>
            <a:r>
              <a:rPr lang="es-HN" sz="2400" i="1" dirty="0">
                <a:latin typeface="Arial" pitchFamily="34" charset="0"/>
                <a:cs typeface="Arial" pitchFamily="34" charset="0"/>
              </a:rPr>
              <a:t>es el usado para poner dos símbolos, uno sobre otro. La sintaxis del comando es:</a:t>
            </a:r>
          </a:p>
          <a:p>
            <a:pPr algn="ctr"/>
            <a:r>
              <a:rPr lang="es-HN" sz="2400" b="1" i="1" dirty="0">
                <a:latin typeface="Arial" pitchFamily="34" charset="0"/>
                <a:cs typeface="Arial" pitchFamily="34" charset="0"/>
              </a:rPr>
              <a:t>\</a:t>
            </a:r>
            <a:r>
              <a:rPr lang="es-HN" sz="2400" b="1" i="1" dirty="0" err="1">
                <a:latin typeface="Arial" pitchFamily="34" charset="0"/>
                <a:cs typeface="Arial" pitchFamily="34" charset="0"/>
              </a:rPr>
              <a:t>stackrel</a:t>
            </a:r>
            <a:r>
              <a:rPr lang="es-HN" sz="2400" i="1" dirty="0">
                <a:latin typeface="Arial" pitchFamily="34" charset="0"/>
                <a:cs typeface="Arial" pitchFamily="34" charset="0"/>
              </a:rPr>
              <a:t>{arriba}{abajo}                                                                                             </a:t>
            </a:r>
            <a:endParaRPr lang="es-HN" sz="2400" dirty="0">
              <a:latin typeface="Arial" pitchFamily="34" charset="0"/>
              <a:cs typeface="Arial" pitchFamily="34" charset="0"/>
            </a:endParaRPr>
          </a:p>
        </p:txBody>
      </p:sp>
      <p:sp>
        <p:nvSpPr>
          <p:cNvPr id="2049" name="Rectangle 1"/>
          <p:cNvSpPr>
            <a:spLocks noChangeArrowheads="1"/>
          </p:cNvSpPr>
          <p:nvPr/>
        </p:nvSpPr>
        <p:spPr bwMode="auto">
          <a:xfrm>
            <a:off x="1500166" y="2714620"/>
            <a:ext cx="7215238" cy="1200329"/>
          </a:xfrm>
          <a:prstGeom prst="rect">
            <a:avLst/>
          </a:prstGeom>
          <a:noFill/>
          <a:ln w="38100">
            <a:solidFill>
              <a:schemeClr val="accent5">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fbox</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insertar una expresión en un recuadro.</a:t>
            </a:r>
          </a:p>
          <a:p>
            <a:pPr marL="0" marR="0" lvl="0" indent="0" algn="just" defTabSz="914400" rtl="0" eaLnBrk="1" fontAlgn="base" latinLnBrk="0" hangingPunct="1">
              <a:lnSpc>
                <a:spcPct val="100000"/>
              </a:lnSpc>
              <a:spcBef>
                <a:spcPct val="0"/>
              </a:spcBef>
              <a:spcAft>
                <a:spcPct val="0"/>
              </a:spcAft>
              <a:buClrTx/>
              <a:buSzTx/>
              <a:tabLst/>
            </a:pPr>
            <a:endParaRPr lang="es-ES_tradnl" sz="240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es-ES_tradnl" sz="2400" b="0" i="0" u="none" strike="noStrike" cap="none" normalizeH="0" baseline="0" dirty="0">
                <a:ln>
                  <a:noFill/>
                </a:ln>
                <a:solidFill>
                  <a:schemeClr val="tx1"/>
                </a:solidFill>
                <a:effectLst/>
                <a:latin typeface="Arial" pitchFamily="34" charset="0"/>
                <a:cs typeface="Arial" pitchFamily="34" charset="0"/>
              </a:rPr>
              <a:t>\</a:t>
            </a:r>
            <a:r>
              <a:rPr kumimoji="0" lang="es-ES_tradnl" sz="2400" b="0" i="0" u="none" strike="noStrike" cap="none" normalizeH="0" baseline="0" dirty="0" err="1">
                <a:ln>
                  <a:noFill/>
                </a:ln>
                <a:solidFill>
                  <a:schemeClr val="tx1"/>
                </a:solidFill>
                <a:effectLst/>
                <a:latin typeface="Arial" pitchFamily="34" charset="0"/>
                <a:cs typeface="Arial" pitchFamily="34" charset="0"/>
              </a:rPr>
              <a:t>fbox</a:t>
            </a:r>
            <a:r>
              <a:rPr kumimoji="0" lang="es-ES_tradnl" sz="2400" b="0" i="0" u="none" strike="noStrike" cap="none" normalizeH="0" baseline="0" dirty="0">
                <a:ln>
                  <a:noFill/>
                </a:ln>
                <a:solidFill>
                  <a:schemeClr val="tx1"/>
                </a:solidFill>
                <a:effectLst/>
                <a:latin typeface="Arial" pitchFamily="34" charset="0"/>
                <a:cs typeface="Arial" pitchFamily="34" charset="0"/>
              </a:rPr>
              <a:t>{texto}</a:t>
            </a:r>
          </a:p>
        </p:txBody>
      </p:sp>
      <p:sp>
        <p:nvSpPr>
          <p:cNvPr id="5" name="Rectangle 1"/>
          <p:cNvSpPr>
            <a:spLocks noChangeArrowheads="1"/>
          </p:cNvSpPr>
          <p:nvPr/>
        </p:nvSpPr>
        <p:spPr bwMode="auto">
          <a:xfrm>
            <a:off x="1571604" y="4572008"/>
            <a:ext cx="7215238" cy="1200329"/>
          </a:xfrm>
          <a:prstGeom prst="rect">
            <a:avLst/>
          </a:prstGeom>
          <a:noFill/>
          <a:ln w="38100">
            <a:solidFill>
              <a:schemeClr val="accent5">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lang="es-ES_tradnl" sz="2400" b="1" dirty="0" err="1">
                <a:solidFill>
                  <a:schemeClr val="accent2">
                    <a:lumMod val="75000"/>
                  </a:schemeClr>
                </a:solidFill>
                <a:latin typeface="Arial" pitchFamily="34" charset="0"/>
                <a:ea typeface="Calibri" pitchFamily="34" charset="0"/>
                <a:cs typeface="Arial" pitchFamily="34" charset="0"/>
              </a:rPr>
              <a:t>m</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box</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para incluir texto dentro de formulas.</a:t>
            </a:r>
          </a:p>
          <a:p>
            <a:pPr marL="0" marR="0" lvl="0" indent="0" algn="just" defTabSz="914400" rtl="0" eaLnBrk="1" fontAlgn="base" latinLnBrk="0" hangingPunct="1">
              <a:lnSpc>
                <a:spcPct val="100000"/>
              </a:lnSpc>
              <a:spcBef>
                <a:spcPct val="0"/>
              </a:spcBef>
              <a:spcAft>
                <a:spcPct val="0"/>
              </a:spcAft>
              <a:buClrTx/>
              <a:buSzTx/>
              <a:tabLst/>
            </a:pPr>
            <a:endParaRPr lang="es-ES_tradnl" sz="240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es-ES_tradnl" sz="2400" b="0" i="0" u="none" strike="noStrike" cap="none" normalizeH="0" baseline="0" dirty="0">
                <a:ln>
                  <a:noFill/>
                </a:ln>
                <a:solidFill>
                  <a:schemeClr val="tx1"/>
                </a:solidFill>
                <a:effectLst/>
                <a:latin typeface="Arial" pitchFamily="34" charset="0"/>
                <a:cs typeface="Arial" pitchFamily="34" charset="0"/>
              </a:rPr>
              <a:t>\</a:t>
            </a:r>
            <a:r>
              <a:rPr kumimoji="0" lang="es-ES_tradnl" sz="2400" b="0" i="0" u="none" strike="noStrike" cap="none" normalizeH="0" baseline="0" dirty="0" err="1">
                <a:ln>
                  <a:noFill/>
                </a:ln>
                <a:solidFill>
                  <a:schemeClr val="tx1"/>
                </a:solidFill>
                <a:effectLst/>
                <a:latin typeface="Arial" pitchFamily="34" charset="0"/>
                <a:cs typeface="Arial" pitchFamily="34" charset="0"/>
              </a:rPr>
              <a:t>fbox</a:t>
            </a:r>
            <a:r>
              <a:rPr kumimoji="0" lang="es-ES_tradnl" sz="2400" b="0" i="0" u="none" strike="noStrike" cap="none" normalizeH="0" baseline="0" dirty="0">
                <a:ln>
                  <a:noFill/>
                </a:ln>
                <a:solidFill>
                  <a:schemeClr val="tx1"/>
                </a:solidFill>
                <a:effectLst/>
                <a:latin typeface="Arial" pitchFamily="34" charset="0"/>
                <a:cs typeface="Arial" pitchFamily="34" charset="0"/>
              </a:rPr>
              <a:t>{texto}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49">
                                            <p:bg/>
                                          </p:spTgt>
                                        </p:tgtEl>
                                        <p:attrNameLst>
                                          <p:attrName>style.visibility</p:attrName>
                                        </p:attrNameLst>
                                      </p:cBhvr>
                                      <p:to>
                                        <p:strVal val="visible"/>
                                      </p:to>
                                    </p:set>
                                    <p:animEffect transition="in" filter="fade">
                                      <p:cBhvr>
                                        <p:cTn id="18" dur="500"/>
                                        <p:tgtEl>
                                          <p:spTgt spid="2049">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49">
                                            <p:txEl>
                                              <p:pRg st="0" end="0"/>
                                            </p:txEl>
                                          </p:spTgt>
                                        </p:tgtEl>
                                        <p:attrNameLst>
                                          <p:attrName>style.visibility</p:attrName>
                                        </p:attrNameLst>
                                      </p:cBhvr>
                                      <p:to>
                                        <p:strVal val="visible"/>
                                      </p:to>
                                    </p:set>
                                    <p:animEffect transition="in" filter="fade">
                                      <p:cBhvr>
                                        <p:cTn id="21" dur="500"/>
                                        <p:tgtEl>
                                          <p:spTgt spid="204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49">
                                            <p:txEl>
                                              <p:pRg st="2" end="2"/>
                                            </p:txEl>
                                          </p:spTgt>
                                        </p:tgtEl>
                                        <p:attrNameLst>
                                          <p:attrName>style.visibility</p:attrName>
                                        </p:attrNameLst>
                                      </p:cBhvr>
                                      <p:to>
                                        <p:strVal val="visible"/>
                                      </p:to>
                                    </p:set>
                                    <p:animEffect transition="in" filter="fade">
                                      <p:cBhvr>
                                        <p:cTn id="24" dur="500"/>
                                        <p:tgtEl>
                                          <p:spTgt spid="20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500"/>
                                        <p:tgtEl>
                                          <p:spTgt spid="5">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2049" grpId="0" build="allAtOnce" animBg="1"/>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1000108"/>
            <a:ext cx="4071966" cy="701392"/>
          </a:xfrm>
          <a:prstGeom prst="rect">
            <a:avLst/>
          </a:prstGeom>
        </p:spPr>
        <p:txBody>
          <a:bodyPr anchor="b">
            <a:normAutofit fontScale="70000" lnSpcReduction="20000"/>
          </a:bodyPr>
          <a:lstStyle/>
          <a:p>
            <a:pPr>
              <a:spcBef>
                <a:spcPct val="0"/>
              </a:spcBef>
            </a:pPr>
            <a:r>
              <a:rPr lang="es-ES"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El proceso de LaTeX</a:t>
            </a:r>
            <a:endParaRPr lang="es-HN"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3" name="2 CuadroTexto"/>
          <p:cNvSpPr txBox="1"/>
          <p:nvPr/>
        </p:nvSpPr>
        <p:spPr>
          <a:xfrm>
            <a:off x="1357290" y="2000240"/>
            <a:ext cx="7286676" cy="3477875"/>
          </a:xfrm>
          <a:prstGeom prst="rect">
            <a:avLst/>
          </a:prstGeom>
          <a:noFill/>
        </p:spPr>
        <p:txBody>
          <a:bodyPr wrap="square" rtlCol="0">
            <a:spAutoFit/>
          </a:bodyPr>
          <a:lstStyle/>
          <a:p>
            <a:pPr marL="457200" indent="-457200" algn="just">
              <a:buFont typeface="+mj-lt"/>
              <a:buAutoNum type="arabicPeriod"/>
            </a:pPr>
            <a:r>
              <a:rPr lang="es-ES" sz="2400" dirty="0">
                <a:latin typeface="Arial" pitchFamily="34" charset="0"/>
                <a:cs typeface="Arial" pitchFamily="34" charset="0"/>
              </a:rPr>
              <a:t>Crear un archivo </a:t>
            </a:r>
            <a:r>
              <a:rPr lang="es-ES" sz="2400" dirty="0" err="1">
                <a:latin typeface="Arial" pitchFamily="34" charset="0"/>
                <a:cs typeface="Arial" pitchFamily="34" charset="0"/>
              </a:rPr>
              <a:t>TeX</a:t>
            </a:r>
            <a:r>
              <a:rPr lang="es-ES" sz="2400" dirty="0">
                <a:latin typeface="Arial" pitchFamily="34" charset="0"/>
                <a:cs typeface="Arial" pitchFamily="34" charset="0"/>
              </a:rPr>
              <a:t> , con cualquier editor  de </a:t>
            </a:r>
            <a:r>
              <a:rPr lang="es-ES" sz="2400" dirty="0" err="1">
                <a:latin typeface="Arial" pitchFamily="34" charset="0"/>
                <a:cs typeface="Arial" pitchFamily="34" charset="0"/>
              </a:rPr>
              <a:t>TeX</a:t>
            </a:r>
            <a:r>
              <a:rPr lang="es-ES" sz="2400" dirty="0">
                <a:latin typeface="Arial" pitchFamily="34" charset="0"/>
                <a:cs typeface="Arial" pitchFamily="34" charset="0"/>
              </a:rPr>
              <a:t> (usaremos </a:t>
            </a:r>
            <a:r>
              <a:rPr lang="es-ES" sz="2800" b="1" dirty="0" err="1">
                <a:latin typeface="Arial" pitchFamily="34" charset="0"/>
                <a:cs typeface="Arial" pitchFamily="34" charset="0"/>
              </a:rPr>
              <a:t>TeXmaker</a:t>
            </a:r>
            <a:r>
              <a:rPr lang="es-ES" sz="2400" dirty="0">
                <a:latin typeface="Arial" pitchFamily="34" charset="0"/>
                <a:cs typeface="Arial" pitchFamily="34" charset="0"/>
              </a:rPr>
              <a:t>) usando lenguaje LaTeX</a:t>
            </a:r>
          </a:p>
          <a:p>
            <a:pPr marL="457200" indent="-457200">
              <a:buFont typeface="+mj-lt"/>
              <a:buAutoNum type="arabicPeriod"/>
            </a:pPr>
            <a:endParaRPr lang="es-ES" sz="2400" dirty="0">
              <a:latin typeface="Arial" pitchFamily="34" charset="0"/>
              <a:cs typeface="Arial" pitchFamily="34" charset="0"/>
            </a:endParaRPr>
          </a:p>
          <a:p>
            <a:pPr marL="457200" indent="-457200">
              <a:buFont typeface="+mj-lt"/>
              <a:buAutoNum type="arabicPeriod"/>
            </a:pPr>
            <a:r>
              <a:rPr lang="es-ES" sz="2400" dirty="0">
                <a:latin typeface="Arial" pitchFamily="34" charset="0"/>
                <a:cs typeface="Arial" pitchFamily="34" charset="0"/>
              </a:rPr>
              <a:t>Compilar el Archivo </a:t>
            </a:r>
          </a:p>
          <a:p>
            <a:pPr marL="457200" indent="-457200">
              <a:buFont typeface="+mj-lt"/>
              <a:buAutoNum type="arabicPeriod"/>
            </a:pPr>
            <a:endParaRPr lang="es-ES" sz="2400" dirty="0">
              <a:latin typeface="Arial" pitchFamily="34" charset="0"/>
              <a:cs typeface="Arial" pitchFamily="34" charset="0"/>
            </a:endParaRPr>
          </a:p>
          <a:p>
            <a:pPr marL="457200" indent="-457200">
              <a:buFont typeface="+mj-lt"/>
              <a:buAutoNum type="arabicPeriod"/>
            </a:pPr>
            <a:r>
              <a:rPr lang="es-ES" sz="2400" dirty="0">
                <a:latin typeface="Arial" pitchFamily="34" charset="0"/>
                <a:cs typeface="Arial" pitchFamily="34" charset="0"/>
              </a:rPr>
              <a:t>Visualizar el Archivo</a:t>
            </a:r>
          </a:p>
          <a:p>
            <a:pPr marL="457200" indent="-457200">
              <a:buFont typeface="+mj-lt"/>
              <a:buAutoNum type="arabicPeriod"/>
            </a:pPr>
            <a:endParaRPr lang="es-ES" sz="2400" dirty="0">
              <a:latin typeface="Arial" pitchFamily="34" charset="0"/>
              <a:cs typeface="Arial" pitchFamily="34" charset="0"/>
            </a:endParaRPr>
          </a:p>
          <a:p>
            <a:pPr marL="457200" indent="-457200">
              <a:buFont typeface="+mj-lt"/>
              <a:buAutoNum type="arabicPeriod"/>
            </a:pPr>
            <a:r>
              <a:rPr lang="es-ES" sz="2400" dirty="0">
                <a:latin typeface="Arial" pitchFamily="34" charset="0"/>
                <a:cs typeface="Arial" pitchFamily="34" charset="0"/>
              </a:rPr>
              <a:t>Convertir el archivo a PDF</a:t>
            </a:r>
            <a:endParaRPr lang="es-HN" sz="24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28728" y="4143380"/>
            <a:ext cx="7072362" cy="830997"/>
          </a:xfrm>
          <a:prstGeom prst="rect">
            <a:avLst/>
          </a:prstGeom>
          <a:noFill/>
          <a:ln w="38100">
            <a:solidFill>
              <a:schemeClr val="accent5">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usepackage</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extsizes</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habilita tamaños 8pt, 9pt, 14pt, 17pt y 20pt</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1428728" y="1928802"/>
            <a:ext cx="7215238" cy="830997"/>
          </a:xfrm>
          <a:prstGeom prst="rect">
            <a:avLst/>
          </a:prstGeom>
          <a:noFill/>
          <a:ln w="38100">
            <a:solidFill>
              <a:schemeClr val="accent2">
                <a:lumMod val="75000"/>
              </a:schemeClr>
            </a:solidFill>
          </a:ln>
        </p:spPr>
        <p:txBody>
          <a:bodyPr wrap="square">
            <a:spAutoFit/>
          </a:bodyPr>
          <a:lstStyle/>
          <a:p>
            <a:pPr algn="just"/>
            <a:r>
              <a:rPr lang="es-HN" sz="2400" b="1" dirty="0">
                <a:solidFill>
                  <a:schemeClr val="accent2">
                    <a:lumMod val="75000"/>
                  </a:schemeClr>
                </a:solidFill>
                <a:latin typeface="Arial" pitchFamily="34" charset="0"/>
                <a:cs typeface="Arial" pitchFamily="34" charset="0"/>
              </a:rPr>
              <a:t>\rule{longitud}{espesor}  </a:t>
            </a:r>
            <a:r>
              <a:rPr lang="es-HN" sz="2400" dirty="0">
                <a:latin typeface="Arial" pitchFamily="34" charset="0"/>
                <a:cs typeface="Arial" pitchFamily="34" charset="0"/>
              </a:rPr>
              <a:t>dibuja una línea horizontal de longitud  y espesor  especificada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fade">
                                      <p:cBhvr>
                                        <p:cTn id="15" dur="500"/>
                                        <p:tgtEl>
                                          <p:spTgt spid="2">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1115616" y="908720"/>
            <a:ext cx="6984776" cy="5256584"/>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987" t="1667" r="1306" b="1667"/>
          <a:stretch>
            <a:fillRect/>
          </a:stretch>
        </p:blipFill>
        <p:spPr bwMode="auto">
          <a:xfrm>
            <a:off x="1500166" y="1357298"/>
            <a:ext cx="7072362" cy="4143404"/>
          </a:xfrm>
          <a:prstGeom prst="rect">
            <a:avLst/>
          </a:prstGeom>
          <a:noFill/>
          <a:ln w="57150">
            <a:solidFill>
              <a:schemeClr val="bg2">
                <a:lumMod val="75000"/>
              </a:schemeClr>
            </a:solid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571604" y="1857364"/>
            <a:ext cx="664373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Es posible </a:t>
            </a:r>
            <a:r>
              <a:rPr kumimoji="0" lang="es-ES_tradnl"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resetear</a:t>
            </a: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el contador de páginas en cualquier parte del documento, esto se logra con el comando </a:t>
            </a:r>
            <a:r>
              <a:rPr kumimoji="0" lang="es-ES_tradnl"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s-ES_tradnl" sz="24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setcounter</a:t>
            </a:r>
            <a:r>
              <a:rPr kumimoji="0" lang="es-ES_tradnl"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{página}</a:t>
            </a: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La forma de utilizar estos comandos</a:t>
            </a:r>
            <a:r>
              <a:rPr kumimoji="0" lang="es-ES_tradnl" sz="2400" b="0" i="0" u="none" strike="noStrike" cap="none" normalizeH="0" dirty="0">
                <a:ln>
                  <a:noFill/>
                </a:ln>
                <a:solidFill>
                  <a:schemeClr val="tx1"/>
                </a:solidFill>
                <a:effectLst/>
                <a:latin typeface="Arial" pitchFamily="34" charset="0"/>
                <a:ea typeface="Times New Roman" pitchFamily="18" charset="0"/>
                <a:cs typeface="Arial" pitchFamily="34" charset="0"/>
              </a:rPr>
              <a:t> es </a:t>
            </a:r>
            <a:r>
              <a:rPr kumimoji="0" lang="es-ES_tradnl" sz="2400" b="1" i="0" u="none" strike="noStrike" cap="none" normalizeH="0" dirty="0">
                <a:ln>
                  <a:noFill/>
                </a:ln>
                <a:solidFill>
                  <a:schemeClr val="accent2">
                    <a:lumMod val="75000"/>
                  </a:schemeClr>
                </a:solidFill>
                <a:effectLst/>
                <a:latin typeface="Arial" pitchFamily="34" charset="0"/>
                <a:ea typeface="Times New Roman" pitchFamily="18" charset="0"/>
                <a:cs typeface="Arial" pitchFamily="34" charset="0"/>
              </a:rPr>
              <a:t>\</a:t>
            </a:r>
            <a:r>
              <a:rPr kumimoji="0" lang="es-ES_tradnl" sz="2400" b="1" i="0" u="none" strike="noStrike" cap="none" normalizeH="0" dirty="0" err="1">
                <a:ln>
                  <a:noFill/>
                </a:ln>
                <a:solidFill>
                  <a:schemeClr val="accent2">
                    <a:lumMod val="75000"/>
                  </a:schemeClr>
                </a:solidFill>
                <a:effectLst/>
                <a:latin typeface="Arial" pitchFamily="34" charset="0"/>
                <a:ea typeface="Times New Roman" pitchFamily="18" charset="0"/>
                <a:cs typeface="Arial" pitchFamily="34" charset="0"/>
              </a:rPr>
              <a:t>setcounter</a:t>
            </a:r>
            <a:r>
              <a:rPr kumimoji="0" lang="es-ES_tradnl" sz="2400" b="1" i="0" u="none" strike="noStrike" cap="none" normalizeH="0" dirty="0">
                <a:ln>
                  <a:noFill/>
                </a:ln>
                <a:solidFill>
                  <a:schemeClr val="accent2">
                    <a:lumMod val="75000"/>
                  </a:schemeClr>
                </a:solidFill>
                <a:effectLst/>
                <a:latin typeface="Arial" pitchFamily="34" charset="0"/>
                <a:ea typeface="Times New Roman" pitchFamily="18" charset="0"/>
                <a:cs typeface="Arial" pitchFamily="34" charset="0"/>
              </a:rPr>
              <a:t>{page}{25}</a:t>
            </a:r>
            <a:r>
              <a:rPr lang="es-ES_tradnl" sz="2400" b="1" dirty="0">
                <a:solidFill>
                  <a:schemeClr val="accent2">
                    <a:lumMod val="75000"/>
                  </a:schemeClr>
                </a:solidFill>
                <a:latin typeface="Arial" pitchFamily="34" charset="0"/>
                <a:ea typeface="Times New Roman" pitchFamily="18"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Esto ocasiona que el número actual de la página sea 25.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1"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Times New Roman" pitchFamily="18" charset="0"/>
                <a:cs typeface="Arial" pitchFamily="34" charset="0"/>
              </a:rPr>
              <a:t>pagestyle</a:t>
            </a:r>
            <a:r>
              <a:rPr kumimoji="0" lang="es-ES_tradnl" sz="2400" b="1"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Times New Roman" pitchFamily="18" charset="0"/>
                <a:cs typeface="Arial" pitchFamily="34" charset="0"/>
              </a:rPr>
              <a:t>empty</a:t>
            </a:r>
            <a:r>
              <a:rPr kumimoji="0" lang="es-ES_tradnl" sz="2400" b="1"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elimina el número de página </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1691680" y="10061"/>
            <a:ext cx="5208477" cy="682615"/>
          </a:xfrm>
          <a:prstGeom prst="rect">
            <a:avLst/>
          </a:prstGeom>
        </p:spPr>
        <p:txBody>
          <a:bodyPr anchor="b">
            <a:noAutofit/>
          </a:bodyPr>
          <a:lstStyle/>
          <a:p>
            <a:pPr fontAlgn="base">
              <a:spcBef>
                <a:spcPct val="0"/>
              </a:spcBef>
              <a:spcAft>
                <a:spcPct val="0"/>
              </a:spcAft>
            </a:pPr>
            <a:r>
              <a:rPr lang="es-ES_tradnl" sz="2800" dirty="0">
                <a:solidFill>
                  <a:schemeClr val="bg1"/>
                </a:solidFill>
                <a:effectLst>
                  <a:outerShdw blurRad="50000" dist="30000" dir="5400000" algn="tl" rotWithShape="0">
                    <a:srgbClr val="000000">
                      <a:alpha val="30000"/>
                    </a:srgbClr>
                  </a:outerShdw>
                </a:effectLst>
                <a:latin typeface="+mj-lt"/>
                <a:ea typeface="+mj-ea"/>
                <a:cs typeface="+mj-cs"/>
              </a:rPr>
              <a:t>Numeración de pagina</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475656" y="908720"/>
            <a:ext cx="692948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El comando </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pagenumbering</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define el formato en el que serán impresos los números de página. </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400" dirty="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Los parámetros del mismo son: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Tx/>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Arabic</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numeración arábiga (por defecto)</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Tx/>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roman</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números romanos en minúscula</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Tx/>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Roman</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números romanos en mayúsculas</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Tx/>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alph</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numeración alfabética en minúscula</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Tx/>
              <a:buChar char="•"/>
              <a:tabLst/>
            </a:pPr>
            <a:r>
              <a:rPr kumimoji="0" lang="es-ES_tradnl" sz="2400" b="0"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Alph</a:t>
            </a:r>
            <a:r>
              <a:rPr kumimoji="0" lang="es-ES_tradnl" sz="2400" b="0"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numeración alfabética en mayúscula</a:t>
            </a:r>
          </a:p>
          <a:p>
            <a:pPr marL="0" marR="0" lvl="0" indent="0" algn="just" defTabSz="914400" rtl="0" eaLnBrk="0" fontAlgn="base" latinLnBrk="0" hangingPunct="0">
              <a:lnSpc>
                <a:spcPct val="100000"/>
              </a:lnSpc>
              <a:spcBef>
                <a:spcPct val="0"/>
              </a:spcBef>
              <a:spcAft>
                <a:spcPct val="0"/>
              </a:spcAft>
              <a:buClrTx/>
              <a:buSzPct val="150000"/>
              <a:buFontTx/>
              <a:buChar char="•"/>
              <a:tabLst/>
            </a:pPr>
            <a:endParaRPr lang="es-ES_tradnl" sz="2400" dirty="0">
              <a:latin typeface="Arial" pitchFamily="34" charset="0"/>
              <a:cs typeface="Arial" pitchFamily="34" charset="0"/>
            </a:endParaRPr>
          </a:p>
          <a:p>
            <a:pPr algn="just" eaLnBrk="0" fontAlgn="base" hangingPunct="0">
              <a:spcBef>
                <a:spcPct val="0"/>
              </a:spcBef>
              <a:spcAft>
                <a:spcPct val="0"/>
              </a:spcAft>
              <a:buSzPct val="150000"/>
            </a:pPr>
            <a:r>
              <a:rPr lang="es-ES_tradnl" sz="2400" dirty="0"/>
              <a:t>El comando \</a:t>
            </a:r>
            <a:r>
              <a:rPr lang="es-ES_tradnl" sz="2400" dirty="0" err="1"/>
              <a:t>thepage</a:t>
            </a:r>
            <a:r>
              <a:rPr lang="es-ES_tradnl" sz="2400" dirty="0"/>
              <a:t>  produce el número de página en el formato definido por \</a:t>
            </a:r>
            <a:r>
              <a:rPr lang="es-ES_tradnl" sz="2400" dirty="0" err="1"/>
              <a:t>pagenumbering</a:t>
            </a:r>
            <a:r>
              <a:rPr lang="es-ES_tradnl" sz="2400" dirty="0"/>
              <a:t>. La sintaxis de uso es  \</a:t>
            </a:r>
            <a:r>
              <a:rPr lang="es-ES_tradnl" sz="2400" dirty="0" err="1"/>
              <a:t>pagenumbering</a:t>
            </a:r>
            <a:r>
              <a:rPr lang="es-ES_tradnl" sz="2400" dirty="0"/>
              <a:t>{</a:t>
            </a:r>
            <a:r>
              <a:rPr lang="es-ES_tradnl" sz="2400" i="1" dirty="0"/>
              <a:t>formato</a:t>
            </a:r>
            <a:r>
              <a:rPr lang="es-ES_tradnl" sz="2400" dirty="0"/>
              <a:t>}</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500166" y="1643050"/>
            <a:ext cx="678661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El uso de color en LATEX necesita la inclusión del siguiente paquete </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accent2">
                    <a:lumMod val="75000"/>
                  </a:schemeClr>
                </a:solidFill>
                <a:effectLst/>
                <a:latin typeface="Arial" pitchFamily="34" charset="0"/>
                <a:ea typeface="Calibri" pitchFamily="34" charset="0"/>
                <a:cs typeface="Arial" pitchFamily="34" charset="0"/>
              </a:rPr>
              <a:t>usepackage</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r>
              <a:rPr kumimoji="0" lang="es-ES_tradnl" sz="2400" b="1" i="1"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color</a:t>
            </a:r>
            <a:r>
              <a:rPr kumimoji="0" lang="es-ES_tradnl" sz="2400" b="1" i="0" u="none" strike="noStrike" cap="none" normalizeH="0" baseline="0" dirty="0">
                <a:ln>
                  <a:noFill/>
                </a:ln>
                <a:solidFill>
                  <a:schemeClr val="accent2">
                    <a:lumMod val="75000"/>
                  </a:schemeClr>
                </a:solidFill>
                <a:effectLst/>
                <a:latin typeface="Arial" pitchFamily="34" charset="0"/>
                <a:ea typeface="Calibr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Para escribir texto coloreado usamos los comandos</a:t>
            </a:r>
            <a:r>
              <a:rPr lang="es-HN" sz="2400" dirty="0">
                <a:latin typeface="Arial" pitchFamily="34" charset="0"/>
                <a:cs typeface="Arial" pitchFamily="34" charset="0"/>
              </a:rPr>
              <a:t> </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\color{</a:t>
            </a:r>
            <a:r>
              <a:rPr kumimoji="0" lang="es-ES_tradnl" sz="2400" b="1" i="1" u="none" strike="noStrike" cap="none" normalizeH="0" baseline="0" dirty="0">
                <a:ln>
                  <a:noFill/>
                </a:ln>
                <a:solidFill>
                  <a:schemeClr val="tx1"/>
                </a:solidFill>
                <a:effectLst/>
                <a:latin typeface="Arial" pitchFamily="34" charset="0"/>
                <a:ea typeface="Calibri" pitchFamily="34" charset="0"/>
                <a:cs typeface="Arial" pitchFamily="34" charset="0"/>
              </a:rPr>
              <a:t>nombre del color</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lang="es-ES_tradnl" sz="2400" b="1" dirty="0">
                <a:latin typeface="Arial" pitchFamily="34" charset="0"/>
                <a:ea typeface="Calibri" pitchFamily="34" charset="0"/>
                <a:cs typeface="Arial" pitchFamily="34" charset="0"/>
              </a:rPr>
              <a:t>{</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texto a colorear} o alternativamente </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1" i="0" u="none" strike="noStrike" cap="none" normalizeH="0" baseline="0" dirty="0" err="1">
                <a:ln>
                  <a:noFill/>
                </a:ln>
                <a:solidFill>
                  <a:schemeClr val="tx1"/>
                </a:solidFill>
                <a:effectLst/>
                <a:latin typeface="Arial" pitchFamily="34" charset="0"/>
                <a:ea typeface="Calibri" pitchFamily="34" charset="0"/>
                <a:cs typeface="Arial" pitchFamily="34" charset="0"/>
              </a:rPr>
              <a:t>texcolor</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1" i="1" u="none" strike="noStrike" cap="none" normalizeH="0" baseline="0" dirty="0">
                <a:ln>
                  <a:noFill/>
                </a:ln>
                <a:solidFill>
                  <a:schemeClr val="tx1"/>
                </a:solidFill>
                <a:effectLst/>
                <a:latin typeface="Arial" pitchFamily="34" charset="0"/>
                <a:ea typeface="Calibri" pitchFamily="34" charset="0"/>
                <a:cs typeface="Arial" pitchFamily="34" charset="0"/>
              </a:rPr>
              <a:t>nombre del color</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r>
              <a:rPr kumimoji="0" lang="es-ES_tradnl" sz="2400" b="1" i="1" u="none" strike="noStrike" cap="none" normalizeH="0" baseline="0" dirty="0">
                <a:ln>
                  <a:noFill/>
                </a:ln>
                <a:solidFill>
                  <a:schemeClr val="tx1"/>
                </a:solidFill>
                <a:effectLst/>
                <a:latin typeface="Arial" pitchFamily="34" charset="0"/>
                <a:ea typeface="Calibri" pitchFamily="34" charset="0"/>
                <a:cs typeface="Arial" pitchFamily="34" charset="0"/>
              </a:rPr>
              <a:t>texto a colorear</a:t>
            </a: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Los nombres de colores más usados son: red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green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blue</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cyan</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 magenta, </a:t>
            </a:r>
            <a:r>
              <a:rPr kumimoji="0" lang="es-ES_tradnl" sz="2400" b="0" i="0" u="none" strike="noStrike" cap="none" normalizeH="0" baseline="0" dirty="0" err="1">
                <a:ln>
                  <a:noFill/>
                </a:ln>
                <a:solidFill>
                  <a:schemeClr val="tx1"/>
                </a:solidFill>
                <a:effectLst/>
                <a:latin typeface="Arial" pitchFamily="34" charset="0"/>
                <a:ea typeface="Calibri" pitchFamily="34" charset="0"/>
                <a:cs typeface="Arial" pitchFamily="34" charset="0"/>
              </a:rPr>
              <a:t>yellow</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1571604" y="785794"/>
            <a:ext cx="1431802" cy="707886"/>
          </a:xfrm>
          <a:prstGeom prst="rect">
            <a:avLst/>
          </a:prstGeom>
        </p:spPr>
        <p:txBody>
          <a:bodyPr anchor="b">
            <a:noAutofit/>
          </a:bodyPr>
          <a:lstStyle/>
          <a:p>
            <a:pPr lvl="0" fontAlgn="base">
              <a:spcBef>
                <a:spcPct val="0"/>
              </a:spcBef>
              <a:spcAft>
                <a:spcPct val="0"/>
              </a:spcAft>
            </a:pPr>
            <a:r>
              <a:rPr lang="es-ES_tradnl"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Color</a:t>
            </a:r>
            <a:endParaRPr lang="es-HN"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79182" y="667522"/>
            <a:ext cx="7385635" cy="5522956"/>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jemplo 7.bmp"/>
          <p:cNvPicPr>
            <a:picLocks noChangeAspect="1"/>
          </p:cNvPicPr>
          <p:nvPr/>
        </p:nvPicPr>
        <p:blipFill>
          <a:blip r:embed="rId2" cstate="print"/>
          <a:stretch>
            <a:fillRect/>
          </a:stretch>
        </p:blipFill>
        <p:spPr>
          <a:xfrm>
            <a:off x="395536" y="1214772"/>
            <a:ext cx="6786610" cy="4357718"/>
          </a:xfrm>
          <a:prstGeom prst="rect">
            <a:avLst/>
          </a:prstGeom>
          <a:noFill/>
          <a:ln w="57150">
            <a:solidFill>
              <a:schemeClr val="bg2">
                <a:lumMod val="75000"/>
              </a:schemeClr>
            </a:solidFill>
            <a:miter lim="800000"/>
            <a:headEnd/>
            <a:tailEnd/>
          </a:ln>
        </p:spPr>
      </p:pic>
      <p:pic>
        <p:nvPicPr>
          <p:cNvPr id="4" name="3 Imagen" descr="visualizacion ejemplo 7.bmp"/>
          <p:cNvPicPr>
            <a:picLocks noChangeAspect="1"/>
          </p:cNvPicPr>
          <p:nvPr/>
        </p:nvPicPr>
        <p:blipFill>
          <a:blip r:embed="rId3" cstate="print"/>
          <a:stretch>
            <a:fillRect/>
          </a:stretch>
        </p:blipFill>
        <p:spPr>
          <a:xfrm>
            <a:off x="5000628" y="4385367"/>
            <a:ext cx="1428750" cy="1028700"/>
          </a:xfrm>
          <a:prstGeom prst="rect">
            <a:avLst/>
          </a:prstGeom>
        </p:spPr>
      </p:pic>
      <p:sp>
        <p:nvSpPr>
          <p:cNvPr id="5" name="4 Rectángulo"/>
          <p:cNvSpPr/>
          <p:nvPr/>
        </p:nvSpPr>
        <p:spPr>
          <a:xfrm>
            <a:off x="2214546" y="2143116"/>
            <a:ext cx="5572164" cy="42862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HN"/>
          </a:p>
        </p:txBody>
      </p:sp>
      <p:sp>
        <p:nvSpPr>
          <p:cNvPr id="6" name="5 CuadroTexto"/>
          <p:cNvSpPr txBox="1"/>
          <p:nvPr/>
        </p:nvSpPr>
        <p:spPr>
          <a:xfrm>
            <a:off x="6357950" y="2571744"/>
            <a:ext cx="2000264"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t>Paquete para usar </a:t>
            </a:r>
          </a:p>
          <a:p>
            <a:r>
              <a:rPr lang="es-ES" sz="2800" dirty="0"/>
              <a:t>colores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785794"/>
            <a:ext cx="2928958" cy="707886"/>
          </a:xfrm>
          <a:prstGeom prst="rect">
            <a:avLst/>
          </a:prstGeom>
        </p:spPr>
        <p:txBody>
          <a:bodyPr anchor="b">
            <a:noAutofit/>
          </a:bodyPr>
          <a:lstStyle/>
          <a:p>
            <a:pPr lvl="0" fontAlgn="base">
              <a:spcBef>
                <a:spcPct val="0"/>
              </a:spcBef>
              <a:spcAft>
                <a:spcPct val="0"/>
              </a:spcAft>
            </a:pPr>
            <a:r>
              <a:rPr lang="es-ES"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Matemáticas</a:t>
            </a:r>
            <a:endParaRPr lang="es-HN"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70657" name="Rectangle 1"/>
          <p:cNvSpPr>
            <a:spLocks noChangeArrowheads="1"/>
          </p:cNvSpPr>
          <p:nvPr/>
        </p:nvSpPr>
        <p:spPr bwMode="auto">
          <a:xfrm>
            <a:off x="1500166" y="1714488"/>
            <a:ext cx="70009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TEX fue especialmente diseñado para producir documentos de carácter científico con un contenido importante de matemáticas. Precisamente, es la calidad en la escritura de tipografía matemática donde TEX y LATEX marcan la diferencia. En esencia, LATEX divide la introducción de texto matemático según se haga a lo largo del párrafo en que se está escribiendo, o en párrafos separados.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endParaRPr>
          </a:p>
          <a:p>
            <a:r>
              <a:rPr lang="es-ES_tradnl" sz="2400" dirty="0">
                <a:latin typeface="Arial" pitchFamily="34" charset="0"/>
                <a:cs typeface="Arial" pitchFamily="34" charset="0"/>
              </a:rPr>
              <a:t>Algunas  formulas matemáticas pueden precisar los paquetes </a:t>
            </a:r>
            <a:r>
              <a:rPr lang="es-ES_tradnl" sz="2400" dirty="0" err="1">
                <a:latin typeface="Arial" pitchFamily="34" charset="0"/>
                <a:cs typeface="Arial" pitchFamily="34" charset="0"/>
              </a:rPr>
              <a:t>amsmath</a:t>
            </a:r>
            <a:r>
              <a:rPr lang="es-ES_tradnl" sz="2400" dirty="0">
                <a:latin typeface="Arial" pitchFamily="34" charset="0"/>
                <a:cs typeface="Arial" pitchFamily="34" charset="0"/>
              </a:rPr>
              <a:t> y </a:t>
            </a:r>
            <a:r>
              <a:rPr lang="es-ES_tradnl" sz="2400" dirty="0" err="1">
                <a:latin typeface="Arial" pitchFamily="34" charset="0"/>
                <a:cs typeface="Arial" pitchFamily="34" charset="0"/>
              </a:rPr>
              <a:t>amssymb</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500166" y="1571612"/>
            <a:ext cx="692948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El texto de carácter matemático escrito en la misma línea de escritura (modo </a:t>
            </a:r>
            <a:r>
              <a:rPr kumimoji="0" lang="es-ES_tradnl" sz="2800" b="0" i="1" u="none" strike="noStrike" cap="none" normalizeH="0" baseline="0" dirty="0">
                <a:ln>
                  <a:noFill/>
                </a:ln>
                <a:solidFill>
                  <a:schemeClr val="tx1"/>
                </a:solidFill>
                <a:effectLst/>
                <a:latin typeface="Arial" pitchFamily="34" charset="0"/>
                <a:ea typeface="Calibri" pitchFamily="34" charset="0"/>
                <a:cs typeface="Arial" pitchFamily="34" charset="0"/>
              </a:rPr>
              <a:t>texto</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 ha de ser introducido entre $ y $ o  </a:t>
            </a:r>
            <a:r>
              <a:rPr lang="es-ES_tradnl" sz="2800" dirty="0">
                <a:latin typeface="Arial" pitchFamily="34" charset="0"/>
                <a:cs typeface="Arial" pitchFamily="34" charset="0"/>
              </a:rPr>
              <a:t>\( y \) o en el entorno </a:t>
            </a:r>
            <a:r>
              <a:rPr lang="es-ES_tradnl" sz="2400" b="1" dirty="0" err="1">
                <a:solidFill>
                  <a:schemeClr val="accent2">
                    <a:lumMod val="75000"/>
                  </a:schemeClr>
                </a:solidFill>
                <a:latin typeface="Arial" pitchFamily="34" charset="0"/>
                <a:ea typeface="Calibri" pitchFamily="34" charset="0"/>
                <a:cs typeface="Arial" pitchFamily="34" charset="0"/>
              </a:rPr>
              <a:t>math</a:t>
            </a:r>
            <a:r>
              <a:rPr lang="es-ES_tradnl" sz="2800" dirty="0">
                <a:latin typeface="Arial" pitchFamily="34" charset="0"/>
                <a:cs typeface="Arial" pitchFamily="34" charset="0"/>
              </a:rPr>
              <a:t> </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 mientras que para hacerlo en líneas separadas (modo </a:t>
            </a:r>
            <a:r>
              <a:rPr lang="es-ES_tradnl" sz="2400" b="1" dirty="0" err="1">
                <a:solidFill>
                  <a:schemeClr val="accent2">
                    <a:lumMod val="75000"/>
                  </a:schemeClr>
                </a:solidFill>
                <a:latin typeface="Arial" pitchFamily="34" charset="0"/>
                <a:ea typeface="Calibri" pitchFamily="34" charset="0"/>
                <a:cs typeface="Arial" pitchFamily="34" charset="0"/>
              </a:rPr>
              <a:t>display</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 se encierra la expresión entre $$ y $$    o   \[ \]</a:t>
            </a:r>
            <a:r>
              <a:rPr kumimoji="0" lang="es-ES_tradnl" sz="2800" b="0" i="0" u="none" strike="noStrike" cap="none" normalizeH="0" dirty="0">
                <a:ln>
                  <a:noFill/>
                </a:ln>
                <a:solidFill>
                  <a:schemeClr val="tx1"/>
                </a:solidFill>
                <a:effectLst/>
                <a:latin typeface="Arial" pitchFamily="34" charset="0"/>
                <a:ea typeface="Calibri" pitchFamily="34" charset="0"/>
                <a:cs typeface="Arial" pitchFamily="34" charset="0"/>
              </a:rPr>
              <a:t> o también hacerlo dentro del entorno </a:t>
            </a:r>
            <a:r>
              <a:rPr lang="es-ES_tradnl" sz="2400" b="1" dirty="0" err="1">
                <a:solidFill>
                  <a:schemeClr val="accent2">
                    <a:lumMod val="75000"/>
                  </a:schemeClr>
                </a:solidFill>
                <a:latin typeface="Arial" pitchFamily="34" charset="0"/>
                <a:ea typeface="Calibri" pitchFamily="34" charset="0"/>
                <a:cs typeface="Arial" pitchFamily="34" charset="0"/>
              </a:rPr>
              <a:t>displaymath</a:t>
            </a:r>
            <a:endParaRPr lang="es-ES_tradnl" sz="2400" b="1" dirty="0">
              <a:solidFill>
                <a:schemeClr val="accent2">
                  <a:lumMod val="75000"/>
                </a:schemeClr>
              </a:solidFill>
              <a:latin typeface="Arial" pitchFamily="34" charset="0"/>
              <a:ea typeface="Calibri" pitchFamily="34" charset="0"/>
              <a:cs typeface="Arial"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285852" y="1142984"/>
            <a:ext cx="750099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La estructura de todo fichero LATEX consta de dos partes bien diferenciadas: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 El preámbulo</a:t>
            </a: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Pct val="150000"/>
              <a:buFont typeface="Arial" pitchFamily="34" charset="0"/>
              <a:buChar char="•"/>
              <a:tabLst/>
            </a:pPr>
            <a:r>
              <a:rPr kumimoji="0" lang="es-ES_tradnl" sz="2400" b="1" i="0" u="none" strike="noStrike" cap="none" normalizeH="0" baseline="0" dirty="0">
                <a:ln>
                  <a:noFill/>
                </a:ln>
                <a:solidFill>
                  <a:schemeClr val="tx1"/>
                </a:solidFill>
                <a:effectLst/>
                <a:latin typeface="Arial" pitchFamily="34" charset="0"/>
                <a:ea typeface="Calibri" pitchFamily="34" charset="0"/>
                <a:cs typeface="Arial" pitchFamily="34" charset="0"/>
              </a:rPr>
              <a:t> El cuerpo o documento</a:t>
            </a:r>
          </a:p>
          <a:p>
            <a:pPr marL="0" marR="0" lvl="0" indent="0" algn="just" defTabSz="914400" rtl="0" eaLnBrk="0" fontAlgn="base" latinLnBrk="0" hangingPunct="0">
              <a:lnSpc>
                <a:spcPct val="100000"/>
              </a:lnSpc>
              <a:spcBef>
                <a:spcPct val="0"/>
              </a:spcBef>
              <a:spcAft>
                <a:spcPct val="0"/>
              </a:spcAft>
              <a:buClrTx/>
              <a:buSzTx/>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Estas partes se estructuran en base a órdenes o comandos.</a:t>
            </a:r>
            <a:r>
              <a:rPr kumimoji="0" lang="es-HN" sz="2400" b="0" i="0" u="none" strike="noStrike" cap="none" normalizeH="0" baseline="0" dirty="0">
                <a:ln>
                  <a:noFill/>
                </a:ln>
                <a:solidFill>
                  <a:schemeClr val="tx1"/>
                </a:solidFill>
                <a:effectLst/>
                <a:latin typeface="Arial"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lang="es-ES_tradnl" sz="2400" dirty="0">
                <a:latin typeface="Arial" pitchFamily="34" charset="0"/>
                <a:cs typeface="Arial" pitchFamily="34" charset="0"/>
              </a:rPr>
              <a:t>Una orden comienza siempre con una barra invertida: \. (alt+92)</a:t>
            </a:r>
            <a:endParaRPr lang="es-HN" sz="24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71604" y="1071546"/>
            <a:ext cx="657229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Por otra parte, puesto que es muy frecuente el referenciar una fórmula matemática en un texto,</a:t>
            </a:r>
            <a:r>
              <a:rPr kumimoji="0" lang="es-ES_tradnl"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o en el entorno </a:t>
            </a:r>
            <a:r>
              <a:rPr lang="es-ES_tradnl" sz="2400" b="1" dirty="0" err="1">
                <a:solidFill>
                  <a:schemeClr val="accent2">
                    <a:lumMod val="75000"/>
                  </a:schemeClr>
                </a:solidFill>
                <a:latin typeface="Arial" pitchFamily="34" charset="0"/>
                <a:ea typeface="Calibri" pitchFamily="34" charset="0"/>
                <a:cs typeface="Arial" pitchFamily="34" charset="0"/>
              </a:rPr>
              <a:t>equation</a:t>
            </a:r>
            <a:r>
              <a:rPr kumimoji="0" lang="es-ES_tradnl" sz="2800" b="0" i="0" u="none" strike="noStrike" cap="none" normalizeH="0" baseline="0" dirty="0">
                <a:ln>
                  <a:noFill/>
                </a:ln>
                <a:solidFill>
                  <a:schemeClr val="tx1"/>
                </a:solidFill>
                <a:effectLst/>
                <a:latin typeface="Arial" pitchFamily="34" charset="0"/>
                <a:ea typeface="Calibri" pitchFamily="34" charset="0"/>
                <a:cs typeface="Arial" pitchFamily="34" charset="0"/>
              </a:rPr>
              <a:t>, que esencialmente tiene el mismo funcionamiento que $$, añade además un número a la ecuación para futuras referencias.</a:t>
            </a:r>
          </a:p>
          <a:p>
            <a:pPr marL="0" marR="0" lvl="0" indent="0" algn="just" defTabSz="914400" rtl="0" eaLnBrk="1" fontAlgn="base" latinLnBrk="0" hangingPunct="1">
              <a:lnSpc>
                <a:spcPct val="100000"/>
              </a:lnSpc>
              <a:spcBef>
                <a:spcPct val="0"/>
              </a:spcBef>
              <a:spcAft>
                <a:spcPct val="0"/>
              </a:spcAft>
              <a:buClrTx/>
              <a:buSzTx/>
              <a:buFontTx/>
              <a:buNone/>
              <a:tabLst/>
            </a:pPr>
            <a:endParaRPr lang="es-ES_tradnl" sz="28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2800" b="0" i="0" u="none" strike="noStrike" cap="none" normalizeH="0" baseline="0" dirty="0">
              <a:ln>
                <a:noFill/>
              </a:ln>
              <a:solidFill>
                <a:schemeClr val="tx1"/>
              </a:solidFill>
              <a:effectLst/>
              <a:latin typeface="Arial" pitchFamily="34" charset="0"/>
              <a:cs typeface="Arial" pitchFamily="34" charset="0"/>
            </a:endParaRPr>
          </a:p>
          <a:p>
            <a:pPr lvl="0" algn="just" fontAlgn="base">
              <a:spcBef>
                <a:spcPct val="0"/>
              </a:spcBef>
              <a:spcAft>
                <a:spcPct val="0"/>
              </a:spcAft>
            </a:pPr>
            <a:r>
              <a:rPr lang="es-ES" sz="2800" b="1" dirty="0">
                <a:solidFill>
                  <a:schemeClr val="accent2">
                    <a:lumMod val="75000"/>
                  </a:schemeClr>
                </a:solidFill>
                <a:latin typeface="Arial" pitchFamily="34" charset="0"/>
                <a:cs typeface="Arial" pitchFamily="34" charset="0"/>
              </a:rPr>
              <a:t>\</a:t>
            </a:r>
            <a:r>
              <a:rPr lang="es-ES" sz="2800" b="1" dirty="0" err="1">
                <a:solidFill>
                  <a:schemeClr val="accent2">
                    <a:lumMod val="75000"/>
                  </a:schemeClr>
                </a:solidFill>
                <a:latin typeface="Arial" pitchFamily="34" charset="0"/>
                <a:cs typeface="Arial" pitchFamily="34" charset="0"/>
              </a:rPr>
              <a:t>boldmath</a:t>
            </a:r>
            <a:r>
              <a:rPr lang="es-ES" sz="2800" b="1" dirty="0">
                <a:solidFill>
                  <a:schemeClr val="accent2">
                    <a:lumMod val="75000"/>
                  </a:schemeClr>
                </a:solidFill>
                <a:latin typeface="Arial" pitchFamily="34" charset="0"/>
                <a:cs typeface="Arial" pitchFamily="34" charset="0"/>
              </a:rPr>
              <a:t> {}  </a:t>
            </a:r>
            <a:r>
              <a:rPr lang="es-ES" sz="2800" dirty="0">
                <a:latin typeface="Arial" pitchFamily="34" charset="0"/>
                <a:cs typeface="Arial" pitchFamily="34" charset="0"/>
              </a:rPr>
              <a:t>negrita en modo matemático.</a:t>
            </a:r>
            <a:endParaRPr kumimoji="0" lang="es-ES_tradnl" sz="2800" b="0" i="0" u="none" strike="noStrike" cap="none" normalizeH="0" baseline="0" dirty="0">
              <a:ln>
                <a:noFill/>
              </a:ln>
              <a:solidFill>
                <a:schemeClr val="tx1"/>
              </a:solidFill>
              <a:effectLst/>
              <a:latin typeface="Arial" pitchFamily="34" charset="0"/>
              <a:cs typeface="Arial" pitchFamily="34" charset="0"/>
            </a:endParaRPr>
          </a:p>
        </p:txBody>
      </p:sp>
      <p:sp>
        <p:nvSpPr>
          <p:cNvPr id="3" name="2 CuadroTexto"/>
          <p:cNvSpPr txBox="1"/>
          <p:nvPr/>
        </p:nvSpPr>
        <p:spPr>
          <a:xfrm>
            <a:off x="1643042" y="4786322"/>
            <a:ext cx="7286676" cy="954107"/>
          </a:xfrm>
          <a:prstGeom prst="rect">
            <a:avLst/>
          </a:prstGeom>
          <a:noFill/>
        </p:spPr>
        <p:txBody>
          <a:bodyPr wrap="square" rtlCol="0">
            <a:spAutoFit/>
          </a:bodyPr>
          <a:lstStyle/>
          <a:p>
            <a:pPr algn="just"/>
            <a:endParaRPr lang="es-ES" sz="2800" dirty="0">
              <a:latin typeface="Arial" pitchFamily="34" charset="0"/>
              <a:cs typeface="Arial" pitchFamily="34" charset="0"/>
            </a:endParaRPr>
          </a:p>
          <a:p>
            <a:pPr algn="just"/>
            <a:endParaRPr lang="es-ES" sz="2800" dirty="0">
              <a:latin typeface="Arial" pitchFamily="34" charset="0"/>
              <a:cs typeface="Arial" pitchFamily="34" charset="0"/>
            </a:endParaRP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jemplo 8.bmp"/>
          <p:cNvPicPr>
            <a:picLocks noChangeAspect="1"/>
          </p:cNvPicPr>
          <p:nvPr/>
        </p:nvPicPr>
        <p:blipFill>
          <a:blip r:embed="rId2" cstate="print"/>
          <a:stretch>
            <a:fillRect/>
          </a:stretch>
        </p:blipFill>
        <p:spPr>
          <a:xfrm>
            <a:off x="2097855" y="764704"/>
            <a:ext cx="5942648" cy="5472608"/>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1905" t="2247" r="952" b="1124"/>
          <a:stretch>
            <a:fillRect/>
          </a:stretch>
        </p:blipFill>
        <p:spPr bwMode="auto">
          <a:xfrm>
            <a:off x="1204154" y="764704"/>
            <a:ext cx="6320174" cy="5328592"/>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1942" t="1107" r="2913" b="1476"/>
          <a:stretch>
            <a:fillRect/>
          </a:stretch>
        </p:blipFill>
        <p:spPr bwMode="auto">
          <a:xfrm>
            <a:off x="1547664" y="980728"/>
            <a:ext cx="6712892" cy="5256584"/>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1020" t="3846" r="3061" b="3846"/>
          <a:stretch>
            <a:fillRect/>
          </a:stretch>
        </p:blipFill>
        <p:spPr bwMode="auto">
          <a:xfrm>
            <a:off x="1403648" y="884116"/>
            <a:ext cx="6815110" cy="5089768"/>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3000" r="2000" b="2564"/>
          <a:stretch>
            <a:fillRect/>
          </a:stretch>
        </p:blipFill>
        <p:spPr bwMode="auto">
          <a:xfrm>
            <a:off x="1487911" y="884401"/>
            <a:ext cx="6168178" cy="5089197"/>
          </a:xfrm>
          <a:prstGeom prst="rect">
            <a:avLst/>
          </a:prstGeom>
          <a:noFill/>
          <a:ln w="57150">
            <a:solidFill>
              <a:schemeClr val="bg2">
                <a:lumMod val="75000"/>
              </a:schemeClr>
            </a:solidFill>
            <a:miter lim="800000"/>
            <a:headEnd/>
            <a:tailEnd/>
          </a:ln>
        </p:spPr>
      </p:pic>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571604" y="1142984"/>
            <a:ext cx="3071834" cy="1214446"/>
          </a:xfrm>
          <a:prstGeom prst="rect">
            <a:avLst/>
          </a:prstGeom>
        </p:spPr>
        <p:txBody>
          <a:bodyPr anchor="b">
            <a:noAutofit/>
          </a:bodyPr>
          <a:lstStyle/>
          <a:p>
            <a:pPr marR="0" indent="0" fontAlgn="base">
              <a:lnSpc>
                <a:spcPct val="100000"/>
              </a:lnSpc>
              <a:spcBef>
                <a:spcPct val="0"/>
              </a:spcBef>
              <a:spcAft>
                <a:spcPct val="0"/>
              </a:spcAft>
              <a:buClrTx/>
              <a:buSzTx/>
              <a:buFontTx/>
              <a:buNone/>
              <a:tabLst/>
            </a:pPr>
            <a:r>
              <a:rPr lang="es-ES_tradnl"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Espacios        </a:t>
            </a:r>
            <a:endParaRPr lang="es-HN"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marR="0" indent="0" fontAlgn="base">
              <a:lnSpc>
                <a:spcPct val="100000"/>
              </a:lnSpc>
              <a:spcBef>
                <a:spcPct val="0"/>
              </a:spcBef>
              <a:spcAft>
                <a:spcPct val="0"/>
              </a:spcAft>
              <a:buClrTx/>
              <a:buSzTx/>
              <a:buFontTx/>
              <a:buNone/>
              <a:tabLst/>
            </a:pPr>
            <a:endParaRPr lang="es-HN" sz="40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72705" name="Imagen 19"/>
          <p:cNvPicPr>
            <a:picLocks noChangeAspect="1" noChangeArrowheads="1"/>
          </p:cNvPicPr>
          <p:nvPr/>
        </p:nvPicPr>
        <p:blipFill>
          <a:blip r:embed="rId2" cstate="print"/>
          <a:srcRect l="34390" t="31975" r="35274" b="39497"/>
          <a:stretch>
            <a:fillRect/>
          </a:stretch>
        </p:blipFill>
        <p:spPr bwMode="auto">
          <a:xfrm>
            <a:off x="1714480" y="2071678"/>
            <a:ext cx="6143668" cy="3249396"/>
          </a:xfrm>
          <a:prstGeom prst="rect">
            <a:avLst/>
          </a:prstGeom>
          <a:noFill/>
        </p:spPr>
      </p:pic>
      <p:sp>
        <p:nvSpPr>
          <p:cNvPr id="72707" name="Rectangle 3"/>
          <p:cNvSpPr>
            <a:spLocks noChangeArrowheads="1"/>
          </p:cNvSpPr>
          <p:nvPr/>
        </p:nvSpPr>
        <p:spPr bwMode="auto">
          <a:xfrm>
            <a:off x="0" y="2200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HN" sz="1800" b="0" i="0" u="none" strike="noStrike" cap="none" normalizeH="0" baseline="0">
              <a:ln>
                <a:noFill/>
              </a:ln>
              <a:solidFill>
                <a:schemeClr val="tx1"/>
              </a:solidFill>
              <a:effectLst/>
              <a:latin typeface="Arial" pitchFamily="34" charset="0"/>
            </a:endParaRP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56029" y="2132856"/>
            <a:ext cx="5017760" cy="857256"/>
          </a:xfrm>
          <a:prstGeom prst="rect">
            <a:avLst/>
          </a:prstGeom>
        </p:spPr>
        <p:txBody>
          <a:bodyPr anchor="b">
            <a:noAutofit/>
          </a:bodyPr>
          <a:lstStyle/>
          <a:p>
            <a:pPr lvl="0" fontAlgn="base">
              <a:spcBef>
                <a:spcPct val="0"/>
              </a:spcBef>
              <a:spcAft>
                <a:spcPct val="0"/>
              </a:spcAft>
            </a:pPr>
            <a:r>
              <a:rPr lang="es-ES_tradnl" sz="60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Matemáticas</a:t>
            </a:r>
            <a:endParaRPr lang="es-HN" sz="60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3" name="2 Rectángulo"/>
          <p:cNvSpPr/>
          <p:nvPr/>
        </p:nvSpPr>
        <p:spPr>
          <a:xfrm>
            <a:off x="3491880" y="3450854"/>
            <a:ext cx="2500330" cy="857256"/>
          </a:xfrm>
          <a:prstGeom prst="rect">
            <a:avLst/>
          </a:prstGeom>
        </p:spPr>
        <p:txBody>
          <a:bodyPr anchor="b">
            <a:noAutofit/>
          </a:bodyPr>
          <a:lstStyle/>
          <a:p>
            <a:pPr lvl="0" fontAlgn="base">
              <a:spcBef>
                <a:spcPct val="0"/>
              </a:spcBef>
              <a:spcAft>
                <a:spcPct val="0"/>
              </a:spcAft>
            </a:pPr>
            <a:r>
              <a:rPr lang="es-ES_tradnl" sz="44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ejemplos</a:t>
            </a:r>
            <a:endParaRPr lang="es-HN" sz="44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976954"/>
            <a:ext cx="7286676" cy="523220"/>
          </a:xfrm>
          <a:prstGeom prst="rect">
            <a:avLst/>
          </a:prstGeom>
        </p:spPr>
        <p:txBody>
          <a:bodyPr wrap="square">
            <a:spAutoFit/>
          </a:bodyPr>
          <a:lstStyle/>
          <a:p>
            <a:r>
              <a:rPr lang="en-US" sz="2800" dirty="0">
                <a:latin typeface="Arial" pitchFamily="34" charset="0"/>
                <a:cs typeface="Arial" pitchFamily="34" charset="0"/>
              </a:rPr>
              <a:t>$$</a:t>
            </a:r>
            <a:r>
              <a:rPr lang="en-US" sz="2800" dirty="0">
                <a:solidFill>
                  <a:schemeClr val="accent4">
                    <a:lumMod val="75000"/>
                  </a:schemeClr>
                </a:solidFill>
                <a:latin typeface="Arial" pitchFamily="34" charset="0"/>
                <a:cs typeface="Arial" pitchFamily="34" charset="0"/>
              </a:rPr>
              <a:t>\</a:t>
            </a:r>
            <a:r>
              <a:rPr lang="en-US" sz="2800" dirty="0" err="1">
                <a:solidFill>
                  <a:schemeClr val="accent4">
                    <a:lumMod val="75000"/>
                  </a:schemeClr>
                </a:solidFill>
                <a:latin typeface="Arial" pitchFamily="34" charset="0"/>
                <a:cs typeface="Arial" pitchFamily="34" charset="0"/>
              </a:rPr>
              <a:t>lim</a:t>
            </a:r>
            <a:r>
              <a:rPr lang="en-US" sz="2800" dirty="0">
                <a:solidFill>
                  <a:schemeClr val="accent4">
                    <a:lumMod val="75000"/>
                  </a:schemeClr>
                </a:solidFill>
                <a:latin typeface="Arial" pitchFamily="34" charset="0"/>
                <a:cs typeface="Arial" pitchFamily="34" charset="0"/>
              </a:rPr>
              <a:t>_{x\</a:t>
            </a:r>
            <a:r>
              <a:rPr lang="en-US" sz="2800" dirty="0" err="1">
                <a:solidFill>
                  <a:schemeClr val="accent4">
                    <a:lumMod val="75000"/>
                  </a:schemeClr>
                </a:solidFill>
                <a:latin typeface="Arial" pitchFamily="34" charset="0"/>
                <a:cs typeface="Arial" pitchFamily="34" charset="0"/>
              </a:rPr>
              <a:t>rightarrow</a:t>
            </a:r>
            <a:r>
              <a:rPr lang="en-US" sz="2800" dirty="0">
                <a:solidFill>
                  <a:schemeClr val="accent4">
                    <a:lumMod val="75000"/>
                  </a:schemeClr>
                </a:solidFill>
                <a:latin typeface="Arial" pitchFamily="34" charset="0"/>
                <a:cs typeface="Arial" pitchFamily="34" charset="0"/>
              </a:rPr>
              <a:t> 0} </a:t>
            </a:r>
            <a:r>
              <a:rPr lang="en-US" sz="2800" dirty="0">
                <a:solidFill>
                  <a:srgbClr val="FF0000"/>
                </a:solidFill>
                <a:latin typeface="Arial" pitchFamily="34" charset="0"/>
                <a:cs typeface="Arial" pitchFamily="34" charset="0"/>
              </a:rPr>
              <a:t>\</a:t>
            </a:r>
            <a:r>
              <a:rPr lang="en-US" sz="2800" dirty="0" err="1">
                <a:solidFill>
                  <a:srgbClr val="FF0000"/>
                </a:solidFill>
                <a:latin typeface="Arial" pitchFamily="34" charset="0"/>
                <a:cs typeface="Arial" pitchFamily="34" charset="0"/>
              </a:rPr>
              <a:t>frac</a:t>
            </a:r>
            <a:r>
              <a:rPr lang="en-US" sz="2800" dirty="0">
                <a:solidFill>
                  <a:srgbClr val="FF0000"/>
                </a:solidFill>
                <a:latin typeface="Arial" pitchFamily="34" charset="0"/>
                <a:cs typeface="Arial" pitchFamily="34" charset="0"/>
              </a:rPr>
              <a:t>{\sin x}{x} </a:t>
            </a:r>
            <a:r>
              <a:rPr lang="en-US" sz="2800" dirty="0">
                <a:solidFill>
                  <a:schemeClr val="tx2"/>
                </a:solidFill>
                <a:latin typeface="Arial" pitchFamily="34" charset="0"/>
                <a:cs typeface="Arial" pitchFamily="34" charset="0"/>
              </a:rPr>
              <a:t>= 1$$</a:t>
            </a:r>
          </a:p>
        </p:txBody>
      </p:sp>
      <p:pic>
        <p:nvPicPr>
          <p:cNvPr id="3" name="Picture 6" descr="img14"/>
          <p:cNvPicPr>
            <a:picLocks noChangeAspect="1" noChangeArrowheads="1"/>
          </p:cNvPicPr>
          <p:nvPr/>
        </p:nvPicPr>
        <p:blipFill>
          <a:blip r:embed="rId2" cstate="print"/>
          <a:srcRect l="31987" r="30967" b="12572"/>
          <a:stretch>
            <a:fillRect/>
          </a:stretch>
        </p:blipFill>
        <p:spPr>
          <a:xfrm>
            <a:off x="4000496" y="1857363"/>
            <a:ext cx="2500330" cy="1328300"/>
          </a:xfrm>
          <a:prstGeom prst="rect">
            <a:avLst/>
          </a:prstGeom>
          <a:noFill/>
          <a:ln w="57150">
            <a:solidFill>
              <a:schemeClr val="bg2">
                <a:lumMod val="75000"/>
              </a:schemeClr>
            </a:solidFill>
            <a:miter lim="800000"/>
            <a:headEnd/>
            <a:tailEnd/>
          </a:ln>
        </p:spPr>
      </p:pic>
      <p:sp>
        <p:nvSpPr>
          <p:cNvPr id="4" name="3 Rectángulo"/>
          <p:cNvSpPr/>
          <p:nvPr/>
        </p:nvSpPr>
        <p:spPr>
          <a:xfrm>
            <a:off x="1428728" y="3571876"/>
            <a:ext cx="6643734" cy="954107"/>
          </a:xfrm>
          <a:prstGeom prst="rect">
            <a:avLst/>
          </a:prstGeom>
        </p:spPr>
        <p:txBody>
          <a:bodyPr wrap="square">
            <a:spAutoFit/>
          </a:bodyPr>
          <a:lstStyle/>
          <a:p>
            <a:r>
              <a:rPr lang="en-US" sz="2800" dirty="0">
                <a:latin typeface="Arial" pitchFamily="34" charset="0"/>
                <a:cs typeface="Arial" pitchFamily="34" charset="0"/>
              </a:rPr>
              <a:t>$$</a:t>
            </a:r>
            <a:r>
              <a:rPr lang="en-US" sz="2800" dirty="0">
                <a:solidFill>
                  <a:schemeClr val="accent1"/>
                </a:solidFill>
                <a:latin typeface="Arial" pitchFamily="34" charset="0"/>
                <a:cs typeface="Arial" pitchFamily="34" charset="0"/>
              </a:rPr>
              <a:t>\sum_{k=0}^\</a:t>
            </a:r>
            <a:r>
              <a:rPr lang="en-US" sz="2800" dirty="0" err="1">
                <a:solidFill>
                  <a:schemeClr val="accent1"/>
                </a:solidFill>
                <a:latin typeface="Arial" pitchFamily="34" charset="0"/>
                <a:cs typeface="Arial" pitchFamily="34" charset="0"/>
              </a:rPr>
              <a:t>infty</a:t>
            </a:r>
            <a:r>
              <a:rPr lang="en-US" sz="2800" dirty="0">
                <a:solidFill>
                  <a:srgbClr val="FF0000"/>
                </a:solidFill>
                <a:latin typeface="Arial" pitchFamily="34" charset="0"/>
                <a:cs typeface="Arial" pitchFamily="34" charset="0"/>
              </a:rPr>
              <a:t>\</a:t>
            </a:r>
            <a:r>
              <a:rPr lang="en-US" sz="2800" dirty="0" err="1">
                <a:solidFill>
                  <a:srgbClr val="FF0000"/>
                </a:solidFill>
                <a:latin typeface="Arial" pitchFamily="34" charset="0"/>
                <a:cs typeface="Arial" pitchFamily="34" charset="0"/>
              </a:rPr>
              <a:t>frac</a:t>
            </a:r>
            <a:r>
              <a:rPr lang="en-US" sz="2800" dirty="0">
                <a:solidFill>
                  <a:srgbClr val="FF0000"/>
                </a:solidFill>
                <a:latin typeface="Arial" pitchFamily="34" charset="0"/>
                <a:cs typeface="Arial" pitchFamily="34" charset="0"/>
              </a:rPr>
              <a:t>{(-1)^k}{k+1} </a:t>
            </a:r>
            <a:r>
              <a:rPr lang="en-US" sz="2800" dirty="0">
                <a:solidFill>
                  <a:schemeClr val="tx2"/>
                </a:solidFill>
                <a:latin typeface="Arial" pitchFamily="34" charset="0"/>
                <a:cs typeface="Arial" pitchFamily="34" charset="0"/>
              </a:rPr>
              <a:t>= \</a:t>
            </a:r>
            <a:r>
              <a:rPr lang="en-US" sz="2800" dirty="0">
                <a:solidFill>
                  <a:srgbClr val="92D050"/>
                </a:solidFill>
                <a:latin typeface="Arial" pitchFamily="34" charset="0"/>
                <a:cs typeface="Arial" pitchFamily="34" charset="0"/>
              </a:rPr>
              <a:t>int_0^1</a:t>
            </a:r>
            <a:r>
              <a:rPr lang="en-US" sz="2800" dirty="0">
                <a:solidFill>
                  <a:srgbClr val="7030A0"/>
                </a:solidFill>
                <a:latin typeface="Arial" pitchFamily="34" charset="0"/>
                <a:cs typeface="Arial" pitchFamily="34" charset="0"/>
              </a:rPr>
              <a:t>\</a:t>
            </a:r>
            <a:r>
              <a:rPr lang="en-US" sz="2800" dirty="0" err="1">
                <a:solidFill>
                  <a:srgbClr val="7030A0"/>
                </a:solidFill>
                <a:latin typeface="Arial" pitchFamily="34" charset="0"/>
                <a:cs typeface="Arial" pitchFamily="34" charset="0"/>
              </a:rPr>
              <a:t>frac</a:t>
            </a:r>
            <a:r>
              <a:rPr lang="en-US" sz="2800" dirty="0">
                <a:solidFill>
                  <a:srgbClr val="7030A0"/>
                </a:solidFill>
                <a:latin typeface="Arial" pitchFamily="34" charset="0"/>
                <a:cs typeface="Arial" pitchFamily="34" charset="0"/>
              </a:rPr>
              <a:t>{</a:t>
            </a:r>
            <a:r>
              <a:rPr lang="en-US" sz="2800" dirty="0" err="1">
                <a:solidFill>
                  <a:srgbClr val="7030A0"/>
                </a:solidFill>
                <a:latin typeface="Arial" pitchFamily="34" charset="0"/>
                <a:cs typeface="Arial" pitchFamily="34" charset="0"/>
              </a:rPr>
              <a:t>dx</a:t>
            </a:r>
            <a:r>
              <a:rPr lang="en-US" sz="2800" dirty="0">
                <a:solidFill>
                  <a:srgbClr val="7030A0"/>
                </a:solidFill>
                <a:latin typeface="Arial" pitchFamily="34" charset="0"/>
                <a:cs typeface="Arial" pitchFamily="34" charset="0"/>
              </a:rPr>
              <a:t>}{1+x}$$</a:t>
            </a:r>
          </a:p>
        </p:txBody>
      </p:sp>
      <p:pic>
        <p:nvPicPr>
          <p:cNvPr id="5" name="Picture 4" descr="img13"/>
          <p:cNvPicPr>
            <a:picLocks noChangeAspect="1" noChangeArrowheads="1"/>
          </p:cNvPicPr>
          <p:nvPr/>
        </p:nvPicPr>
        <p:blipFill>
          <a:blip r:embed="rId3" cstate="print"/>
          <a:srcRect l="27848" t="17284" r="26598" b="22223"/>
          <a:stretch>
            <a:fillRect/>
          </a:stretch>
        </p:blipFill>
        <p:spPr>
          <a:xfrm>
            <a:off x="3571868" y="4929198"/>
            <a:ext cx="3214710" cy="1046650"/>
          </a:xfrm>
          <a:prstGeom prst="rect">
            <a:avLst/>
          </a:prstGeom>
          <a:noFill/>
          <a:ln w="57150">
            <a:solidFill>
              <a:schemeClr val="bg2">
                <a:lumMod val="75000"/>
              </a:schemeClr>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73858" y="1172475"/>
            <a:ext cx="3195105" cy="461665"/>
          </a:xfrm>
          <a:prstGeom prst="rect">
            <a:avLst/>
          </a:prstGeom>
        </p:spPr>
        <p:txBody>
          <a:bodyPr wrap="none">
            <a:spAutoFit/>
          </a:bodyPr>
          <a:lstStyle/>
          <a:p>
            <a:r>
              <a:rPr lang="en-US" sz="2400" dirty="0">
                <a:latin typeface="Arial" pitchFamily="34" charset="0"/>
                <a:cs typeface="Arial" pitchFamily="34" charset="0"/>
              </a:rPr>
              <a:t>$\</a:t>
            </a:r>
            <a:r>
              <a:rPr lang="en-US" sz="2400" dirty="0" err="1">
                <a:latin typeface="Arial" pitchFamily="34" charset="0"/>
                <a:cs typeface="Arial" pitchFamily="34" charset="0"/>
              </a:rPr>
              <a:t>sqrt</a:t>
            </a:r>
            <a:r>
              <a:rPr lang="en-US" sz="2400" dirty="0">
                <a:latin typeface="Arial" pitchFamily="34" charset="0"/>
                <a:cs typeface="Arial" pitchFamily="34" charset="0"/>
              </a:rPr>
              <a:t>[</a:t>
            </a:r>
            <a:r>
              <a:rPr lang="en-US" sz="2400" dirty="0">
                <a:solidFill>
                  <a:srgbClr val="00B0F0"/>
                </a:solidFill>
                <a:latin typeface="Arial" pitchFamily="34" charset="0"/>
                <a:cs typeface="Arial" pitchFamily="34" charset="0"/>
              </a:rPr>
              <a:t>10</a:t>
            </a:r>
            <a:r>
              <a:rPr lang="en-US" sz="2400" dirty="0">
                <a:latin typeface="Arial" pitchFamily="34" charset="0"/>
                <a:cs typeface="Arial" pitchFamily="34" charset="0"/>
              </a:rPr>
              <a:t>]{</a:t>
            </a:r>
            <a:r>
              <a:rPr lang="en-US" sz="2400" dirty="0">
                <a:solidFill>
                  <a:srgbClr val="FF0000"/>
                </a:solidFill>
                <a:latin typeface="Arial" pitchFamily="34" charset="0"/>
                <a:cs typeface="Arial" pitchFamily="34" charset="0"/>
              </a:rPr>
              <a:t>\</a:t>
            </a:r>
            <a:r>
              <a:rPr lang="en-US" sz="2400" dirty="0" err="1">
                <a:solidFill>
                  <a:srgbClr val="FF0000"/>
                </a:solidFill>
                <a:latin typeface="Arial" pitchFamily="34" charset="0"/>
                <a:cs typeface="Arial" pitchFamily="34" charset="0"/>
              </a:rPr>
              <a:t>frac</a:t>
            </a:r>
            <a:r>
              <a:rPr lang="en-US" sz="2400" dirty="0">
                <a:solidFill>
                  <a:srgbClr val="FF0000"/>
                </a:solidFill>
                <a:latin typeface="Arial" pitchFamily="34" charset="0"/>
                <a:cs typeface="Arial" pitchFamily="34" charset="0"/>
              </a:rPr>
              <a:t>{a}{b}</a:t>
            </a:r>
            <a:r>
              <a:rPr lang="en-US" sz="2400" dirty="0">
                <a:latin typeface="Arial" pitchFamily="34" charset="0"/>
                <a:cs typeface="Arial" pitchFamily="34" charset="0"/>
              </a:rPr>
              <a:t>}$</a:t>
            </a:r>
          </a:p>
        </p:txBody>
      </p:sp>
      <p:sp>
        <p:nvSpPr>
          <p:cNvPr id="4" name="3 Rectángulo"/>
          <p:cNvSpPr/>
          <p:nvPr/>
        </p:nvSpPr>
        <p:spPr>
          <a:xfrm>
            <a:off x="1571604" y="3243374"/>
            <a:ext cx="6858048" cy="757130"/>
          </a:xfrm>
          <a:prstGeom prst="rect">
            <a:avLst/>
          </a:prstGeom>
        </p:spPr>
        <p:txBody>
          <a:bodyPr wrap="square">
            <a:spAutoFit/>
          </a:bodyPr>
          <a:lstStyle/>
          <a:p>
            <a:pPr>
              <a:lnSpc>
                <a:spcPct val="90000"/>
              </a:lnSpc>
              <a:buFont typeface="Wingdings" pitchFamily="2" charset="2"/>
              <a:buNone/>
            </a:pPr>
            <a:r>
              <a:rPr lang="en-US" sz="2400" dirty="0">
                <a:solidFill>
                  <a:schemeClr val="tx2"/>
                </a:solidFill>
                <a:latin typeface="Arial" pitchFamily="34" charset="0"/>
                <a:cs typeface="Arial" pitchFamily="34" charset="0"/>
              </a:rPr>
              <a:t>$$</a:t>
            </a:r>
            <a:r>
              <a:rPr lang="en-US" sz="2400" dirty="0">
                <a:solidFill>
                  <a:srgbClr val="0070C0"/>
                </a:solidFill>
                <a:latin typeface="Arial" pitchFamily="34" charset="0"/>
                <a:cs typeface="Arial" pitchFamily="34" charset="0"/>
              </a:rPr>
              <a:t>\int_0^{2\pi}</a:t>
            </a:r>
            <a:r>
              <a:rPr lang="en-US" sz="2400" dirty="0">
                <a:solidFill>
                  <a:schemeClr val="accent2">
                    <a:lumMod val="75000"/>
                  </a:schemeClr>
                </a:solidFill>
                <a:latin typeface="Arial" pitchFamily="34" charset="0"/>
                <a:cs typeface="Arial" pitchFamily="34" charset="0"/>
              </a:rPr>
              <a:t>\</a:t>
            </a:r>
            <a:r>
              <a:rPr lang="en-US" sz="2400" dirty="0" err="1">
                <a:solidFill>
                  <a:schemeClr val="accent2">
                    <a:lumMod val="75000"/>
                  </a:schemeClr>
                </a:solidFill>
                <a:latin typeface="Arial" pitchFamily="34" charset="0"/>
                <a:cs typeface="Arial" pitchFamily="34" charset="0"/>
              </a:rPr>
              <a:t>cos</a:t>
            </a:r>
            <a:r>
              <a:rPr lang="en-US" sz="2400" dirty="0">
                <a:solidFill>
                  <a:schemeClr val="accent2">
                    <a:lumMod val="75000"/>
                  </a:schemeClr>
                </a:solidFill>
                <a:latin typeface="Arial" pitchFamily="34" charset="0"/>
                <a:cs typeface="Arial" pitchFamily="34" charset="0"/>
              </a:rPr>
              <a:t>(</a:t>
            </a:r>
            <a:r>
              <a:rPr lang="en-US" sz="2400" dirty="0" err="1">
                <a:solidFill>
                  <a:schemeClr val="accent2">
                    <a:lumMod val="75000"/>
                  </a:schemeClr>
                </a:solidFill>
                <a:latin typeface="Arial" pitchFamily="34" charset="0"/>
                <a:cs typeface="Arial" pitchFamily="34" charset="0"/>
              </a:rPr>
              <a:t>mx</a:t>
            </a:r>
            <a:r>
              <a:rPr lang="en-US" sz="2400" dirty="0">
                <a:solidFill>
                  <a:schemeClr val="accent2">
                    <a:lumMod val="75000"/>
                  </a:schemeClr>
                </a:solidFill>
                <a:latin typeface="Arial" pitchFamily="34" charset="0"/>
                <a:cs typeface="Arial" pitchFamily="34" charset="0"/>
              </a:rPr>
              <a:t>)\,</a:t>
            </a:r>
            <a:r>
              <a:rPr lang="en-US" sz="2400" dirty="0" err="1">
                <a:solidFill>
                  <a:schemeClr val="accent2">
                    <a:lumMod val="75000"/>
                  </a:schemeClr>
                </a:solidFill>
                <a:latin typeface="Arial" pitchFamily="34" charset="0"/>
                <a:cs typeface="Arial" pitchFamily="34" charset="0"/>
              </a:rPr>
              <a:t>dx</a:t>
            </a:r>
            <a:r>
              <a:rPr lang="en-US" sz="2400" dirty="0">
                <a:solidFill>
                  <a:schemeClr val="tx2"/>
                </a:solidFill>
                <a:latin typeface="Arial" pitchFamily="34" charset="0"/>
                <a:cs typeface="Arial" pitchFamily="34" charset="0"/>
              </a:rPr>
              <a:t> = 0 </a:t>
            </a:r>
            <a:r>
              <a:rPr lang="en-US" sz="2400" dirty="0">
                <a:solidFill>
                  <a:schemeClr val="accent4">
                    <a:lumMod val="75000"/>
                  </a:schemeClr>
                </a:solidFill>
                <a:latin typeface="Arial" pitchFamily="34" charset="0"/>
                <a:cs typeface="Arial" pitchFamily="34" charset="0"/>
              </a:rPr>
              <a:t>\</a:t>
            </a:r>
            <a:r>
              <a:rPr lang="en-US" sz="2400" dirty="0" err="1">
                <a:solidFill>
                  <a:schemeClr val="accent4">
                    <a:lumMod val="75000"/>
                  </a:schemeClr>
                </a:solidFill>
                <a:latin typeface="Arial" pitchFamily="34" charset="0"/>
                <a:cs typeface="Arial" pitchFamily="34" charset="0"/>
              </a:rPr>
              <a:t>hspace</a:t>
            </a:r>
            <a:r>
              <a:rPr lang="en-US" sz="2400" dirty="0">
                <a:solidFill>
                  <a:schemeClr val="accent4">
                    <a:lumMod val="75000"/>
                  </a:schemeClr>
                </a:solidFill>
                <a:latin typeface="Arial" pitchFamily="34" charset="0"/>
                <a:cs typeface="Arial" pitchFamily="34" charset="0"/>
              </a:rPr>
              <a:t>{1cm}</a:t>
            </a:r>
          </a:p>
          <a:p>
            <a:pPr>
              <a:lnSpc>
                <a:spcPct val="90000"/>
              </a:lnSpc>
              <a:buFont typeface="Wingdings" pitchFamily="2" charset="2"/>
              <a:buNone/>
            </a:pPr>
            <a:r>
              <a:rPr lang="en-US" sz="2400" dirty="0">
                <a:solidFill>
                  <a:srgbClr val="FF0000"/>
                </a:solidFill>
                <a:latin typeface="Arial" pitchFamily="34" charset="0"/>
                <a:cs typeface="Arial" pitchFamily="34" charset="0"/>
              </a:rPr>
              <a:t>\</a:t>
            </a:r>
            <a:r>
              <a:rPr lang="en-US" sz="2400" dirty="0" err="1">
                <a:solidFill>
                  <a:srgbClr val="FF0000"/>
                </a:solidFill>
                <a:latin typeface="Arial" pitchFamily="34" charset="0"/>
                <a:cs typeface="Arial" pitchFamily="34" charset="0"/>
              </a:rPr>
              <a:t>mbox</a:t>
            </a:r>
            <a:r>
              <a:rPr lang="en-US" sz="2400" dirty="0">
                <a:solidFill>
                  <a:srgbClr val="FF0000"/>
                </a:solidFill>
                <a:latin typeface="Arial" pitchFamily="34" charset="0"/>
                <a:cs typeface="Arial" pitchFamily="34" charset="0"/>
              </a:rPr>
              <a:t>{if and only if} </a:t>
            </a:r>
            <a:r>
              <a:rPr lang="en-US" sz="2400" dirty="0">
                <a:solidFill>
                  <a:schemeClr val="accent4">
                    <a:lumMod val="75000"/>
                  </a:schemeClr>
                </a:solidFill>
                <a:latin typeface="Arial" pitchFamily="34" charset="0"/>
                <a:cs typeface="Arial" pitchFamily="34" charset="0"/>
              </a:rPr>
              <a:t>\</a:t>
            </a:r>
            <a:r>
              <a:rPr lang="en-US" sz="2400" dirty="0" err="1">
                <a:solidFill>
                  <a:schemeClr val="accent4">
                    <a:lumMod val="75000"/>
                  </a:schemeClr>
                </a:solidFill>
                <a:latin typeface="Arial" pitchFamily="34" charset="0"/>
                <a:cs typeface="Arial" pitchFamily="34" charset="0"/>
              </a:rPr>
              <a:t>hspace</a:t>
            </a:r>
            <a:r>
              <a:rPr lang="en-US" sz="2400" dirty="0">
                <a:solidFill>
                  <a:schemeClr val="accent4">
                    <a:lumMod val="75000"/>
                  </a:schemeClr>
                </a:solidFill>
                <a:latin typeface="Arial" pitchFamily="34" charset="0"/>
                <a:cs typeface="Arial" pitchFamily="34" charset="0"/>
              </a:rPr>
              <a:t>{1cm} </a:t>
            </a:r>
            <a:r>
              <a:rPr lang="en-US" sz="2400" dirty="0">
                <a:solidFill>
                  <a:srgbClr val="0070C0"/>
                </a:solidFill>
                <a:latin typeface="Arial" pitchFamily="34" charset="0"/>
                <a:cs typeface="Arial" pitchFamily="34" charset="0"/>
              </a:rPr>
              <a:t>m\ne</a:t>
            </a:r>
            <a:r>
              <a:rPr lang="en-US" sz="2400" dirty="0">
                <a:solidFill>
                  <a:schemeClr val="tx2"/>
                </a:solidFill>
                <a:latin typeface="Arial" pitchFamily="34" charset="0"/>
                <a:cs typeface="Arial" pitchFamily="34" charset="0"/>
              </a:rPr>
              <a:t> 0$$</a:t>
            </a:r>
          </a:p>
        </p:txBody>
      </p:sp>
      <p:pic>
        <p:nvPicPr>
          <p:cNvPr id="5" name="Picture 4" descr="img16"/>
          <p:cNvPicPr>
            <a:picLocks noChangeAspect="1" noChangeArrowheads="1"/>
          </p:cNvPicPr>
          <p:nvPr/>
        </p:nvPicPr>
        <p:blipFill>
          <a:blip r:embed="rId2" cstate="print"/>
          <a:srcRect l="7863" r="7459" b="16383"/>
          <a:stretch>
            <a:fillRect/>
          </a:stretch>
        </p:blipFill>
        <p:spPr>
          <a:xfrm>
            <a:off x="1785918" y="4357694"/>
            <a:ext cx="6464087" cy="1214446"/>
          </a:xfrm>
          <a:prstGeom prst="rect">
            <a:avLst/>
          </a:prstGeom>
          <a:noFill/>
          <a:ln w="57150">
            <a:solidFill>
              <a:schemeClr val="bg2">
                <a:lumMod val="75000"/>
              </a:schemeClr>
            </a:solid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302362" y="1991330"/>
            <a:ext cx="1214445" cy="894854"/>
          </a:xfrm>
          <a:prstGeom prst="rect">
            <a:avLst/>
          </a:prstGeom>
          <a:noFill/>
          <a:ln w="57150">
            <a:solidFill>
              <a:schemeClr val="bg2">
                <a:lumMod val="75000"/>
              </a:schemeClr>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571604" y="2571744"/>
            <a:ext cx="68580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El preámbulo es un conjunto de instrucciones que especifican características generales del documento LATEX, relativas al tipo (clase) de documento que se compondrá, la fuente base del texto, márgenes, sangrías,</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codificación,</a:t>
            </a:r>
            <a:r>
              <a:rPr kumimoji="0" lang="es-ES_tradnl" sz="24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s-ES_tradnl" sz="2400" b="0" i="0" u="none" strike="noStrike" cap="none" normalizeH="0" baseline="0" dirty="0">
                <a:ln>
                  <a:noFill/>
                </a:ln>
                <a:solidFill>
                  <a:schemeClr val="tx1"/>
                </a:solidFill>
                <a:effectLst/>
                <a:latin typeface="Arial" pitchFamily="34" charset="0"/>
                <a:ea typeface="Calibri" pitchFamily="34" charset="0"/>
                <a:cs typeface="Arial" pitchFamily="34" charset="0"/>
              </a:rPr>
              <a:t>herramientas auxiliares (“paquetes”) y otros.</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1643042" y="1571612"/>
            <a:ext cx="2573333" cy="682615"/>
          </a:xfrm>
          <a:prstGeom prst="rect">
            <a:avLst/>
          </a:prstGeom>
        </p:spPr>
        <p:txBody>
          <a:bodyPr anchor="b">
            <a:normAutofit fontScale="77500" lnSpcReduction="20000"/>
          </a:bodyPr>
          <a:lstStyle/>
          <a:p>
            <a:pPr lvl="0" fontAlgn="base">
              <a:spcBef>
                <a:spcPct val="0"/>
              </a:spcBef>
              <a:spcAft>
                <a:spcPct val="0"/>
              </a:spcAft>
            </a:pPr>
            <a:r>
              <a:rPr lang="es-ES_tradnl"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Preámbulo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Effect transition="in" filter="fade">
                                      <p:cBhvr>
                                        <p:cTn id="7" dur="500"/>
                                        <p:tgtEl>
                                          <p:spTgt spid="174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allAtOnce"/>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57289" y="2088623"/>
            <a:ext cx="4200926" cy="1143008"/>
          </a:xfrm>
          <a:prstGeom prst="rect">
            <a:avLst/>
          </a:prstGeom>
          <a:noFill/>
          <a:ln w="57150">
            <a:solidFill>
              <a:schemeClr val="bg2">
                <a:lumMod val="75000"/>
              </a:schemeClr>
            </a:solidFill>
            <a:miter lim="800000"/>
            <a:headEnd/>
            <a:tailEnd/>
          </a:ln>
        </p:spPr>
      </p:pic>
      <p:sp>
        <p:nvSpPr>
          <p:cNvPr id="7" name="6 Rectángulo"/>
          <p:cNvSpPr/>
          <p:nvPr/>
        </p:nvSpPr>
        <p:spPr>
          <a:xfrm>
            <a:off x="1571604" y="928724"/>
            <a:ext cx="5786478" cy="830997"/>
          </a:xfrm>
          <a:prstGeom prst="rect">
            <a:avLst/>
          </a:prstGeom>
        </p:spPr>
        <p:txBody>
          <a:bodyPr wrap="square">
            <a:spAutoFit/>
          </a:bodyPr>
          <a:lstStyle/>
          <a:p>
            <a:pPr algn="just"/>
            <a:r>
              <a:rPr lang="es-HN" sz="2400" dirty="0">
                <a:latin typeface="Arial" pitchFamily="34" charset="0"/>
                <a:cs typeface="Arial" pitchFamily="34" charset="0"/>
              </a:rPr>
              <a:t>$</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dfrac</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dy</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dx</a:t>
            </a:r>
            <a:r>
              <a:rPr lang="es-HN" sz="2400" dirty="0">
                <a:solidFill>
                  <a:srgbClr val="FF0000"/>
                </a:solidFill>
                <a:latin typeface="Arial" pitchFamily="34" charset="0"/>
                <a:cs typeface="Arial" pitchFamily="34" charset="0"/>
              </a:rPr>
              <a:t>} </a:t>
            </a:r>
            <a:r>
              <a:rPr lang="es-HN" sz="2400" dirty="0">
                <a:latin typeface="Arial" pitchFamily="34" charset="0"/>
                <a:cs typeface="Arial" pitchFamily="34" charset="0"/>
              </a:rPr>
              <a:t>= \</a:t>
            </a:r>
            <a:r>
              <a:rPr lang="es-HN" sz="2400" dirty="0" err="1">
                <a:latin typeface="Arial" pitchFamily="34" charset="0"/>
                <a:cs typeface="Arial" pitchFamily="34" charset="0"/>
              </a:rPr>
              <a:t>dfrac</a:t>
            </a:r>
            <a:r>
              <a:rPr lang="es-HN" sz="2400" dirty="0">
                <a:solidFill>
                  <a:schemeClr val="accent2">
                    <a:lumMod val="75000"/>
                  </a:schemeClr>
                </a:solidFill>
                <a:latin typeface="Arial" pitchFamily="34" charset="0"/>
                <a:cs typeface="Arial" pitchFamily="34" charset="0"/>
              </a:rPr>
              <a:t>{\</a:t>
            </a:r>
            <a:r>
              <a:rPr lang="es-HN" sz="2400" dirty="0" err="1">
                <a:solidFill>
                  <a:schemeClr val="accent2">
                    <a:lumMod val="75000"/>
                  </a:schemeClr>
                </a:solidFill>
                <a:latin typeface="Arial" pitchFamily="34" charset="0"/>
                <a:cs typeface="Arial" pitchFamily="34" charset="0"/>
              </a:rPr>
              <a:t>sqrt</a:t>
            </a:r>
            <a:r>
              <a:rPr lang="es-HN" sz="2400" dirty="0">
                <a:solidFill>
                  <a:schemeClr val="accent2">
                    <a:lumMod val="75000"/>
                  </a:schemeClr>
                </a:solidFill>
                <a:latin typeface="Arial" pitchFamily="34" charset="0"/>
                <a:cs typeface="Arial" pitchFamily="34" charset="0"/>
              </a:rPr>
              <a:t>{</a:t>
            </a:r>
            <a:r>
              <a:rPr lang="es-HN" sz="2400" dirty="0" err="1">
                <a:solidFill>
                  <a:schemeClr val="accent2">
                    <a:lumMod val="75000"/>
                  </a:schemeClr>
                </a:solidFill>
                <a:latin typeface="Arial" pitchFamily="34" charset="0"/>
                <a:cs typeface="Arial" pitchFamily="34" charset="0"/>
              </a:rPr>
              <a:t>x+y</a:t>
            </a:r>
            <a:r>
              <a:rPr lang="es-HN" sz="2400" dirty="0">
                <a:solidFill>
                  <a:schemeClr val="accent2">
                    <a:lumMod val="75000"/>
                  </a:schemeClr>
                </a:solidFill>
                <a:latin typeface="Arial" pitchFamily="34" charset="0"/>
                <a:cs typeface="Arial" pitchFamily="34" charset="0"/>
              </a:rPr>
              <a:t>}+\</a:t>
            </a:r>
            <a:r>
              <a:rPr lang="es-HN" sz="2400" dirty="0" err="1">
                <a:solidFill>
                  <a:schemeClr val="accent2">
                    <a:lumMod val="75000"/>
                  </a:schemeClr>
                </a:solidFill>
                <a:latin typeface="Arial" pitchFamily="34" charset="0"/>
                <a:cs typeface="Arial" pitchFamily="34" charset="0"/>
              </a:rPr>
              <a:t>sqrt</a:t>
            </a:r>
            <a:r>
              <a:rPr lang="es-HN" sz="2400" dirty="0">
                <a:solidFill>
                  <a:schemeClr val="accent2">
                    <a:lumMod val="75000"/>
                  </a:schemeClr>
                </a:solidFill>
                <a:latin typeface="Arial" pitchFamily="34" charset="0"/>
                <a:cs typeface="Arial" pitchFamily="34" charset="0"/>
              </a:rPr>
              <a:t>{x-y}</a:t>
            </a:r>
            <a:r>
              <a:rPr lang="es-HN" sz="2400" dirty="0">
                <a:latin typeface="Arial" pitchFamily="34" charset="0"/>
                <a:cs typeface="Arial" pitchFamily="34" charset="0"/>
              </a:rPr>
              <a:t>}{</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sqrt</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x+y</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sqrt</a:t>
            </a:r>
            <a:r>
              <a:rPr lang="es-HN" sz="2400" dirty="0">
                <a:solidFill>
                  <a:srgbClr val="00B050"/>
                </a:solidFill>
                <a:latin typeface="Arial" pitchFamily="34" charset="0"/>
                <a:cs typeface="Arial" pitchFamily="34" charset="0"/>
              </a:rPr>
              <a:t>{x-y}</a:t>
            </a:r>
            <a:r>
              <a:rPr lang="es-HN" sz="2400" dirty="0">
                <a:latin typeface="Arial" pitchFamily="34" charset="0"/>
                <a:cs typeface="Arial" pitchFamily="34" charset="0"/>
              </a:rPr>
              <a:t>}$</a:t>
            </a:r>
          </a:p>
        </p:txBody>
      </p:sp>
      <p:pic>
        <p:nvPicPr>
          <p:cNvPr id="8" name="Picture 4"/>
          <p:cNvPicPr>
            <a:picLocks noChangeAspect="1" noChangeArrowheads="1"/>
          </p:cNvPicPr>
          <p:nvPr/>
        </p:nvPicPr>
        <p:blipFill>
          <a:blip r:embed="rId3" cstate="print"/>
          <a:srcRect/>
          <a:stretch>
            <a:fillRect/>
          </a:stretch>
        </p:blipFill>
        <p:spPr bwMode="auto">
          <a:xfrm>
            <a:off x="3214678" y="4826698"/>
            <a:ext cx="3286148" cy="1161369"/>
          </a:xfrm>
          <a:prstGeom prst="rect">
            <a:avLst/>
          </a:prstGeom>
          <a:noFill/>
          <a:ln w="57150">
            <a:solidFill>
              <a:schemeClr val="bg2">
                <a:lumMod val="75000"/>
              </a:schemeClr>
            </a:solidFill>
            <a:miter lim="800000"/>
            <a:headEnd/>
            <a:tailEnd/>
          </a:ln>
        </p:spPr>
      </p:pic>
      <p:sp>
        <p:nvSpPr>
          <p:cNvPr id="9" name="8 Rectángulo"/>
          <p:cNvSpPr/>
          <p:nvPr/>
        </p:nvSpPr>
        <p:spPr>
          <a:xfrm>
            <a:off x="1571604" y="3429000"/>
            <a:ext cx="6572296" cy="1200329"/>
          </a:xfrm>
          <a:prstGeom prst="rect">
            <a:avLst/>
          </a:prstGeom>
        </p:spPr>
        <p:txBody>
          <a:bodyPr wrap="square">
            <a:spAutoFit/>
          </a:bodyPr>
          <a:lstStyle/>
          <a:p>
            <a:pPr algn="just"/>
            <a:r>
              <a:rPr lang="es-HN" sz="2400" dirty="0">
                <a:latin typeface="Arial" pitchFamily="34" charset="0"/>
                <a:cs typeface="Arial" pitchFamily="34" charset="0"/>
              </a:rPr>
              <a:t>$ \</a:t>
            </a:r>
            <a:r>
              <a:rPr lang="es-HN" sz="2400" dirty="0" err="1">
                <a:latin typeface="Arial" pitchFamily="34" charset="0"/>
                <a:cs typeface="Arial" pitchFamily="34" charset="0"/>
              </a:rPr>
              <a:t>lim</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limits</a:t>
            </a:r>
            <a:r>
              <a:rPr lang="es-HN" sz="2400" dirty="0">
                <a:solidFill>
                  <a:srgbClr val="00B050"/>
                </a:solidFill>
                <a:latin typeface="Arial" pitchFamily="34" charset="0"/>
                <a:cs typeface="Arial" pitchFamily="34" charset="0"/>
              </a:rPr>
              <a:t>_{x\</a:t>
            </a:r>
            <a:r>
              <a:rPr lang="es-HN" sz="2400" dirty="0" err="1">
                <a:solidFill>
                  <a:srgbClr val="00B050"/>
                </a:solidFill>
                <a:latin typeface="Arial" pitchFamily="34" charset="0"/>
                <a:cs typeface="Arial" pitchFamily="34" charset="0"/>
              </a:rPr>
              <a:t>rightarrow</a:t>
            </a:r>
            <a:r>
              <a:rPr lang="es-HN" sz="2400" dirty="0">
                <a:solidFill>
                  <a:srgbClr val="00B050"/>
                </a:solidFill>
                <a:latin typeface="Arial" pitchFamily="34" charset="0"/>
                <a:cs typeface="Arial" pitchFamily="34" charset="0"/>
              </a:rPr>
              <a:t> 0}</a:t>
            </a:r>
            <a:r>
              <a:rPr lang="es-HN" sz="2400" dirty="0">
                <a:latin typeface="Arial" pitchFamily="34" charset="0"/>
                <a:cs typeface="Arial" pitchFamily="34" charset="0"/>
              </a:rPr>
              <a:t> \</a:t>
            </a:r>
            <a:r>
              <a:rPr lang="es-HN" sz="2400" dirty="0" err="1">
                <a:latin typeface="Arial" pitchFamily="34" charset="0"/>
                <a:cs typeface="Arial" pitchFamily="34" charset="0"/>
              </a:rPr>
              <a:t>dfrac</a:t>
            </a:r>
            <a:r>
              <a:rPr lang="es-HN" sz="2400" dirty="0">
                <a:latin typeface="Arial" pitchFamily="34" charset="0"/>
                <a:cs typeface="Arial" pitchFamily="34" charset="0"/>
              </a:rPr>
              <a:t>{\</a:t>
            </a:r>
            <a:r>
              <a:rPr lang="es-HN" sz="2400" dirty="0" err="1">
                <a:latin typeface="Arial" pitchFamily="34" charset="0"/>
                <a:cs typeface="Arial" pitchFamily="34" charset="0"/>
              </a:rPr>
              <a:t>cos</a:t>
            </a:r>
            <a:r>
              <a:rPr lang="es-HN" sz="2400" dirty="0">
                <a:latin typeface="Arial" pitchFamily="34" charset="0"/>
                <a:cs typeface="Arial" pitchFamily="34" charset="0"/>
              </a:rPr>
              <a:t>\</a:t>
            </a:r>
            <a:r>
              <a:rPr lang="es-HN" sz="2400" dirty="0" err="1">
                <a:latin typeface="Arial" pitchFamily="34" charset="0"/>
                <a:cs typeface="Arial" pitchFamily="34" charset="0"/>
              </a:rPr>
              <a:t>left</a:t>
            </a:r>
            <a:r>
              <a:rPr lang="es-HN" sz="2400" dirty="0">
                <a:latin typeface="Arial" pitchFamily="34" charset="0"/>
                <a:cs typeface="Arial" pitchFamily="34" charset="0"/>
              </a:rPr>
              <a:t>( \sin^{-1}(x)\</a:t>
            </a:r>
            <a:r>
              <a:rPr lang="es-HN" sz="2400" dirty="0" err="1">
                <a:latin typeface="Arial" pitchFamily="34" charset="0"/>
                <a:cs typeface="Arial" pitchFamily="34" charset="0"/>
              </a:rPr>
              <a:t>right</a:t>
            </a:r>
            <a:r>
              <a:rPr lang="es-HN" sz="2400" dirty="0">
                <a:latin typeface="Arial" pitchFamily="34" charset="0"/>
                <a:cs typeface="Arial" pitchFamily="34" charset="0"/>
              </a:rPr>
              <a:t>) -1}{\</a:t>
            </a:r>
            <a:r>
              <a:rPr lang="es-HN" sz="2400" dirty="0" err="1">
                <a:latin typeface="Arial" pitchFamily="34" charset="0"/>
                <a:cs typeface="Arial" pitchFamily="34" charset="0"/>
              </a:rPr>
              <a:t>cos</a:t>
            </a:r>
            <a:r>
              <a:rPr lang="es-HN" sz="2400" dirty="0">
                <a:latin typeface="Arial" pitchFamily="34" charset="0"/>
                <a:cs typeface="Arial" pitchFamily="34" charset="0"/>
              </a:rPr>
              <a:t>\</a:t>
            </a:r>
            <a:r>
              <a:rPr lang="es-HN" sz="2400" dirty="0" err="1">
                <a:latin typeface="Arial" pitchFamily="34" charset="0"/>
                <a:cs typeface="Arial" pitchFamily="34" charset="0"/>
              </a:rPr>
              <a:t>left</a:t>
            </a:r>
            <a:r>
              <a:rPr lang="es-HN" sz="2400" dirty="0">
                <a:latin typeface="Arial" pitchFamily="34" charset="0"/>
                <a:cs typeface="Arial" pitchFamily="34" charset="0"/>
              </a:rPr>
              <a:t>( \tan^{-1}(x)\</a:t>
            </a:r>
            <a:r>
              <a:rPr lang="es-HN" sz="2400" dirty="0" err="1">
                <a:latin typeface="Arial" pitchFamily="34" charset="0"/>
                <a:cs typeface="Arial" pitchFamily="34" charset="0"/>
              </a:rPr>
              <a:t>right</a:t>
            </a:r>
            <a:r>
              <a:rPr lang="es-HN" sz="2400" dirty="0">
                <a:latin typeface="Arial" pitchFamily="34" charset="0"/>
                <a:cs typeface="Arial" pitchFamily="34" charset="0"/>
              </a:rPr>
              <a:t>)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214414" y="3929066"/>
            <a:ext cx="7715305" cy="1785950"/>
          </a:xfrm>
          <a:prstGeom prst="rect">
            <a:avLst/>
          </a:prstGeom>
          <a:noFill/>
          <a:ln w="57150">
            <a:solidFill>
              <a:schemeClr val="bg2">
                <a:lumMod val="75000"/>
              </a:schemeClr>
            </a:solidFill>
            <a:miter lim="800000"/>
            <a:headEnd/>
            <a:tailEnd/>
          </a:ln>
        </p:spPr>
      </p:pic>
      <p:sp>
        <p:nvSpPr>
          <p:cNvPr id="4" name="3 Rectángulo"/>
          <p:cNvSpPr/>
          <p:nvPr/>
        </p:nvSpPr>
        <p:spPr>
          <a:xfrm>
            <a:off x="1643042" y="857232"/>
            <a:ext cx="6715172" cy="2677656"/>
          </a:xfrm>
          <a:prstGeom prst="rect">
            <a:avLst/>
          </a:prstGeom>
        </p:spPr>
        <p:txBody>
          <a:bodyPr wrap="square">
            <a:spAutoFit/>
          </a:bodyPr>
          <a:lstStyle/>
          <a:p>
            <a:pPr algn="just"/>
            <a:r>
              <a:rPr lang="es-HN" sz="2400" dirty="0">
                <a:solidFill>
                  <a:srgbClr val="00B050"/>
                </a:solidFill>
                <a:latin typeface="Arial" pitchFamily="34" charset="0"/>
                <a:cs typeface="Arial" pitchFamily="34" charset="0"/>
              </a:rPr>
              <a:t>$</a:t>
            </a:r>
            <a:r>
              <a:rPr lang="es-HN" sz="2400" dirty="0">
                <a:latin typeface="Arial" pitchFamily="34" charset="0"/>
                <a:cs typeface="Arial" pitchFamily="34" charset="0"/>
              </a:rPr>
              <a:t>\</a:t>
            </a:r>
            <a:r>
              <a:rPr lang="es-HN" sz="2400" dirty="0" err="1">
                <a:latin typeface="Arial" pitchFamily="34" charset="0"/>
                <a:cs typeface="Arial" pitchFamily="34" charset="0"/>
              </a:rPr>
              <a:t>dfrac</a:t>
            </a:r>
            <a:r>
              <a:rPr lang="es-HN" sz="2400" dirty="0">
                <a:latin typeface="Arial" pitchFamily="34" charset="0"/>
                <a:cs typeface="Arial" pitchFamily="34" charset="0"/>
              </a:rPr>
              <a:t>{\</a:t>
            </a:r>
            <a:r>
              <a:rPr lang="es-HN" sz="2400" dirty="0" err="1">
                <a:latin typeface="Arial" pitchFamily="34" charset="0"/>
                <a:cs typeface="Arial" pitchFamily="34" charset="0"/>
              </a:rPr>
              <a:t>partial</a:t>
            </a:r>
            <a:r>
              <a:rPr lang="es-HN" sz="2400" dirty="0">
                <a:latin typeface="Arial" pitchFamily="34" charset="0"/>
                <a:cs typeface="Arial" pitchFamily="34" charset="0"/>
              </a:rPr>
              <a:t> M}{\</a:t>
            </a:r>
            <a:r>
              <a:rPr lang="es-HN" sz="2400" dirty="0" err="1">
                <a:latin typeface="Arial" pitchFamily="34" charset="0"/>
                <a:cs typeface="Arial" pitchFamily="34" charset="0"/>
              </a:rPr>
              <a:t>partial</a:t>
            </a:r>
            <a:r>
              <a:rPr lang="es-HN" sz="2400" dirty="0">
                <a:latin typeface="Arial" pitchFamily="34" charset="0"/>
                <a:cs typeface="Arial" pitchFamily="34" charset="0"/>
              </a:rPr>
              <a:t> y}=\</a:t>
            </a:r>
            <a:r>
              <a:rPr lang="es-HN" sz="2400" dirty="0" err="1">
                <a:latin typeface="Arial" pitchFamily="34" charset="0"/>
                <a:cs typeface="Arial" pitchFamily="34" charset="0"/>
              </a:rPr>
              <a:t>dfrac</a:t>
            </a:r>
            <a:r>
              <a:rPr lang="es-HN" sz="2400" dirty="0">
                <a:latin typeface="Arial" pitchFamily="34" charset="0"/>
                <a:cs typeface="Arial" pitchFamily="34" charset="0"/>
              </a:rPr>
              <a:t>{\</a:t>
            </a:r>
            <a:r>
              <a:rPr lang="es-HN" sz="2400" dirty="0" err="1">
                <a:latin typeface="Arial" pitchFamily="34" charset="0"/>
                <a:cs typeface="Arial" pitchFamily="34" charset="0"/>
              </a:rPr>
              <a:t>partial</a:t>
            </a:r>
            <a:r>
              <a:rPr lang="es-HN" sz="2400" dirty="0">
                <a:latin typeface="Arial" pitchFamily="34" charset="0"/>
                <a:cs typeface="Arial" pitchFamily="34" charset="0"/>
              </a:rPr>
              <a:t> N}{\</a:t>
            </a:r>
            <a:r>
              <a:rPr lang="es-HN" sz="2400" dirty="0" err="1">
                <a:latin typeface="Arial" pitchFamily="34" charset="0"/>
                <a:cs typeface="Arial" pitchFamily="34" charset="0"/>
              </a:rPr>
              <a:t>partial</a:t>
            </a:r>
            <a:r>
              <a:rPr lang="es-HN" sz="2400" dirty="0">
                <a:latin typeface="Arial" pitchFamily="34" charset="0"/>
                <a:cs typeface="Arial" pitchFamily="34" charset="0"/>
              </a:rPr>
              <a:t> x}+\</a:t>
            </a:r>
            <a:r>
              <a:rPr lang="es-HN" sz="2400" dirty="0" err="1">
                <a:latin typeface="Arial" pitchFamily="34" charset="0"/>
                <a:cs typeface="Arial" pitchFamily="34" charset="0"/>
              </a:rPr>
              <a:t>dfrac</a:t>
            </a:r>
            <a:r>
              <a:rPr lang="es-HN" sz="2400" dirty="0">
                <a:latin typeface="Arial" pitchFamily="34" charset="0"/>
                <a:cs typeface="Arial" pitchFamily="34" charset="0"/>
              </a:rPr>
              <a:t>{q}{x}N-\</a:t>
            </a:r>
            <a:r>
              <a:rPr lang="es-HN" sz="2400" dirty="0" err="1">
                <a:latin typeface="Arial" pitchFamily="34" charset="0"/>
                <a:cs typeface="Arial" pitchFamily="34" charset="0"/>
              </a:rPr>
              <a:t>dfrac</a:t>
            </a:r>
            <a:r>
              <a:rPr lang="es-HN" sz="2400" dirty="0">
                <a:latin typeface="Arial" pitchFamily="34" charset="0"/>
                <a:cs typeface="Arial" pitchFamily="34" charset="0"/>
              </a:rPr>
              <a:t>{p}{y}M, $ para $ </a:t>
            </a:r>
            <a:r>
              <a:rPr lang="es-HN" sz="2400" dirty="0" err="1">
                <a:latin typeface="Arial" pitchFamily="34" charset="0"/>
                <a:cs typeface="Arial" pitchFamily="34" charset="0"/>
              </a:rPr>
              <a:t>p,q</a:t>
            </a:r>
            <a:r>
              <a:rPr lang="es-HN" sz="2400" dirty="0">
                <a:latin typeface="Arial" pitchFamily="34" charset="0"/>
                <a:cs typeface="Arial" pitchFamily="34" charset="0"/>
              </a:rPr>
              <a:t>\</a:t>
            </a:r>
            <a:r>
              <a:rPr lang="es-HN" sz="2400" dirty="0" err="1">
                <a:latin typeface="Arial" pitchFamily="34" charset="0"/>
                <a:cs typeface="Arial" pitchFamily="34" charset="0"/>
              </a:rPr>
              <a:t>not</a:t>
            </a:r>
            <a:r>
              <a:rPr lang="es-HN" sz="2400" dirty="0">
                <a:latin typeface="Arial" pitchFamily="34" charset="0"/>
                <a:cs typeface="Arial" pitchFamily="34" charset="0"/>
              </a:rPr>
              <a:t> = 0 $ la </a:t>
            </a:r>
            <a:r>
              <a:rPr lang="es-HN" sz="2400" dirty="0" err="1">
                <a:latin typeface="Arial" pitchFamily="34" charset="0"/>
                <a:cs typeface="Arial" pitchFamily="34" charset="0"/>
              </a:rPr>
              <a:t>ecuaci</a:t>
            </a:r>
            <a:r>
              <a:rPr lang="es-HN" sz="2400" dirty="0">
                <a:latin typeface="Arial" pitchFamily="34" charset="0"/>
                <a:cs typeface="Arial" pitchFamily="34" charset="0"/>
              </a:rPr>
              <a:t>\'</a:t>
            </a:r>
            <a:r>
              <a:rPr lang="es-HN" sz="2400" dirty="0" err="1">
                <a:latin typeface="Arial" pitchFamily="34" charset="0"/>
                <a:cs typeface="Arial" pitchFamily="34" charset="0"/>
              </a:rPr>
              <a:t>on</a:t>
            </a:r>
            <a:r>
              <a:rPr lang="es-HN" sz="2400" dirty="0">
                <a:latin typeface="Arial" pitchFamily="34" charset="0"/>
                <a:cs typeface="Arial" pitchFamily="34" charset="0"/>
              </a:rPr>
              <a:t> diferencial $</a:t>
            </a:r>
            <a:r>
              <a:rPr lang="es-HN" sz="2400" dirty="0" err="1">
                <a:latin typeface="Arial" pitchFamily="34" charset="0"/>
                <a:cs typeface="Arial" pitchFamily="34" charset="0"/>
              </a:rPr>
              <a:t>Mdx+Ndy</a:t>
            </a:r>
            <a:r>
              <a:rPr lang="es-HN" sz="2400" dirty="0">
                <a:latin typeface="Arial" pitchFamily="34" charset="0"/>
                <a:cs typeface="Arial" pitchFamily="34" charset="0"/>
              </a:rPr>
              <a:t>=0</a:t>
            </a:r>
            <a:r>
              <a:rPr lang="es-HN" sz="2400" dirty="0">
                <a:solidFill>
                  <a:srgbClr val="00B050"/>
                </a:solidFill>
                <a:latin typeface="Arial" pitchFamily="34" charset="0"/>
                <a:cs typeface="Arial" pitchFamily="34" charset="0"/>
              </a:rPr>
              <a:t>$</a:t>
            </a:r>
            <a:r>
              <a:rPr lang="es-HN" sz="2400" dirty="0">
                <a:latin typeface="Arial" pitchFamily="34" charset="0"/>
                <a:cs typeface="Arial" pitchFamily="34" charset="0"/>
              </a:rPr>
              <a:t>, no es en general exacta, pero llega a serlo al multiplicar por un factor integrante adecuado. Encontrar dicho factor integrante.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1714480" y="2399129"/>
            <a:ext cx="6339884" cy="928694"/>
          </a:xfrm>
          <a:prstGeom prst="rect">
            <a:avLst/>
          </a:prstGeom>
          <a:noFill/>
          <a:ln w="57150">
            <a:solidFill>
              <a:schemeClr val="bg2">
                <a:lumMod val="75000"/>
              </a:schemeClr>
            </a:solid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1907704" y="4941168"/>
            <a:ext cx="5643602" cy="907514"/>
          </a:xfrm>
          <a:prstGeom prst="rect">
            <a:avLst/>
          </a:prstGeom>
          <a:noFill/>
          <a:ln w="57150">
            <a:solidFill>
              <a:schemeClr val="bg2">
                <a:lumMod val="75000"/>
              </a:schemeClr>
            </a:solidFill>
            <a:miter lim="800000"/>
            <a:headEnd/>
            <a:tailEnd/>
          </a:ln>
        </p:spPr>
      </p:pic>
      <p:sp>
        <p:nvSpPr>
          <p:cNvPr id="6" name="5 Rectángulo"/>
          <p:cNvSpPr/>
          <p:nvPr/>
        </p:nvSpPr>
        <p:spPr>
          <a:xfrm>
            <a:off x="1348241" y="3738864"/>
            <a:ext cx="7072362" cy="830997"/>
          </a:xfrm>
          <a:prstGeom prst="rect">
            <a:avLst/>
          </a:prstGeom>
        </p:spPr>
        <p:txBody>
          <a:bodyPr wrap="square">
            <a:spAutoFit/>
          </a:bodyPr>
          <a:lstStyle/>
          <a:p>
            <a:r>
              <a:rPr lang="es-HN" sz="2400" dirty="0">
                <a:latin typeface="Arial" pitchFamily="34" charset="0"/>
                <a:cs typeface="Arial" pitchFamily="34" charset="0"/>
              </a:rPr>
              <a:t>Calcular   $\</a:t>
            </a:r>
            <a:r>
              <a:rPr lang="es-HN" sz="2400" dirty="0" err="1">
                <a:latin typeface="Arial" pitchFamily="34" charset="0"/>
                <a:cs typeface="Arial" pitchFamily="34" charset="0"/>
              </a:rPr>
              <a:t>lim</a:t>
            </a:r>
            <a:r>
              <a:rPr lang="es-HN" sz="2400" dirty="0">
                <a:latin typeface="Arial" pitchFamily="34" charset="0"/>
                <a:cs typeface="Arial" pitchFamily="34" charset="0"/>
              </a:rPr>
              <a:t>\</a:t>
            </a:r>
            <a:r>
              <a:rPr lang="es-HN" sz="2400" dirty="0" err="1">
                <a:latin typeface="Arial" pitchFamily="34" charset="0"/>
                <a:cs typeface="Arial" pitchFamily="34" charset="0"/>
              </a:rPr>
              <a:t>limits</a:t>
            </a:r>
            <a:r>
              <a:rPr lang="es-HN" sz="2400" dirty="0">
                <a:latin typeface="Arial" pitchFamily="34" charset="0"/>
                <a:cs typeface="Arial" pitchFamily="34" charset="0"/>
              </a:rPr>
              <a:t>_{n\</a:t>
            </a:r>
            <a:r>
              <a:rPr lang="es-HN" sz="2400" dirty="0" err="1">
                <a:latin typeface="Arial" pitchFamily="34" charset="0"/>
                <a:cs typeface="Arial" pitchFamily="34" charset="0"/>
              </a:rPr>
              <a:t>rightarrow</a:t>
            </a:r>
            <a:r>
              <a:rPr lang="es-HN" sz="2400" dirty="0">
                <a:latin typeface="Arial" pitchFamily="34" charset="0"/>
                <a:cs typeface="Arial" pitchFamily="34" charset="0"/>
              </a:rPr>
              <a:t> \</a:t>
            </a:r>
            <a:r>
              <a:rPr lang="es-HN" sz="2400" dirty="0" err="1">
                <a:latin typeface="Arial" pitchFamily="34" charset="0"/>
                <a:cs typeface="Arial" pitchFamily="34" charset="0"/>
              </a:rPr>
              <a:t>infty</a:t>
            </a:r>
            <a:r>
              <a:rPr lang="es-HN" sz="2400" dirty="0">
                <a:latin typeface="Arial" pitchFamily="34" charset="0"/>
                <a:cs typeface="Arial" pitchFamily="34" charset="0"/>
              </a:rPr>
              <a:t>} \</a:t>
            </a:r>
            <a:r>
              <a:rPr lang="es-HN" sz="2400" dirty="0" err="1">
                <a:latin typeface="Arial" pitchFamily="34" charset="0"/>
                <a:cs typeface="Arial" pitchFamily="34" charset="0"/>
              </a:rPr>
              <a:t>sqrt</a:t>
            </a:r>
            <a:r>
              <a:rPr lang="es-HN" sz="2400" dirty="0">
                <a:latin typeface="Arial" pitchFamily="34" charset="0"/>
                <a:cs typeface="Arial" pitchFamily="34" charset="0"/>
              </a:rPr>
              <a:t>[n]{</a:t>
            </a:r>
            <a:r>
              <a:rPr lang="es-HN" sz="2400" dirty="0" err="1">
                <a:latin typeface="Arial" pitchFamily="34" charset="0"/>
                <a:cs typeface="Arial" pitchFamily="34" charset="0"/>
              </a:rPr>
              <a:t>a^n+b^n</a:t>
            </a:r>
            <a:r>
              <a:rPr lang="es-HN" sz="2400" dirty="0">
                <a:latin typeface="Arial" pitchFamily="34" charset="0"/>
                <a:cs typeface="Arial" pitchFamily="34" charset="0"/>
              </a:rPr>
              <a:t>} \ \ \ </a:t>
            </a:r>
            <a:r>
              <a:rPr lang="es-HN" sz="2400" dirty="0" err="1">
                <a:latin typeface="Arial" pitchFamily="34" charset="0"/>
                <a:cs typeface="Arial" pitchFamily="34" charset="0"/>
              </a:rPr>
              <a:t>a,b</a:t>
            </a:r>
            <a:r>
              <a:rPr lang="es-HN" sz="2400" dirty="0">
                <a:latin typeface="Arial" pitchFamily="34" charset="0"/>
                <a:cs typeface="Arial" pitchFamily="34" charset="0"/>
              </a:rPr>
              <a:t>&gt; 0$</a:t>
            </a:r>
          </a:p>
        </p:txBody>
      </p:sp>
      <p:sp>
        <p:nvSpPr>
          <p:cNvPr id="7" name="6 Rectángulo"/>
          <p:cNvSpPr/>
          <p:nvPr/>
        </p:nvSpPr>
        <p:spPr>
          <a:xfrm>
            <a:off x="1259632" y="846665"/>
            <a:ext cx="7500990" cy="1200329"/>
          </a:xfrm>
          <a:prstGeom prst="rect">
            <a:avLst/>
          </a:prstGeom>
        </p:spPr>
        <p:txBody>
          <a:bodyPr wrap="square">
            <a:spAutoFit/>
          </a:bodyPr>
          <a:lstStyle/>
          <a:p>
            <a:r>
              <a:rPr lang="es-HN" sz="2400" dirty="0">
                <a:latin typeface="Arial" pitchFamily="34" charset="0"/>
                <a:cs typeface="Arial" pitchFamily="34" charset="0"/>
              </a:rPr>
              <a:t>Demuestre  que: $\</a:t>
            </a:r>
            <a:r>
              <a:rPr lang="es-HN" sz="2400" dirty="0" err="1">
                <a:latin typeface="Arial" pitchFamily="34" charset="0"/>
                <a:cs typeface="Arial" pitchFamily="34" charset="0"/>
              </a:rPr>
              <a:t>displaystyle</a:t>
            </a:r>
            <a:r>
              <a:rPr lang="es-HN" sz="2400" dirty="0">
                <a:latin typeface="Arial" pitchFamily="34" charset="0"/>
                <a:cs typeface="Arial" pitchFamily="34" charset="0"/>
              </a:rPr>
              <a:t>{</a:t>
            </a:r>
            <a:r>
              <a:rPr lang="es-HN" sz="2400" dirty="0">
                <a:solidFill>
                  <a:srgbClr val="0070C0"/>
                </a:solidFill>
                <a:latin typeface="Arial" pitchFamily="34" charset="0"/>
                <a:cs typeface="Arial" pitchFamily="34" charset="0"/>
              </a:rPr>
              <a:t>\int_0^\</a:t>
            </a:r>
            <a:r>
              <a:rPr lang="es-HN" sz="2400" dirty="0" err="1">
                <a:solidFill>
                  <a:srgbClr val="0070C0"/>
                </a:solidFill>
                <a:latin typeface="Arial" pitchFamily="34" charset="0"/>
                <a:cs typeface="Arial" pitchFamily="34" charset="0"/>
              </a:rPr>
              <a:t>infty</a:t>
            </a:r>
            <a:r>
              <a:rPr lang="es-HN" sz="2400" dirty="0">
                <a:latin typeface="Arial" pitchFamily="34" charset="0"/>
                <a:cs typeface="Arial" pitchFamily="34" charset="0"/>
              </a:rPr>
              <a:t>{</a:t>
            </a:r>
            <a:r>
              <a:rPr lang="es-HN" sz="2400" dirty="0">
                <a:solidFill>
                  <a:srgbClr val="00B050"/>
                </a:solidFill>
                <a:latin typeface="Arial" pitchFamily="34" charset="0"/>
                <a:cs typeface="Arial" pitchFamily="34" charset="0"/>
              </a:rPr>
              <a:t>\</a:t>
            </a:r>
            <a:r>
              <a:rPr lang="es-HN" sz="2400" dirty="0" err="1">
                <a:solidFill>
                  <a:srgbClr val="00B050"/>
                </a:solidFill>
                <a:latin typeface="Arial" pitchFamily="34" charset="0"/>
                <a:cs typeface="Arial" pitchFamily="34" charset="0"/>
              </a:rPr>
              <a:t>dfrac</a:t>
            </a:r>
            <a:r>
              <a:rPr lang="es-HN" sz="2400" dirty="0">
                <a:solidFill>
                  <a:srgbClr val="00B050"/>
                </a:solidFill>
                <a:latin typeface="Arial" pitchFamily="34" charset="0"/>
                <a:cs typeface="Arial" pitchFamily="34" charset="0"/>
              </a:rPr>
              <a:t>{\sin(</a:t>
            </a:r>
            <a:r>
              <a:rPr lang="es-HN" sz="2400" dirty="0" err="1">
                <a:solidFill>
                  <a:srgbClr val="00B050"/>
                </a:solidFill>
                <a:latin typeface="Arial" pitchFamily="34" charset="0"/>
                <a:cs typeface="Arial" pitchFamily="34" charset="0"/>
              </a:rPr>
              <a:t>tx</a:t>
            </a:r>
            <a:r>
              <a:rPr lang="es-HN" sz="2400" dirty="0">
                <a:solidFill>
                  <a:srgbClr val="00B050"/>
                </a:solidFill>
                <a:latin typeface="Arial" pitchFamily="34" charset="0"/>
                <a:cs typeface="Arial" pitchFamily="34" charset="0"/>
              </a:rPr>
              <a:t>)}{x}</a:t>
            </a:r>
            <a:r>
              <a:rPr lang="es-HN" sz="2400" dirty="0" err="1">
                <a:solidFill>
                  <a:srgbClr val="00B050"/>
                </a:solidFill>
                <a:latin typeface="Arial" pitchFamily="34" charset="0"/>
                <a:cs typeface="Arial" pitchFamily="34" charset="0"/>
              </a:rPr>
              <a:t>dx</a:t>
            </a:r>
            <a:r>
              <a:rPr lang="es-HN" sz="2400" dirty="0">
                <a:solidFill>
                  <a:srgbClr val="00B050"/>
                </a:solidFill>
                <a:latin typeface="Arial" pitchFamily="34" charset="0"/>
                <a:cs typeface="Arial" pitchFamily="34" charset="0"/>
              </a:rPr>
              <a:t>}</a:t>
            </a:r>
            <a:r>
              <a:rPr lang="es-HN" sz="2400" dirty="0">
                <a:latin typeface="Arial" pitchFamily="34" charset="0"/>
                <a:cs typeface="Arial" pitchFamily="34" charset="0"/>
              </a:rPr>
              <a:t>}    = </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dfrac</a:t>
            </a:r>
            <a:r>
              <a:rPr lang="es-HN" sz="2400" dirty="0">
                <a:solidFill>
                  <a:srgbClr val="FF0000"/>
                </a:solidFill>
                <a:latin typeface="Arial" pitchFamily="34" charset="0"/>
                <a:cs typeface="Arial" pitchFamily="34" charset="0"/>
              </a:rPr>
              <a:t>{\pi}{2}  </a:t>
            </a:r>
            <a:r>
              <a:rPr lang="es-HN" sz="2400" dirty="0">
                <a:latin typeface="Arial" pitchFamily="34" charset="0"/>
                <a:cs typeface="Arial" pitchFamily="34" charset="0"/>
              </a:rPr>
              <a:t>si  t\</a:t>
            </a:r>
            <a:r>
              <a:rPr lang="es-HN" sz="2400" dirty="0" err="1">
                <a:latin typeface="Arial" pitchFamily="34" charset="0"/>
                <a:cs typeface="Arial" pitchFamily="34" charset="0"/>
              </a:rPr>
              <a:t>geq</a:t>
            </a:r>
            <a:r>
              <a:rPr lang="es-HN" sz="2400" dirty="0">
                <a:latin typeface="Arial" pitchFamily="34" charset="0"/>
                <a:cs typeface="Arial" pitchFamily="34" charset="0"/>
              </a:rPr>
              <a:t> 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71604" y="1000108"/>
            <a:ext cx="6929486" cy="830997"/>
          </a:xfrm>
          <a:prstGeom prst="rect">
            <a:avLst/>
          </a:prstGeom>
        </p:spPr>
        <p:txBody>
          <a:bodyPr wrap="square">
            <a:spAutoFit/>
          </a:bodyPr>
          <a:lstStyle/>
          <a:p>
            <a:r>
              <a:rPr lang="es-HN" sz="2400" dirty="0">
                <a:latin typeface="Arial" pitchFamily="34" charset="0"/>
                <a:cs typeface="Arial" pitchFamily="34" charset="0"/>
              </a:rPr>
              <a:t>$$</a:t>
            </a:r>
            <a:r>
              <a:rPr lang="es-HN" sz="2400" dirty="0">
                <a:solidFill>
                  <a:schemeClr val="accent4">
                    <a:lumMod val="50000"/>
                  </a:schemeClr>
                </a:solidFill>
                <a:latin typeface="Arial" pitchFamily="34" charset="0"/>
                <a:cs typeface="Arial" pitchFamily="34" charset="0"/>
              </a:rPr>
              <a:t>\</a:t>
            </a:r>
            <a:r>
              <a:rPr lang="es-HN" sz="2400" dirty="0" err="1">
                <a:solidFill>
                  <a:schemeClr val="accent4">
                    <a:lumMod val="50000"/>
                  </a:schemeClr>
                </a:solidFill>
                <a:latin typeface="Arial" pitchFamily="34" charset="0"/>
                <a:cs typeface="Arial" pitchFamily="34" charset="0"/>
              </a:rPr>
              <a:t>oint</a:t>
            </a:r>
            <a:r>
              <a:rPr lang="es-HN" sz="2400" dirty="0">
                <a:solidFill>
                  <a:schemeClr val="accent4">
                    <a:lumMod val="50000"/>
                  </a:schemeClr>
                </a:solidFill>
                <a:latin typeface="Arial" pitchFamily="34" charset="0"/>
                <a:cs typeface="Arial" pitchFamily="34" charset="0"/>
              </a:rPr>
              <a:t>_</a:t>
            </a:r>
            <a:r>
              <a:rPr lang="es-HN" sz="2400" dirty="0">
                <a:latin typeface="Arial" pitchFamily="34" charset="0"/>
                <a:cs typeface="Arial" pitchFamily="34" charset="0"/>
              </a:rPr>
              <a:t>{</a:t>
            </a:r>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vert</a:t>
            </a:r>
            <a:r>
              <a:rPr lang="es-HN" sz="2400" dirty="0">
                <a:solidFill>
                  <a:srgbClr val="0070C0"/>
                </a:solidFill>
                <a:latin typeface="Arial" pitchFamily="34" charset="0"/>
                <a:cs typeface="Arial" pitchFamily="34" charset="0"/>
              </a:rPr>
              <a:t> z \</a:t>
            </a:r>
            <a:r>
              <a:rPr lang="es-HN" sz="2400" dirty="0" err="1">
                <a:solidFill>
                  <a:srgbClr val="0070C0"/>
                </a:solidFill>
                <a:latin typeface="Arial" pitchFamily="34" charset="0"/>
                <a:cs typeface="Arial" pitchFamily="34" charset="0"/>
              </a:rPr>
              <a:t>vert</a:t>
            </a:r>
            <a:r>
              <a:rPr lang="es-HN" sz="2400" dirty="0">
                <a:solidFill>
                  <a:srgbClr val="0070C0"/>
                </a:solidFill>
                <a:latin typeface="Arial" pitchFamily="34" charset="0"/>
                <a:cs typeface="Arial" pitchFamily="34" charset="0"/>
              </a:rPr>
              <a:t>=2</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dfrac</a:t>
            </a:r>
            <a:r>
              <a:rPr lang="es-HN" sz="2400" dirty="0">
                <a:solidFill>
                  <a:srgbClr val="FF0000"/>
                </a:solidFill>
                <a:latin typeface="Arial" pitchFamily="34" charset="0"/>
                <a:cs typeface="Arial" pitchFamily="34" charset="0"/>
              </a:rPr>
              <a:t>{e^{3iz}}{\</a:t>
            </a:r>
            <a:r>
              <a:rPr lang="es-HN" sz="2400" dirty="0" err="1">
                <a:solidFill>
                  <a:srgbClr val="FF0000"/>
                </a:solidFill>
                <a:latin typeface="Arial" pitchFamily="34" charset="0"/>
                <a:cs typeface="Arial" pitchFamily="34" charset="0"/>
              </a:rPr>
              <a:t>left</a:t>
            </a:r>
            <a:r>
              <a:rPr lang="es-HN" sz="2400" dirty="0">
                <a:solidFill>
                  <a:srgbClr val="FF0000"/>
                </a:solidFill>
                <a:latin typeface="Arial" pitchFamily="34" charset="0"/>
                <a:cs typeface="Arial" pitchFamily="34" charset="0"/>
              </a:rPr>
              <a:t>( z^2+1\</a:t>
            </a:r>
            <a:r>
              <a:rPr lang="es-HN" sz="2400" dirty="0" err="1">
                <a:solidFill>
                  <a:srgbClr val="FF0000"/>
                </a:solidFill>
                <a:latin typeface="Arial" pitchFamily="34" charset="0"/>
                <a:cs typeface="Arial" pitchFamily="34" charset="0"/>
              </a:rPr>
              <a:t>right</a:t>
            </a:r>
            <a:r>
              <a:rPr lang="es-HN" sz="2400" dirty="0">
                <a:solidFill>
                  <a:srgbClr val="FF0000"/>
                </a:solidFill>
                <a:latin typeface="Arial" pitchFamily="34" charset="0"/>
                <a:cs typeface="Arial" pitchFamily="34" charset="0"/>
              </a:rPr>
              <a:t>)} </a:t>
            </a:r>
            <a:r>
              <a:rPr lang="es-HN" sz="2400" dirty="0" err="1">
                <a:solidFill>
                  <a:srgbClr val="FF0000"/>
                </a:solidFill>
                <a:latin typeface="Arial" pitchFamily="34" charset="0"/>
                <a:cs typeface="Arial" pitchFamily="34" charset="0"/>
              </a:rPr>
              <a:t>dz</a:t>
            </a:r>
            <a:r>
              <a:rPr lang="es-HN" sz="2400" dirty="0">
                <a:latin typeface="Arial" pitchFamily="34" charset="0"/>
                <a:cs typeface="Arial" pitchFamily="34" charset="0"/>
              </a:rPr>
              <a:t>}$$</a:t>
            </a:r>
          </a:p>
        </p:txBody>
      </p:sp>
      <p:pic>
        <p:nvPicPr>
          <p:cNvPr id="2051" name="Picture 3"/>
          <p:cNvPicPr>
            <a:picLocks noChangeAspect="1" noChangeArrowheads="1"/>
          </p:cNvPicPr>
          <p:nvPr/>
        </p:nvPicPr>
        <p:blipFill>
          <a:blip r:embed="rId2" cstate="print"/>
          <a:srcRect/>
          <a:stretch>
            <a:fillRect/>
          </a:stretch>
        </p:blipFill>
        <p:spPr bwMode="auto">
          <a:xfrm>
            <a:off x="3643306" y="4786322"/>
            <a:ext cx="2714644" cy="1114345"/>
          </a:xfrm>
          <a:prstGeom prst="rect">
            <a:avLst/>
          </a:prstGeom>
          <a:noFill/>
          <a:ln w="57150">
            <a:solidFill>
              <a:schemeClr val="bg2">
                <a:lumMod val="75000"/>
              </a:schemeClr>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571868" y="2071678"/>
            <a:ext cx="3000396" cy="1143008"/>
          </a:xfrm>
          <a:prstGeom prst="rect">
            <a:avLst/>
          </a:prstGeom>
          <a:noFill/>
          <a:ln w="57150">
            <a:solidFill>
              <a:schemeClr val="bg2">
                <a:lumMod val="75000"/>
              </a:schemeClr>
            </a:solidFill>
            <a:miter lim="800000"/>
            <a:headEnd/>
            <a:tailEnd/>
          </a:ln>
        </p:spPr>
      </p:pic>
      <p:sp>
        <p:nvSpPr>
          <p:cNvPr id="7" name="6 Rectángulo"/>
          <p:cNvSpPr/>
          <p:nvPr/>
        </p:nvSpPr>
        <p:spPr>
          <a:xfrm>
            <a:off x="1643042" y="3857628"/>
            <a:ext cx="6858048" cy="461665"/>
          </a:xfrm>
          <a:prstGeom prst="rect">
            <a:avLst/>
          </a:prstGeom>
        </p:spPr>
        <p:txBody>
          <a:bodyPr wrap="square">
            <a:spAutoFit/>
          </a:bodyPr>
          <a:lstStyle/>
          <a:p>
            <a:r>
              <a:rPr lang="es-HN" sz="2400" dirty="0">
                <a:latin typeface="Arial" pitchFamily="34" charset="0"/>
                <a:cs typeface="Arial" pitchFamily="34" charset="0"/>
              </a:rPr>
              <a:t>$$\</a:t>
            </a:r>
            <a:r>
              <a:rPr lang="es-HN" sz="2400" dirty="0" err="1">
                <a:latin typeface="Arial" pitchFamily="34" charset="0"/>
                <a:cs typeface="Arial" pitchFamily="34" charset="0"/>
              </a:rPr>
              <a:t>int</a:t>
            </a:r>
            <a:r>
              <a:rPr lang="es-HN" sz="2400" dirty="0">
                <a:latin typeface="Arial" pitchFamily="34" charset="0"/>
                <a:cs typeface="Arial" pitchFamily="34" charset="0"/>
              </a:rPr>
              <a:t>_{\</a:t>
            </a:r>
            <a:r>
              <a:rPr lang="es-HN" sz="2400" dirty="0" err="1">
                <a:latin typeface="Arial" pitchFamily="34" charset="0"/>
                <a:cs typeface="Arial" pitchFamily="34" charset="0"/>
              </a:rPr>
              <a:t>infty</a:t>
            </a:r>
            <a:r>
              <a:rPr lang="es-HN" sz="2400" dirty="0">
                <a:latin typeface="Arial" pitchFamily="34" charset="0"/>
                <a:cs typeface="Arial" pitchFamily="34" charset="0"/>
              </a:rPr>
              <a:t>}^{\</a:t>
            </a:r>
            <a:r>
              <a:rPr lang="es-HN" sz="2400" dirty="0" err="1">
                <a:latin typeface="Arial" pitchFamily="34" charset="0"/>
                <a:cs typeface="Arial" pitchFamily="34" charset="0"/>
              </a:rPr>
              <a:t>infty</a:t>
            </a:r>
            <a:r>
              <a:rPr lang="es-HN" sz="2400" dirty="0">
                <a:latin typeface="Arial" pitchFamily="34" charset="0"/>
                <a:cs typeface="Arial" pitchFamily="34" charset="0"/>
              </a:rPr>
              <a:t>}{</a:t>
            </a:r>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dfrac</a:t>
            </a:r>
            <a:r>
              <a:rPr lang="es-HN" sz="2400" dirty="0">
                <a:solidFill>
                  <a:srgbClr val="0070C0"/>
                </a:solidFill>
                <a:latin typeface="Arial" pitchFamily="34" charset="0"/>
                <a:cs typeface="Arial" pitchFamily="34" charset="0"/>
              </a:rPr>
              <a:t>{</a:t>
            </a:r>
            <a:r>
              <a:rPr lang="es-HN" sz="2400" dirty="0" err="1">
                <a:solidFill>
                  <a:srgbClr val="0070C0"/>
                </a:solidFill>
                <a:latin typeface="Arial" pitchFamily="34" charset="0"/>
                <a:cs typeface="Arial" pitchFamily="34" charset="0"/>
              </a:rPr>
              <a:t>cos</a:t>
            </a:r>
            <a:r>
              <a:rPr lang="es-HN" sz="2400" dirty="0">
                <a:solidFill>
                  <a:srgbClr val="0070C0"/>
                </a:solidFill>
                <a:latin typeface="Arial" pitchFamily="34" charset="0"/>
                <a:cs typeface="Arial" pitchFamily="34" charset="0"/>
              </a:rPr>
              <a:t>(3x)}{x^2+4}</a:t>
            </a:r>
            <a:r>
              <a:rPr lang="es-HN" sz="2400" dirty="0" err="1">
                <a:solidFill>
                  <a:srgbClr val="0070C0"/>
                </a:solidFill>
                <a:latin typeface="Arial" pitchFamily="34" charset="0"/>
                <a:cs typeface="Arial" pitchFamily="34" charset="0"/>
              </a:rPr>
              <a:t>dx</a:t>
            </a:r>
            <a:r>
              <a:rPr lang="es-HN" sz="2400" dirty="0">
                <a:latin typeface="Arial" pitchFamily="34" charset="0"/>
                <a:cs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1538" y="1086663"/>
            <a:ext cx="7858180" cy="2308324"/>
          </a:xfrm>
          <a:prstGeom prst="rect">
            <a:avLst/>
          </a:prstGeom>
        </p:spPr>
        <p:txBody>
          <a:bodyPr wrap="square">
            <a:spAutoFit/>
          </a:bodyPr>
          <a:lstStyle/>
          <a:p>
            <a:r>
              <a:rPr lang="es-ES" sz="2400" dirty="0">
                <a:solidFill>
                  <a:srgbClr val="00B050"/>
                </a:solidFill>
                <a:latin typeface="Arial" pitchFamily="34" charset="0"/>
                <a:cs typeface="Arial" pitchFamily="34" charset="0"/>
              </a:rPr>
              <a:t>$</a:t>
            </a:r>
            <a:r>
              <a:rPr lang="es-ES" sz="2400" dirty="0">
                <a:latin typeface="Arial" pitchFamily="34" charset="0"/>
                <a:cs typeface="Arial" pitchFamily="34" charset="0"/>
              </a:rPr>
              <a:t>\frac{1}{1+\frac{1}{\frac{1}{1+\frac{1}{1+\</a:t>
            </a:r>
            <a:r>
              <a:rPr lang="es-ES" sz="2400" dirty="0" err="1">
                <a:latin typeface="Arial" pitchFamily="34" charset="0"/>
                <a:cs typeface="Arial" pitchFamily="34" charset="0"/>
              </a:rPr>
              <a:t>cdots</a:t>
            </a:r>
            <a:r>
              <a:rPr lang="es-ES" sz="2400" dirty="0">
                <a:latin typeface="Arial" pitchFamily="34" charset="0"/>
                <a:cs typeface="Arial" pitchFamily="34" charset="0"/>
              </a:rPr>
              <a:t>}}}}</a:t>
            </a:r>
            <a:r>
              <a:rPr lang="es-ES" sz="2400" dirty="0">
                <a:solidFill>
                  <a:srgbClr val="00B050"/>
                </a:solidFill>
                <a:latin typeface="Arial" pitchFamily="34" charset="0"/>
                <a:cs typeface="Arial" pitchFamily="34" charset="0"/>
              </a:rPr>
              <a:t>$</a:t>
            </a:r>
          </a:p>
          <a:p>
            <a:endParaRPr lang="es-ES" sz="2400" dirty="0">
              <a:latin typeface="Arial" pitchFamily="34" charset="0"/>
              <a:cs typeface="Arial" pitchFamily="34" charset="0"/>
            </a:endParaRPr>
          </a:p>
          <a:p>
            <a:r>
              <a:rPr lang="es-ES" sz="2400" dirty="0">
                <a:solidFill>
                  <a:srgbClr val="00B050"/>
                </a:solidFill>
              </a:rPr>
              <a:t>$</a:t>
            </a:r>
            <a:r>
              <a:rPr lang="es-ES" sz="2400" dirty="0"/>
              <a:t>\frac{1}{</a:t>
            </a:r>
            <a:r>
              <a:rPr lang="es-ES" sz="2400" dirty="0">
                <a:solidFill>
                  <a:srgbClr val="0070C0"/>
                </a:solidFill>
              </a:rPr>
              <a:t>\displaystyle</a:t>
            </a:r>
            <a:r>
              <a:rPr lang="es-ES" sz="2400" dirty="0"/>
              <a:t>1+\frac{1}{\frac{1}{1+\frac{1}{1+\</a:t>
            </a:r>
            <a:r>
              <a:rPr lang="es-ES" sz="2400" dirty="0" err="1"/>
              <a:t>cdots</a:t>
            </a:r>
            <a:r>
              <a:rPr lang="es-ES" sz="2400" dirty="0"/>
              <a:t>}}}} \ \ </a:t>
            </a:r>
            <a:r>
              <a:rPr lang="es-ES" sz="2400" dirty="0">
                <a:solidFill>
                  <a:srgbClr val="00B050"/>
                </a:solidFill>
              </a:rPr>
              <a:t>$</a:t>
            </a:r>
          </a:p>
          <a:p>
            <a:r>
              <a:rPr lang="es-ES" sz="2400" dirty="0">
                <a:latin typeface="Arial" pitchFamily="34" charset="0"/>
                <a:cs typeface="Arial" pitchFamily="34" charset="0"/>
              </a:rPr>
              <a:t> </a:t>
            </a:r>
          </a:p>
          <a:p>
            <a:r>
              <a:rPr lang="es-ES" sz="2400" dirty="0">
                <a:solidFill>
                  <a:srgbClr val="00B050"/>
                </a:solidFill>
                <a:latin typeface="Arial" pitchFamily="34" charset="0"/>
                <a:cs typeface="Arial" pitchFamily="34" charset="0"/>
              </a:rPr>
              <a:t>$</a:t>
            </a:r>
            <a:r>
              <a:rPr lang="es-ES" sz="2400" dirty="0">
                <a:latin typeface="Arial" pitchFamily="34" charset="0"/>
                <a:cs typeface="Arial" pitchFamily="34" charset="0"/>
              </a:rPr>
              <a:t>\</a:t>
            </a:r>
            <a:r>
              <a:rPr lang="es-ES" sz="2400" dirty="0" err="1">
                <a:solidFill>
                  <a:srgbClr val="FF0000"/>
                </a:solidFill>
                <a:latin typeface="Arial" pitchFamily="34" charset="0"/>
                <a:cs typeface="Arial" pitchFamily="34" charset="0"/>
              </a:rPr>
              <a:t>d</a:t>
            </a:r>
            <a:r>
              <a:rPr lang="es-ES" sz="2400" dirty="0" err="1">
                <a:latin typeface="Arial" pitchFamily="34" charset="0"/>
                <a:cs typeface="Arial" pitchFamily="34" charset="0"/>
              </a:rPr>
              <a:t>frac</a:t>
            </a:r>
            <a:r>
              <a:rPr lang="es-ES" sz="2400" dirty="0">
                <a:latin typeface="Arial" pitchFamily="34" charset="0"/>
                <a:cs typeface="Arial" pitchFamily="34" charset="0"/>
              </a:rPr>
              <a:t>{1}{1+\</a:t>
            </a:r>
            <a:r>
              <a:rPr lang="es-ES" sz="2400" dirty="0" err="1">
                <a:solidFill>
                  <a:srgbClr val="FF0000"/>
                </a:solidFill>
                <a:latin typeface="Arial" pitchFamily="34" charset="0"/>
                <a:cs typeface="Arial" pitchFamily="34" charset="0"/>
              </a:rPr>
              <a:t>d</a:t>
            </a:r>
            <a:r>
              <a:rPr lang="es-ES" sz="2400" dirty="0" err="1">
                <a:latin typeface="Arial" pitchFamily="34" charset="0"/>
                <a:cs typeface="Arial" pitchFamily="34" charset="0"/>
              </a:rPr>
              <a:t>frac</a:t>
            </a:r>
            <a:r>
              <a:rPr lang="es-ES" sz="2400" dirty="0">
                <a:latin typeface="Arial" pitchFamily="34" charset="0"/>
                <a:cs typeface="Arial" pitchFamily="34" charset="0"/>
              </a:rPr>
              <a:t>{1}{\</a:t>
            </a:r>
            <a:r>
              <a:rPr lang="es-ES" sz="2400" dirty="0" err="1">
                <a:solidFill>
                  <a:srgbClr val="FF0000"/>
                </a:solidFill>
                <a:latin typeface="Arial" pitchFamily="34" charset="0"/>
                <a:cs typeface="Arial" pitchFamily="34" charset="0"/>
              </a:rPr>
              <a:t>d</a:t>
            </a:r>
            <a:r>
              <a:rPr lang="es-ES" sz="2400" dirty="0" err="1">
                <a:latin typeface="Arial" pitchFamily="34" charset="0"/>
                <a:cs typeface="Arial" pitchFamily="34" charset="0"/>
              </a:rPr>
              <a:t>frac</a:t>
            </a:r>
            <a:r>
              <a:rPr lang="es-ES" sz="2400" dirty="0">
                <a:latin typeface="Arial" pitchFamily="34" charset="0"/>
                <a:cs typeface="Arial" pitchFamily="34" charset="0"/>
              </a:rPr>
              <a:t>{1}{1+\</a:t>
            </a:r>
            <a:r>
              <a:rPr lang="es-ES" sz="2400" dirty="0" err="1">
                <a:solidFill>
                  <a:srgbClr val="FF0000"/>
                </a:solidFill>
                <a:latin typeface="Arial" pitchFamily="34" charset="0"/>
                <a:cs typeface="Arial" pitchFamily="34" charset="0"/>
              </a:rPr>
              <a:t>d</a:t>
            </a:r>
            <a:r>
              <a:rPr lang="es-ES" sz="2400" dirty="0" err="1">
                <a:latin typeface="Arial" pitchFamily="34" charset="0"/>
                <a:cs typeface="Arial" pitchFamily="34" charset="0"/>
              </a:rPr>
              <a:t>frac</a:t>
            </a:r>
            <a:r>
              <a:rPr lang="es-ES" sz="2400" dirty="0">
                <a:latin typeface="Arial" pitchFamily="34" charset="0"/>
                <a:cs typeface="Arial" pitchFamily="34" charset="0"/>
              </a:rPr>
              <a:t>{1}{1+\</a:t>
            </a:r>
            <a:r>
              <a:rPr lang="es-ES" sz="2400" dirty="0" err="1">
                <a:latin typeface="Arial" pitchFamily="34" charset="0"/>
                <a:cs typeface="Arial" pitchFamily="34" charset="0"/>
              </a:rPr>
              <a:t>cdots</a:t>
            </a:r>
            <a:r>
              <a:rPr lang="es-ES" sz="2400" dirty="0">
                <a:latin typeface="Arial" pitchFamily="34" charset="0"/>
                <a:cs typeface="Arial" pitchFamily="34" charset="0"/>
              </a:rPr>
              <a:t>}}}}</a:t>
            </a:r>
            <a:r>
              <a:rPr lang="es-ES" sz="2400" dirty="0">
                <a:solidFill>
                  <a:srgbClr val="00B050"/>
                </a:solidFill>
                <a:latin typeface="Arial" pitchFamily="34" charset="0"/>
                <a:cs typeface="Arial" pitchFamily="34" charset="0"/>
              </a:rPr>
              <a:t>$</a:t>
            </a:r>
          </a:p>
        </p:txBody>
      </p:sp>
      <p:pic>
        <p:nvPicPr>
          <p:cNvPr id="2" name="Picture 2"/>
          <p:cNvPicPr>
            <a:picLocks noChangeAspect="1" noChangeArrowheads="1"/>
          </p:cNvPicPr>
          <p:nvPr/>
        </p:nvPicPr>
        <p:blipFill>
          <a:blip r:embed="rId2" cstate="print"/>
          <a:srcRect/>
          <a:stretch>
            <a:fillRect/>
          </a:stretch>
        </p:blipFill>
        <p:spPr bwMode="auto">
          <a:xfrm>
            <a:off x="1835696" y="3687832"/>
            <a:ext cx="6143668" cy="2083505"/>
          </a:xfrm>
          <a:prstGeom prst="rect">
            <a:avLst/>
          </a:prstGeom>
          <a:noFill/>
          <a:ln w="57150">
            <a:solidFill>
              <a:schemeClr val="bg2">
                <a:lumMod val="75000"/>
              </a:schemeClr>
            </a:solidFill>
            <a:miter lim="800000"/>
            <a:headEnd/>
            <a:tailEnd/>
          </a:ln>
        </p:spPr>
      </p:pic>
      <p:sp>
        <p:nvSpPr>
          <p:cNvPr id="6" name="5 Rectángulo"/>
          <p:cNvSpPr/>
          <p:nvPr/>
        </p:nvSpPr>
        <p:spPr>
          <a:xfrm>
            <a:off x="1947883" y="-30799"/>
            <a:ext cx="3357586" cy="707886"/>
          </a:xfrm>
          <a:prstGeom prst="rect">
            <a:avLst/>
          </a:prstGeom>
        </p:spPr>
        <p:txBody>
          <a:bodyPr anchor="b">
            <a:noAutofit/>
          </a:bodyPr>
          <a:lstStyle/>
          <a:p>
            <a:pPr lvl="0" fontAlgn="base">
              <a:spcBef>
                <a:spcPct val="0"/>
              </a:spcBef>
              <a:spcAft>
                <a:spcPct val="0"/>
              </a:spcAft>
            </a:pPr>
            <a:r>
              <a:rPr lang="es-ES" sz="48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displaystyle</a:t>
            </a:r>
            <a:endParaRPr lang="es-HN" sz="48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l="17594" t="30808" r="19843" b="33502"/>
          <a:stretch>
            <a:fillRect/>
          </a:stretch>
        </p:blipFill>
        <p:spPr bwMode="auto">
          <a:xfrm>
            <a:off x="1571604" y="1357298"/>
            <a:ext cx="6786610" cy="4429156"/>
          </a:xfrm>
          <a:prstGeom prst="rect">
            <a:avLst/>
          </a:prstGeom>
          <a:noFill/>
          <a:ln w="57150">
            <a:solidFill>
              <a:schemeClr val="bg2">
                <a:lumMod val="75000"/>
              </a:schemeClr>
            </a:solidFill>
            <a:miter lim="800000"/>
            <a:headEnd/>
            <a:tailEnd/>
          </a:ln>
        </p:spPr>
      </p:pic>
      <p:sp>
        <p:nvSpPr>
          <p:cNvPr id="6" name="5 Rectángulo"/>
          <p:cNvSpPr/>
          <p:nvPr/>
        </p:nvSpPr>
        <p:spPr>
          <a:xfrm>
            <a:off x="1571604" y="285728"/>
            <a:ext cx="5072098" cy="707886"/>
          </a:xfrm>
          <a:prstGeom prst="rect">
            <a:avLst/>
          </a:prstGeom>
        </p:spPr>
        <p:txBody>
          <a:bodyPr anchor="b">
            <a:noAutofit/>
          </a:bodyPr>
          <a:lstStyle/>
          <a:p>
            <a:pPr lvl="0" fontAlgn="base">
              <a:spcBef>
                <a:spcPct val="0"/>
              </a:spcBef>
              <a:spcAft>
                <a:spcPct val="0"/>
              </a:spcAft>
            </a:pPr>
            <a:r>
              <a:rPr lang="es-ES" sz="36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rPr>
              <a:t>Delimitadores</a:t>
            </a:r>
            <a:endParaRPr lang="es-HN" sz="3600" dirty="0">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85918" y="1214422"/>
            <a:ext cx="6286544" cy="4031873"/>
          </a:xfrm>
          <a:prstGeom prst="rect">
            <a:avLst/>
          </a:prstGeom>
        </p:spPr>
        <p:txBody>
          <a:bodyPr wrap="square">
            <a:spAutoFit/>
          </a:bodyPr>
          <a:lstStyle/>
          <a:p>
            <a:pPr algn="just"/>
            <a:r>
              <a:rPr lang="es-HN" sz="2400" dirty="0" err="1">
                <a:latin typeface="Arial" pitchFamily="34" charset="0"/>
                <a:cs typeface="Arial" pitchFamily="34" charset="0"/>
              </a:rPr>
              <a:t>LaTeX</a:t>
            </a:r>
            <a:r>
              <a:rPr lang="es-HN" sz="2400" dirty="0">
                <a:latin typeface="Arial" pitchFamily="34" charset="0"/>
                <a:cs typeface="Arial" pitchFamily="34" charset="0"/>
              </a:rPr>
              <a:t>  selecciona automáticamente el tamaño de  los delimitadores cuando se colocan  </a:t>
            </a:r>
            <a:r>
              <a:rPr lang="es-HN" sz="2400" dirty="0">
                <a:solidFill>
                  <a:schemeClr val="accent2">
                    <a:lumMod val="75000"/>
                  </a:schemeClr>
                </a:solidFill>
                <a:latin typeface="Arial" pitchFamily="34" charset="0"/>
                <a:ea typeface="Calibri" pitchFamily="34" charset="0"/>
                <a:cs typeface="Arial" pitchFamily="34" charset="0"/>
              </a:rPr>
              <a:t>\</a:t>
            </a:r>
            <a:r>
              <a:rPr lang="es-HN" sz="2400" dirty="0" err="1">
                <a:solidFill>
                  <a:schemeClr val="accent2">
                    <a:lumMod val="75000"/>
                  </a:schemeClr>
                </a:solidFill>
                <a:latin typeface="Arial" pitchFamily="34" charset="0"/>
                <a:ea typeface="Calibri" pitchFamily="34" charset="0"/>
                <a:cs typeface="Arial" pitchFamily="34" charset="0"/>
              </a:rPr>
              <a:t>left</a:t>
            </a:r>
            <a:r>
              <a:rPr lang="es-HN" sz="2400" dirty="0">
                <a:solidFill>
                  <a:schemeClr val="accent2">
                    <a:lumMod val="75000"/>
                  </a:schemeClr>
                </a:solidFill>
                <a:latin typeface="Arial" pitchFamily="34" charset="0"/>
                <a:ea typeface="Calibri" pitchFamily="34" charset="0"/>
                <a:cs typeface="Arial" pitchFamily="34" charset="0"/>
              </a:rPr>
              <a:t>   </a:t>
            </a:r>
            <a:r>
              <a:rPr lang="es-HN" sz="2400" dirty="0">
                <a:latin typeface="Arial" pitchFamily="34" charset="0"/>
                <a:cs typeface="Arial" pitchFamily="34" charset="0"/>
              </a:rPr>
              <a:t>y  </a:t>
            </a:r>
            <a:r>
              <a:rPr lang="es-HN" sz="2400" dirty="0">
                <a:solidFill>
                  <a:schemeClr val="accent2">
                    <a:lumMod val="75000"/>
                  </a:schemeClr>
                </a:solidFill>
                <a:latin typeface="Arial" pitchFamily="34" charset="0"/>
                <a:ea typeface="Calibri" pitchFamily="34" charset="0"/>
                <a:cs typeface="Arial" pitchFamily="34" charset="0"/>
              </a:rPr>
              <a:t>\</a:t>
            </a:r>
            <a:r>
              <a:rPr lang="es-HN" sz="2400" dirty="0" err="1">
                <a:solidFill>
                  <a:schemeClr val="accent2">
                    <a:lumMod val="75000"/>
                  </a:schemeClr>
                </a:solidFill>
                <a:latin typeface="Arial" pitchFamily="34" charset="0"/>
                <a:ea typeface="Calibri" pitchFamily="34" charset="0"/>
                <a:cs typeface="Arial" pitchFamily="34" charset="0"/>
              </a:rPr>
              <a:t>right</a:t>
            </a:r>
            <a:r>
              <a:rPr lang="es-HN" sz="2400" dirty="0">
                <a:solidFill>
                  <a:schemeClr val="accent2">
                    <a:lumMod val="75000"/>
                  </a:schemeClr>
                </a:solidFill>
                <a:latin typeface="Arial" pitchFamily="34" charset="0"/>
                <a:ea typeface="Calibri" pitchFamily="34" charset="0"/>
                <a:cs typeface="Arial" pitchFamily="34" charset="0"/>
              </a:rPr>
              <a:t>  </a:t>
            </a:r>
            <a:r>
              <a:rPr lang="es-HN" sz="2400" dirty="0">
                <a:latin typeface="Arial" pitchFamily="34" charset="0"/>
                <a:cs typeface="Arial" pitchFamily="34" charset="0"/>
              </a:rPr>
              <a:t>delante y atrás de los delimitadores.</a:t>
            </a:r>
          </a:p>
          <a:p>
            <a:pPr algn="just"/>
            <a:endParaRPr lang="es-HN" sz="2400" dirty="0">
              <a:latin typeface="Arial" pitchFamily="34" charset="0"/>
              <a:cs typeface="Arial" pitchFamily="34" charset="0"/>
            </a:endParaRPr>
          </a:p>
          <a:p>
            <a:pPr algn="just"/>
            <a:r>
              <a:rPr lang="es-HN" sz="2400" dirty="0">
                <a:latin typeface="Arial" pitchFamily="34" charset="0"/>
                <a:cs typeface="Arial" pitchFamily="34" charset="0"/>
              </a:rPr>
              <a:t>Estos macros se han de escribir siempre en pares.</a:t>
            </a:r>
          </a:p>
          <a:p>
            <a:pPr algn="just"/>
            <a:endParaRPr lang="es-HN" sz="2400" dirty="0">
              <a:latin typeface="Arial" pitchFamily="34" charset="0"/>
              <a:cs typeface="Arial" pitchFamily="34" charset="0"/>
            </a:endParaRPr>
          </a:p>
          <a:p>
            <a:pPr algn="just"/>
            <a:r>
              <a:rPr lang="es-HN" sz="2400" dirty="0">
                <a:latin typeface="Arial" pitchFamily="34" charset="0"/>
                <a:cs typeface="Arial" pitchFamily="34" charset="0"/>
              </a:rPr>
              <a:t>Se puede omitir un delimitador (en la visualización)  usando </a:t>
            </a:r>
            <a:r>
              <a:rPr lang="es-HN" sz="2400" dirty="0">
                <a:solidFill>
                  <a:schemeClr val="accent2">
                    <a:lumMod val="75000"/>
                  </a:schemeClr>
                </a:solidFill>
                <a:latin typeface="Arial" pitchFamily="34" charset="0"/>
                <a:ea typeface="Calibri" pitchFamily="34" charset="0"/>
                <a:cs typeface="Arial" pitchFamily="34" charset="0"/>
              </a:rPr>
              <a:t>\</a:t>
            </a:r>
            <a:r>
              <a:rPr lang="es-HN" sz="2400" dirty="0" err="1">
                <a:solidFill>
                  <a:schemeClr val="accent2">
                    <a:lumMod val="75000"/>
                  </a:schemeClr>
                </a:solidFill>
                <a:latin typeface="Arial" pitchFamily="34" charset="0"/>
                <a:ea typeface="Calibri" pitchFamily="34" charset="0"/>
                <a:cs typeface="Arial" pitchFamily="34" charset="0"/>
              </a:rPr>
              <a:t>left</a:t>
            </a:r>
            <a:r>
              <a:rPr lang="es-HN" sz="4000" dirty="0">
                <a:solidFill>
                  <a:srgbClr val="FF0000"/>
                </a:solidFill>
                <a:latin typeface="Arial" pitchFamily="34" charset="0"/>
                <a:ea typeface="Calibri" pitchFamily="34" charset="0"/>
                <a:cs typeface="Arial" pitchFamily="34" charset="0"/>
              </a:rPr>
              <a:t>.</a:t>
            </a:r>
            <a:r>
              <a:rPr lang="es-HN" sz="2400" dirty="0">
                <a:solidFill>
                  <a:schemeClr val="accent2">
                    <a:lumMod val="75000"/>
                  </a:schemeClr>
                </a:solidFill>
                <a:latin typeface="Arial" pitchFamily="34" charset="0"/>
                <a:ea typeface="Calibri" pitchFamily="34" charset="0"/>
                <a:cs typeface="Arial" pitchFamily="34" charset="0"/>
              </a:rPr>
              <a:t> </a:t>
            </a:r>
            <a:r>
              <a:rPr lang="es-HN" sz="2400" dirty="0">
                <a:latin typeface="Arial" pitchFamily="34" charset="0"/>
                <a:cs typeface="Arial" pitchFamily="34" charset="0"/>
              </a:rPr>
              <a:t>o </a:t>
            </a:r>
            <a:r>
              <a:rPr lang="es-HN" sz="2400" dirty="0">
                <a:solidFill>
                  <a:schemeClr val="accent2">
                    <a:lumMod val="75000"/>
                  </a:schemeClr>
                </a:solidFill>
                <a:latin typeface="Arial" pitchFamily="34" charset="0"/>
                <a:ea typeface="Calibri" pitchFamily="34" charset="0"/>
                <a:cs typeface="Arial" pitchFamily="34" charset="0"/>
              </a:rPr>
              <a:t>\</a:t>
            </a:r>
            <a:r>
              <a:rPr lang="es-HN" sz="2400" dirty="0" err="1">
                <a:solidFill>
                  <a:schemeClr val="accent2">
                    <a:lumMod val="75000"/>
                  </a:schemeClr>
                </a:solidFill>
                <a:latin typeface="Arial" pitchFamily="34" charset="0"/>
                <a:ea typeface="Calibri" pitchFamily="34" charset="0"/>
                <a:cs typeface="Arial" pitchFamily="34" charset="0"/>
              </a:rPr>
              <a:t>right</a:t>
            </a:r>
            <a:r>
              <a:rPr lang="es-HN" sz="4000" dirty="0">
                <a:solidFill>
                  <a:srgbClr val="FF0000"/>
                </a:solidFill>
                <a:latin typeface="Arial" pitchFamily="34" charset="0"/>
                <a:ea typeface="Calibri" pitchFamily="34" charset="0"/>
                <a:cs typeface="Arial" pitchFamily="34" charset="0"/>
              </a:rPr>
              <a:t>.</a:t>
            </a:r>
            <a:endParaRPr lang="es-ES" sz="4000" dirty="0">
              <a:solidFill>
                <a:srgbClr val="FF0000"/>
              </a:solidFill>
              <a:latin typeface="Arial" pitchFamily="34" charset="0"/>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422771" y="3933056"/>
            <a:ext cx="6298458" cy="1000133"/>
          </a:xfrm>
          <a:prstGeom prst="rect">
            <a:avLst/>
          </a:prstGeom>
          <a:noFill/>
          <a:ln w="57150">
            <a:solidFill>
              <a:schemeClr val="bg2">
                <a:lumMod val="75000"/>
              </a:schemeClr>
            </a:solidFill>
            <a:miter lim="800000"/>
            <a:headEnd/>
            <a:tailEnd/>
          </a:ln>
        </p:spPr>
      </p:pic>
      <p:sp>
        <p:nvSpPr>
          <p:cNvPr id="11265" name="Rectangle 1"/>
          <p:cNvSpPr>
            <a:spLocks noChangeArrowheads="1"/>
          </p:cNvSpPr>
          <p:nvPr/>
        </p:nvSpPr>
        <p:spPr bwMode="auto">
          <a:xfrm>
            <a:off x="1821637" y="1224323"/>
            <a:ext cx="550072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Calibri" pitchFamily="34" charset="0"/>
                <a:cs typeface="Arial" pitchFamily="34" charset="0"/>
              </a:rPr>
              <a:t>usepackage</a:t>
            </a: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rgbClr val="0070C0"/>
                </a:solidFill>
                <a:effectLst/>
                <a:latin typeface="Arial" pitchFamily="34" charset="0"/>
                <a:ea typeface="Calibri" pitchFamily="34" charset="0"/>
                <a:cs typeface="Arial" pitchFamily="34" charset="0"/>
              </a:rPr>
              <a:t>mathrsfs</a:t>
            </a:r>
            <a:r>
              <a:rPr kumimoji="0" lang="es-ES_tradnl" sz="2400" b="0" i="0" u="none" strike="noStrike" cap="none" normalizeH="0" baseline="0" dirty="0">
                <a:ln>
                  <a:noFill/>
                </a:ln>
                <a:solidFill>
                  <a:srgbClr val="0070C0"/>
                </a:solidFill>
                <a:effectLst/>
                <a:latin typeface="Arial" pitchFamily="34" charset="0"/>
                <a:ea typeface="Calibri" pitchFamily="34" charset="0"/>
                <a:cs typeface="Arial" pitchFamily="34" charset="0"/>
              </a:rPr>
              <a:t>}</a:t>
            </a:r>
            <a:endParaRPr kumimoji="0" lang="es-HN" sz="2400" b="0"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6600"/>
                </a:solidFill>
                <a:effectLst/>
                <a:latin typeface="Arial" pitchFamily="34" charset="0"/>
                <a:ea typeface="Calibri" pitchFamily="34" charset="0"/>
                <a:cs typeface="Arial" pitchFamily="34" charset="0"/>
              </a:rPr>
              <a:t>$\</a:t>
            </a:r>
            <a:r>
              <a:rPr kumimoji="0" lang="es-ES_tradnl" sz="2400" b="0" i="0" u="none" strike="noStrike" cap="none" normalizeH="0" baseline="0" dirty="0" err="1">
                <a:ln>
                  <a:noFill/>
                </a:ln>
                <a:solidFill>
                  <a:srgbClr val="006600"/>
                </a:solidFill>
                <a:effectLst/>
                <a:latin typeface="Arial" pitchFamily="34" charset="0"/>
                <a:ea typeface="Calibri" pitchFamily="34" charset="0"/>
                <a:cs typeface="Arial" pitchFamily="34" charset="0"/>
              </a:rPr>
              <a:t>mathscr</a:t>
            </a:r>
            <a:r>
              <a:rPr kumimoji="0" lang="es-ES_tradnl" sz="2400" b="0" i="0" u="none" strike="noStrike" cap="none" normalizeH="0" baseline="0" dirty="0">
                <a:ln>
                  <a:noFill/>
                </a:ln>
                <a:solidFill>
                  <a:srgbClr val="006600"/>
                </a:solidFill>
                <a:effectLst/>
                <a:latin typeface="Arial" pitchFamily="34" charset="0"/>
                <a:ea typeface="Calibri" pitchFamily="34" charset="0"/>
                <a:cs typeface="Arial" pitchFamily="34" charset="0"/>
              </a:rPr>
              <a:t>{L}$ </a:t>
            </a:r>
            <a:endParaRPr kumimoji="0" lang="es-ES_tradnl" sz="2400" b="0" i="0" u="none" strike="noStrike" cap="none" normalizeH="0" baseline="0" dirty="0">
              <a:ln>
                <a:noFill/>
              </a:ln>
              <a:solidFill>
                <a:srgbClr val="006600"/>
              </a:solidFill>
              <a:effectLst/>
              <a:latin typeface="Arial" pitchFamily="34" charset="0"/>
              <a:cs typeface="Arial" pitchFamily="34" charset="0"/>
            </a:endParaRPr>
          </a:p>
        </p:txBody>
      </p:sp>
      <p:sp>
        <p:nvSpPr>
          <p:cNvPr id="6" name="5 Rectángulo"/>
          <p:cNvSpPr/>
          <p:nvPr/>
        </p:nvSpPr>
        <p:spPr>
          <a:xfrm>
            <a:off x="1907704" y="116632"/>
            <a:ext cx="5072098" cy="707886"/>
          </a:xfrm>
          <a:prstGeom prst="rect">
            <a:avLst/>
          </a:prstGeom>
        </p:spPr>
        <p:txBody>
          <a:bodyPr anchor="b">
            <a:noAutofit/>
          </a:bodyPr>
          <a:lstStyle/>
          <a:p>
            <a:pPr lvl="0" fontAlgn="base">
              <a:spcBef>
                <a:spcPct val="0"/>
              </a:spcBef>
              <a:spcAft>
                <a:spcPct val="0"/>
              </a:spcAft>
            </a:pPr>
            <a:r>
              <a:rPr lang="es-ES" sz="36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Operador de Laplace</a:t>
            </a:r>
            <a:endParaRPr lang="es-HN" sz="36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5" name="4 Rectángulo"/>
          <p:cNvSpPr/>
          <p:nvPr/>
        </p:nvSpPr>
        <p:spPr>
          <a:xfrm>
            <a:off x="1113214" y="2445764"/>
            <a:ext cx="7358114" cy="830997"/>
          </a:xfrm>
          <a:prstGeom prst="rect">
            <a:avLst/>
          </a:prstGeom>
        </p:spPr>
        <p:txBody>
          <a:bodyPr wrap="square">
            <a:spAutoFit/>
          </a:bodyPr>
          <a:lstStyle/>
          <a:p>
            <a:r>
              <a:rPr lang="es-HN" sz="2400" dirty="0">
                <a:latin typeface="Arial" pitchFamily="34" charset="0"/>
                <a:cs typeface="Arial" pitchFamily="34" charset="0"/>
              </a:rPr>
              <a:t>$\</a:t>
            </a:r>
            <a:r>
              <a:rPr lang="es-HN" sz="2400" dirty="0" err="1">
                <a:latin typeface="Arial" pitchFamily="34" charset="0"/>
                <a:cs typeface="Arial" pitchFamily="34" charset="0"/>
              </a:rPr>
              <a:t>mathscr</a:t>
            </a:r>
            <a:r>
              <a:rPr lang="es-HN" sz="2400" dirty="0">
                <a:latin typeface="Arial" pitchFamily="34" charset="0"/>
                <a:cs typeface="Arial" pitchFamily="34" charset="0"/>
              </a:rPr>
              <a:t>{L}^{-1}\!\</a:t>
            </a:r>
            <a:r>
              <a:rPr lang="es-HN" sz="2400" dirty="0" err="1">
                <a:solidFill>
                  <a:srgbClr val="FF0000"/>
                </a:solidFill>
                <a:latin typeface="Arial" pitchFamily="34" charset="0"/>
                <a:cs typeface="Arial" pitchFamily="34" charset="0"/>
              </a:rPr>
              <a:t>left</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lbrace</a:t>
            </a:r>
            <a:r>
              <a:rPr lang="es-HN" sz="2400" dirty="0">
                <a:solidFill>
                  <a:srgbClr val="00B0F0"/>
                </a:solidFill>
                <a:latin typeface="Arial" pitchFamily="34" charset="0"/>
                <a:cs typeface="Arial" pitchFamily="34" charset="0"/>
              </a:rPr>
              <a:t>\</a:t>
            </a:r>
            <a:r>
              <a:rPr lang="es-HN" sz="2400" dirty="0" err="1">
                <a:solidFill>
                  <a:srgbClr val="00B0F0"/>
                </a:solidFill>
                <a:latin typeface="Arial" pitchFamily="34" charset="0"/>
                <a:cs typeface="Arial" pitchFamily="34" charset="0"/>
              </a:rPr>
              <a:t>ln</a:t>
            </a:r>
            <a:r>
              <a:rPr lang="es-HN" sz="2400" dirty="0">
                <a:solidFill>
                  <a:srgbClr val="00B0F0"/>
                </a:solidFill>
                <a:latin typeface="Arial" pitchFamily="34" charset="0"/>
                <a:cs typeface="Arial" pitchFamily="34" charset="0"/>
              </a:rPr>
              <a:t>\</a:t>
            </a:r>
            <a:r>
              <a:rPr lang="es-HN" sz="2400" dirty="0" err="1">
                <a:solidFill>
                  <a:srgbClr val="00B0F0"/>
                </a:solidFill>
                <a:latin typeface="Arial" pitchFamily="34" charset="0"/>
                <a:cs typeface="Arial" pitchFamily="34" charset="0"/>
              </a:rPr>
              <a:t>left</a:t>
            </a:r>
            <a:r>
              <a:rPr lang="es-HN" sz="2400" dirty="0">
                <a:solidFill>
                  <a:srgbClr val="00B0F0"/>
                </a:solidFill>
                <a:latin typeface="Arial" pitchFamily="34" charset="0"/>
                <a:cs typeface="Arial" pitchFamily="34" charset="0"/>
              </a:rPr>
              <a:t>( 1+\</a:t>
            </a:r>
            <a:r>
              <a:rPr lang="es-HN" sz="2400" dirty="0" err="1">
                <a:solidFill>
                  <a:srgbClr val="00B0F0"/>
                </a:solidFill>
                <a:latin typeface="Arial" pitchFamily="34" charset="0"/>
                <a:cs typeface="Arial" pitchFamily="34" charset="0"/>
              </a:rPr>
              <a:t>dfrac</a:t>
            </a:r>
            <a:r>
              <a:rPr lang="es-HN" sz="2400" dirty="0">
                <a:solidFill>
                  <a:srgbClr val="00B0F0"/>
                </a:solidFill>
                <a:latin typeface="Arial" pitchFamily="34" charset="0"/>
                <a:cs typeface="Arial" pitchFamily="34" charset="0"/>
              </a:rPr>
              <a:t>{1}{s}\</a:t>
            </a:r>
            <a:r>
              <a:rPr lang="es-HN" sz="2400" dirty="0" err="1">
                <a:solidFill>
                  <a:srgbClr val="00B0F0"/>
                </a:solidFill>
                <a:latin typeface="Arial" pitchFamily="34" charset="0"/>
                <a:cs typeface="Arial" pitchFamily="34" charset="0"/>
              </a:rPr>
              <a:t>right</a:t>
            </a:r>
            <a:r>
              <a:rPr lang="es-HN" sz="2400" dirty="0">
                <a:solidFill>
                  <a:srgbClr val="00B0F0"/>
                </a:solidFill>
                <a:latin typeface="Arial" pitchFamily="34" charset="0"/>
                <a:cs typeface="Arial" pitchFamily="34" charset="0"/>
              </a:rPr>
              <a:t>)</a:t>
            </a:r>
            <a:r>
              <a:rPr lang="es-HN" sz="2400" dirty="0">
                <a:latin typeface="Arial" pitchFamily="34" charset="0"/>
                <a:cs typeface="Arial" pitchFamily="34" charset="0"/>
              </a:rPr>
              <a:t> </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right</a:t>
            </a:r>
            <a:r>
              <a:rPr lang="es-HN" sz="2400" dirty="0">
                <a:solidFill>
                  <a:srgbClr val="FF0000"/>
                </a:solidFill>
                <a:latin typeface="Arial" pitchFamily="34" charset="0"/>
                <a:cs typeface="Arial" pitchFamily="34" charset="0"/>
              </a:rPr>
              <a:t>\</a:t>
            </a:r>
            <a:r>
              <a:rPr lang="es-HN" sz="2400" dirty="0" err="1">
                <a:solidFill>
                  <a:srgbClr val="FF0000"/>
                </a:solidFill>
                <a:latin typeface="Arial" pitchFamily="34" charset="0"/>
                <a:cs typeface="Arial" pitchFamily="34" charset="0"/>
              </a:rPr>
              <a:t>rbrace</a:t>
            </a:r>
            <a:r>
              <a:rPr lang="es-HN" sz="2400" dirty="0">
                <a:solidFill>
                  <a:srgbClr val="FF0000"/>
                </a:solidFill>
                <a:latin typeface="Arial" pitchFamily="34" charset="0"/>
                <a:cs typeface="Arial" pitchFamily="34" charset="0"/>
              </a:rPr>
              <a:t> </a:t>
            </a:r>
            <a:r>
              <a:rPr lang="es-HN" sz="2400" dirty="0">
                <a:latin typeface="Arial" pitchFamily="34" charset="0"/>
                <a:cs typeface="Arial" pitchFamily="34" charset="0"/>
              </a:rPr>
              <a:t>=\</a:t>
            </a:r>
            <a:r>
              <a:rPr lang="es-HN" sz="2400" dirty="0" err="1">
                <a:latin typeface="Arial" pitchFamily="34" charset="0"/>
                <a:cs typeface="Arial" pitchFamily="34" charset="0"/>
              </a:rPr>
              <a:t>dfrac</a:t>
            </a:r>
            <a:r>
              <a:rPr lang="es-HN" sz="2400" dirty="0">
                <a:latin typeface="Arial" pitchFamily="34" charset="0"/>
                <a:cs typeface="Arial" pitchFamily="34" charset="0"/>
              </a:rPr>
              <a:t>{1-e^{-t}}{t}$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57422" y="1785926"/>
            <a:ext cx="5286412" cy="406265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HN" sz="2400" b="0" i="0" u="none" strike="noStrike" cap="none" normalizeH="0" baseline="0" dirty="0">
                <a:ln>
                  <a:noFill/>
                </a:ln>
                <a:solidFill>
                  <a:schemeClr val="tx1"/>
                </a:solidFill>
                <a:effectLst/>
                <a:latin typeface="Arial" pitchFamily="34" charset="0"/>
                <a:cs typeface="Arial" pitchFamily="34" charset="0"/>
              </a:rPr>
              <a:t>Se usa el paquete</a:t>
            </a:r>
          </a:p>
          <a:p>
            <a:pPr marL="0" marR="0" lvl="0" indent="0" algn="l" defTabSz="914400" rtl="0" eaLnBrk="1" fontAlgn="base" latinLnBrk="0" hangingPunct="1">
              <a:lnSpc>
                <a:spcPct val="100000"/>
              </a:lnSpc>
              <a:spcBef>
                <a:spcPct val="0"/>
              </a:spcBef>
              <a:spcAft>
                <a:spcPct val="0"/>
              </a:spcAft>
              <a:buClrTx/>
              <a:buSzTx/>
              <a:buFontTx/>
              <a:buNone/>
              <a:tabLst/>
            </a:pPr>
            <a:endParaRPr lang="es-ES" sz="2400" dirty="0">
              <a:latin typeface="Arial" pitchFamily="34" charset="0"/>
              <a:cs typeface="Arial" pitchFamily="34" charset="0"/>
            </a:endParaRPr>
          </a:p>
          <a:p>
            <a:pPr fontAlgn="base">
              <a:spcBef>
                <a:spcPct val="0"/>
              </a:spcBef>
              <a:spcAft>
                <a:spcPct val="0"/>
              </a:spcAft>
            </a:pPr>
            <a:r>
              <a:rPr lang="es-HN" sz="2400" dirty="0">
                <a:solidFill>
                  <a:schemeClr val="accent2">
                    <a:lumMod val="75000"/>
                  </a:schemeClr>
                </a:solidFill>
                <a:latin typeface="Arial" pitchFamily="34" charset="0"/>
                <a:ea typeface="Calibri" pitchFamily="34" charset="0"/>
                <a:cs typeface="Arial" pitchFamily="34" charset="0"/>
              </a:rPr>
              <a:t>\</a:t>
            </a:r>
            <a:r>
              <a:rPr lang="es-HN" sz="2400" dirty="0" err="1">
                <a:solidFill>
                  <a:schemeClr val="accent2">
                    <a:lumMod val="75000"/>
                  </a:schemeClr>
                </a:solidFill>
                <a:latin typeface="Arial" pitchFamily="34" charset="0"/>
                <a:ea typeface="Calibri" pitchFamily="34" charset="0"/>
                <a:cs typeface="Arial" pitchFamily="34" charset="0"/>
              </a:rPr>
              <a:t>usepackage</a:t>
            </a:r>
            <a:r>
              <a:rPr lang="es-HN" sz="2400" dirty="0">
                <a:solidFill>
                  <a:schemeClr val="accent2">
                    <a:lumMod val="75000"/>
                  </a:schemeClr>
                </a:solidFill>
                <a:latin typeface="Arial" pitchFamily="34" charset="0"/>
                <a:ea typeface="Calibri" pitchFamily="34" charset="0"/>
                <a:cs typeface="Arial" pitchFamily="34" charset="0"/>
              </a:rPr>
              <a:t>{cancel}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HN" sz="2400" b="0" i="0" u="none" strike="noStrike" cap="none" normalizeH="0" baseline="0" dirty="0">
                <a:ln>
                  <a:noFill/>
                </a:ln>
                <a:solidFill>
                  <a:schemeClr val="tx1"/>
                </a:solidFill>
                <a:effectLst/>
                <a:latin typeface="Arial" pitchFamily="34" charset="0"/>
                <a:cs typeface="Arial" pitchFamily="34" charset="0"/>
              </a:rPr>
              <a:t>que tiene los siguientes comandos</a:t>
            </a:r>
            <a:endParaRPr lang="es-ES" sz="2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sz="2400" dirty="0">
              <a:solidFill>
                <a:schemeClr val="accent2">
                  <a:lumMod val="75000"/>
                </a:schemeClr>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HN" sz="2400" dirty="0">
                <a:solidFill>
                  <a:srgbClr val="0070C0"/>
                </a:solidFill>
                <a:latin typeface="Arial" pitchFamily="34" charset="0"/>
                <a:ea typeface="Calibri" pitchFamily="34" charset="0"/>
                <a:cs typeface="Arial" pitchFamily="34" charset="0"/>
              </a:rPr>
              <a:t>\cancel{}</a:t>
            </a:r>
            <a:br>
              <a:rPr lang="es-HN" sz="2400" dirty="0">
                <a:solidFill>
                  <a:srgbClr val="0070C0"/>
                </a:solidFill>
                <a:latin typeface="Arial" pitchFamily="34" charset="0"/>
                <a:ea typeface="Calibri" pitchFamily="34" charset="0"/>
                <a:cs typeface="Arial" pitchFamily="34" charset="0"/>
              </a:rPr>
            </a:br>
            <a:r>
              <a:rPr lang="es-HN" sz="2400" dirty="0">
                <a:solidFill>
                  <a:srgbClr val="0070C0"/>
                </a:solidFill>
                <a:latin typeface="Arial" pitchFamily="34" charset="0"/>
                <a:ea typeface="Calibri" pitchFamily="34" charset="0"/>
                <a:cs typeface="Arial" pitchFamily="34" charset="0"/>
              </a:rPr>
              <a:t>\</a:t>
            </a:r>
            <a:r>
              <a:rPr lang="es-HN" sz="2400" dirty="0" err="1">
                <a:solidFill>
                  <a:srgbClr val="0070C0"/>
                </a:solidFill>
                <a:latin typeface="Arial" pitchFamily="34" charset="0"/>
                <a:ea typeface="Calibri" pitchFamily="34" charset="0"/>
                <a:cs typeface="Arial" pitchFamily="34" charset="0"/>
              </a:rPr>
              <a:t>cancelto</a:t>
            </a:r>
            <a:r>
              <a:rPr lang="es-HN" sz="2400" dirty="0">
                <a:solidFill>
                  <a:srgbClr val="0070C0"/>
                </a:solidFill>
                <a:latin typeface="Arial" pitchFamily="34" charset="0"/>
                <a:ea typeface="Calibri" pitchFamily="34" charset="0"/>
                <a:cs typeface="Arial" pitchFamily="34" charset="0"/>
              </a:rPr>
              <a:t>{}{}</a:t>
            </a:r>
            <a:br>
              <a:rPr lang="es-HN" sz="2400" dirty="0">
                <a:solidFill>
                  <a:srgbClr val="0070C0"/>
                </a:solidFill>
                <a:latin typeface="Arial" pitchFamily="34" charset="0"/>
                <a:ea typeface="Calibri" pitchFamily="34" charset="0"/>
                <a:cs typeface="Arial" pitchFamily="34" charset="0"/>
              </a:rPr>
            </a:br>
            <a:r>
              <a:rPr lang="es-HN" sz="2400" dirty="0">
                <a:solidFill>
                  <a:srgbClr val="0070C0"/>
                </a:solidFill>
                <a:latin typeface="Arial" pitchFamily="34" charset="0"/>
                <a:ea typeface="Calibri" pitchFamily="34" charset="0"/>
                <a:cs typeface="Arial" pitchFamily="34" charset="0"/>
              </a:rPr>
              <a:t>\</a:t>
            </a:r>
            <a:r>
              <a:rPr lang="es-HN" sz="2400" dirty="0" err="1">
                <a:solidFill>
                  <a:srgbClr val="0070C0"/>
                </a:solidFill>
                <a:latin typeface="Arial" pitchFamily="34" charset="0"/>
                <a:ea typeface="Calibri" pitchFamily="34" charset="0"/>
                <a:cs typeface="Arial" pitchFamily="34" charset="0"/>
              </a:rPr>
              <a:t>xcancel</a:t>
            </a:r>
            <a:r>
              <a:rPr lang="es-HN" sz="2400" dirty="0">
                <a:solidFill>
                  <a:srgbClr val="0070C0"/>
                </a:solidFill>
                <a:latin typeface="Arial" pitchFamily="34" charset="0"/>
                <a:ea typeface="Calibri" pitchFamily="34" charset="0"/>
                <a:cs typeface="Arial" pitchFamily="34" charset="0"/>
              </a:rPr>
              <a:t>{}</a:t>
            </a:r>
            <a:br>
              <a:rPr lang="es-HN" sz="2400" dirty="0">
                <a:solidFill>
                  <a:srgbClr val="0070C0"/>
                </a:solidFill>
                <a:latin typeface="Arial" pitchFamily="34" charset="0"/>
                <a:ea typeface="Calibri" pitchFamily="34" charset="0"/>
                <a:cs typeface="Arial" pitchFamily="34" charset="0"/>
              </a:rPr>
            </a:br>
            <a:r>
              <a:rPr lang="es-HN" sz="2400" dirty="0">
                <a:solidFill>
                  <a:srgbClr val="0070C0"/>
                </a:solidFill>
                <a:latin typeface="Arial" pitchFamily="34" charset="0"/>
                <a:ea typeface="Calibri" pitchFamily="34" charset="0"/>
                <a:cs typeface="Arial" pitchFamily="34" charset="0"/>
              </a:rPr>
              <a:t>\</a:t>
            </a:r>
            <a:r>
              <a:rPr lang="es-HN" sz="2400" dirty="0" err="1">
                <a:solidFill>
                  <a:srgbClr val="0070C0"/>
                </a:solidFill>
                <a:latin typeface="Arial" pitchFamily="34" charset="0"/>
                <a:ea typeface="Calibri" pitchFamily="34" charset="0"/>
                <a:cs typeface="Arial" pitchFamily="34" charset="0"/>
              </a:rPr>
              <a:t>bcancel</a:t>
            </a:r>
            <a:r>
              <a:rPr lang="es-HN" sz="2400" dirty="0">
                <a:solidFill>
                  <a:srgbClr val="0070C0"/>
                </a:solidFill>
                <a:latin typeface="Arial" pitchFamily="34" charset="0"/>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HN" sz="2400" b="0" i="0" u="none" strike="noStrike" cap="none" normalizeH="0" baseline="0" dirty="0">
              <a:ln>
                <a:noFill/>
              </a:ln>
              <a:solidFill>
                <a:schemeClr val="tx1"/>
              </a:solidFill>
              <a:effectLst/>
              <a:latin typeface="Arial" pitchFamily="34" charset="0"/>
              <a:cs typeface="Arial" pitchFamily="34" charset="0"/>
            </a:endParaRPr>
          </a:p>
        </p:txBody>
      </p:sp>
      <p:sp>
        <p:nvSpPr>
          <p:cNvPr id="3" name="2 Rectángulo"/>
          <p:cNvSpPr/>
          <p:nvPr/>
        </p:nvSpPr>
        <p:spPr>
          <a:xfrm>
            <a:off x="1643042" y="0"/>
            <a:ext cx="6715172" cy="646331"/>
          </a:xfrm>
          <a:prstGeom prst="rect">
            <a:avLst/>
          </a:prstGeom>
        </p:spPr>
        <p:txBody>
          <a:bodyPr anchor="b">
            <a:noAutofit/>
          </a:bodyPr>
          <a:lstStyle/>
          <a:p>
            <a:pPr fontAlgn="base">
              <a:spcBef>
                <a:spcPct val="0"/>
              </a:spcBef>
              <a:spcAft>
                <a:spcPct val="0"/>
              </a:spcAft>
            </a:pPr>
            <a:r>
              <a:rPr lang="es-HN" sz="3200" dirty="0">
                <a:solidFill>
                  <a:schemeClr val="bg1"/>
                </a:solidFill>
                <a:effectLst>
                  <a:outerShdw blurRad="50000" dist="30000" dir="5400000" algn="tl" rotWithShape="0">
                    <a:srgbClr val="000000">
                      <a:alpha val="30000"/>
                    </a:srgbClr>
                  </a:outerShdw>
                </a:effectLst>
                <a:latin typeface="Arial" pitchFamily="34" charset="0"/>
                <a:ea typeface="+mj-ea"/>
                <a:cs typeface="Arial" pitchFamily="34" charset="0"/>
              </a:rPr>
              <a:t>Cancelar/tachar términos</a:t>
            </a:r>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45258" y="824195"/>
            <a:ext cx="4317207" cy="461665"/>
          </a:xfrm>
          <a:prstGeom prst="rect">
            <a:avLst/>
          </a:prstGeom>
        </p:spPr>
        <p:txBody>
          <a:bodyPr wrap="none">
            <a:spAutoFit/>
          </a:bodyPr>
          <a:lstStyle/>
          <a:p>
            <a:r>
              <a:rPr lang="es-ES" sz="2400" dirty="0">
                <a:solidFill>
                  <a:srgbClr val="00B050"/>
                </a:solidFill>
                <a:latin typeface="Arial" pitchFamily="34" charset="0"/>
                <a:cs typeface="Arial" pitchFamily="34" charset="0"/>
              </a:rPr>
              <a:t>$</a:t>
            </a:r>
            <a:r>
              <a:rPr lang="es-ES" sz="2400" dirty="0">
                <a:latin typeface="Arial" pitchFamily="34" charset="0"/>
                <a:cs typeface="Arial" pitchFamily="34" charset="0"/>
              </a:rPr>
              <a:t>a+</a:t>
            </a:r>
            <a:r>
              <a:rPr lang="es-ES" sz="2400" b="1" dirty="0">
                <a:solidFill>
                  <a:schemeClr val="accent2">
                    <a:lumMod val="75000"/>
                  </a:schemeClr>
                </a:solidFill>
                <a:latin typeface="Arial" pitchFamily="34" charset="0"/>
                <a:ea typeface="Calibri" pitchFamily="34" charset="0"/>
                <a:cs typeface="Arial" pitchFamily="34" charset="0"/>
              </a:rPr>
              <a:t>\cancel{b}</a:t>
            </a:r>
            <a:r>
              <a:rPr lang="es-ES" sz="2400" dirty="0">
                <a:latin typeface="Arial" pitchFamily="34" charset="0"/>
                <a:ea typeface="Calibri" pitchFamily="34" charset="0"/>
                <a:cs typeface="Arial" pitchFamily="34" charset="0"/>
              </a:rPr>
              <a:t>=</a:t>
            </a:r>
            <a:r>
              <a:rPr lang="es-ES" sz="2400" dirty="0">
                <a:latin typeface="Arial" pitchFamily="34" charset="0"/>
                <a:cs typeface="Arial" pitchFamily="34" charset="0"/>
              </a:rPr>
              <a:t>c</a:t>
            </a:r>
            <a:r>
              <a:rPr lang="es-ES" sz="2400" b="1" dirty="0">
                <a:solidFill>
                  <a:schemeClr val="accent2">
                    <a:lumMod val="75000"/>
                  </a:schemeClr>
                </a:solidFill>
                <a:latin typeface="Arial" pitchFamily="34" charset="0"/>
                <a:ea typeface="Calibri" pitchFamily="34" charset="0"/>
                <a:cs typeface="Arial" pitchFamily="34" charset="0"/>
              </a:rPr>
              <a:t>+\cancel{b}</a:t>
            </a:r>
            <a:r>
              <a:rPr lang="es-ES" sz="2400" b="1" dirty="0">
                <a:solidFill>
                  <a:srgbClr val="00B050"/>
                </a:solidFill>
                <a:latin typeface="Arial" pitchFamily="34" charset="0"/>
                <a:ea typeface="Calibri" pitchFamily="34" charset="0"/>
                <a:cs typeface="Arial" pitchFamily="34" charset="0"/>
              </a:rPr>
              <a:t>$</a:t>
            </a:r>
          </a:p>
        </p:txBody>
      </p:sp>
      <p:sp>
        <p:nvSpPr>
          <p:cNvPr id="6" name="5 Rectángulo"/>
          <p:cNvSpPr/>
          <p:nvPr/>
        </p:nvSpPr>
        <p:spPr>
          <a:xfrm>
            <a:off x="318185" y="1980151"/>
            <a:ext cx="3403496" cy="461665"/>
          </a:xfrm>
          <a:prstGeom prst="rect">
            <a:avLst/>
          </a:prstGeom>
        </p:spPr>
        <p:txBody>
          <a:bodyPr wrap="none">
            <a:spAutoFit/>
          </a:bodyPr>
          <a:lstStyle/>
          <a:p>
            <a:r>
              <a:rPr lang="es-ES" sz="2400" b="1" dirty="0">
                <a:solidFill>
                  <a:srgbClr val="00B050"/>
                </a:solidFill>
                <a:latin typeface="Arial" pitchFamily="34" charset="0"/>
                <a:ea typeface="Calibri" pitchFamily="34" charset="0"/>
                <a:cs typeface="Arial" pitchFamily="34" charset="0"/>
              </a:rPr>
              <a:t>$</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err="1">
                <a:solidFill>
                  <a:schemeClr val="accent2">
                    <a:lumMod val="75000"/>
                  </a:schemeClr>
                </a:solidFill>
                <a:latin typeface="Arial" pitchFamily="34" charset="0"/>
                <a:ea typeface="Calibri" pitchFamily="34" charset="0"/>
                <a:cs typeface="Arial" pitchFamily="34" charset="0"/>
              </a:rPr>
              <a:t>cancelto</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a:solidFill>
                  <a:srgbClr val="0070C0"/>
                </a:solidFill>
                <a:latin typeface="Arial" pitchFamily="34" charset="0"/>
                <a:ea typeface="Calibri" pitchFamily="34" charset="0"/>
                <a:cs typeface="Arial" pitchFamily="34" charset="0"/>
              </a:rPr>
              <a:t>0</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err="1">
                <a:solidFill>
                  <a:srgbClr val="0070C0"/>
                </a:solidFill>
                <a:latin typeface="Arial" pitchFamily="34" charset="0"/>
                <a:ea typeface="Calibri" pitchFamily="34" charset="0"/>
                <a:cs typeface="Arial" pitchFamily="34" charset="0"/>
              </a:rPr>
              <a:t>sen</a:t>
            </a:r>
            <a:r>
              <a:rPr lang="es-ES" sz="2400" b="1" dirty="0">
                <a:solidFill>
                  <a:srgbClr val="0070C0"/>
                </a:solidFill>
                <a:latin typeface="Arial" pitchFamily="34" charset="0"/>
                <a:ea typeface="Calibri" pitchFamily="34" charset="0"/>
                <a:cs typeface="Arial" pitchFamily="34" charset="0"/>
              </a:rPr>
              <a:t>(0)</a:t>
            </a:r>
            <a:r>
              <a:rPr lang="es-ES" sz="2400" b="1" dirty="0">
                <a:solidFill>
                  <a:schemeClr val="accent2">
                    <a:lumMod val="75000"/>
                  </a:schemeClr>
                </a:solidFill>
                <a:latin typeface="Arial" pitchFamily="34" charset="0"/>
                <a:ea typeface="Calibri" pitchFamily="34" charset="0"/>
                <a:cs typeface="Arial" pitchFamily="34" charset="0"/>
              </a:rPr>
              <a:t>}</a:t>
            </a:r>
            <a:r>
              <a:rPr lang="es-ES" sz="2400" dirty="0">
                <a:solidFill>
                  <a:srgbClr val="00B050"/>
                </a:solidFill>
                <a:latin typeface="Arial" pitchFamily="34" charset="0"/>
                <a:cs typeface="Arial" pitchFamily="34" charset="0"/>
              </a:rPr>
              <a:t>$</a:t>
            </a:r>
          </a:p>
        </p:txBody>
      </p:sp>
      <p:sp>
        <p:nvSpPr>
          <p:cNvPr id="7" name="6 Rectángulo"/>
          <p:cNvSpPr/>
          <p:nvPr/>
        </p:nvSpPr>
        <p:spPr>
          <a:xfrm>
            <a:off x="318185" y="3327916"/>
            <a:ext cx="3584636" cy="461665"/>
          </a:xfrm>
          <a:prstGeom prst="rect">
            <a:avLst/>
          </a:prstGeom>
        </p:spPr>
        <p:txBody>
          <a:bodyPr wrap="none">
            <a:spAutoFit/>
          </a:bodyPr>
          <a:lstStyle/>
          <a:p>
            <a:r>
              <a:rPr lang="es-ES" sz="2400" b="1" dirty="0">
                <a:solidFill>
                  <a:srgbClr val="00B050"/>
                </a:solidFill>
                <a:latin typeface="Arial" pitchFamily="34" charset="0"/>
                <a:ea typeface="Calibri" pitchFamily="34" charset="0"/>
                <a:cs typeface="Arial" pitchFamily="34" charset="0"/>
              </a:rPr>
              <a:t>$</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err="1">
                <a:solidFill>
                  <a:schemeClr val="accent2">
                    <a:lumMod val="75000"/>
                  </a:schemeClr>
                </a:solidFill>
                <a:latin typeface="Arial" pitchFamily="34" charset="0"/>
                <a:ea typeface="Calibri" pitchFamily="34" charset="0"/>
                <a:cs typeface="Arial" pitchFamily="34" charset="0"/>
              </a:rPr>
              <a:t>xcancel</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a:solidFill>
                  <a:srgbClr val="0070C0"/>
                </a:solidFill>
                <a:latin typeface="Arial" pitchFamily="34" charset="0"/>
                <a:ea typeface="Calibri" pitchFamily="34" charset="0"/>
                <a:cs typeface="Arial" pitchFamily="34" charset="0"/>
              </a:rPr>
              <a:t>\</a:t>
            </a:r>
            <a:r>
              <a:rPr lang="es-ES" sz="2400" b="1" dirty="0" err="1">
                <a:solidFill>
                  <a:srgbClr val="0070C0"/>
                </a:solidFill>
                <a:latin typeface="Arial" pitchFamily="34" charset="0"/>
                <a:ea typeface="Calibri" pitchFamily="34" charset="0"/>
                <a:cs typeface="Arial" pitchFamily="34" charset="0"/>
              </a:rPr>
              <a:t>sqrt</a:t>
            </a:r>
            <a:r>
              <a:rPr lang="es-ES" sz="2400" b="1" dirty="0">
                <a:solidFill>
                  <a:srgbClr val="0070C0"/>
                </a:solidFill>
                <a:latin typeface="Arial" pitchFamily="34" charset="0"/>
                <a:ea typeface="Calibri" pitchFamily="34" charset="0"/>
                <a:cs typeface="Arial" pitchFamily="34" charset="0"/>
              </a:rPr>
              <a:t>{49}=8</a:t>
            </a:r>
            <a:r>
              <a:rPr lang="es-ES" sz="2400" b="1" dirty="0">
                <a:solidFill>
                  <a:schemeClr val="accent2">
                    <a:lumMod val="75000"/>
                  </a:schemeClr>
                </a:solidFill>
                <a:latin typeface="Arial" pitchFamily="34" charset="0"/>
                <a:ea typeface="Calibri" pitchFamily="34" charset="0"/>
                <a:cs typeface="Arial" pitchFamily="34" charset="0"/>
              </a:rPr>
              <a:t>}</a:t>
            </a:r>
            <a:r>
              <a:rPr lang="es-ES" sz="2400" dirty="0">
                <a:solidFill>
                  <a:srgbClr val="00B050"/>
                </a:solidFill>
                <a:latin typeface="Arial" pitchFamily="34" charset="0"/>
                <a:cs typeface="Arial" pitchFamily="34" charset="0"/>
              </a:rPr>
              <a:t>$</a:t>
            </a:r>
            <a:endParaRPr lang="es-ES" sz="2400" dirty="0">
              <a:latin typeface="Arial" pitchFamily="34" charset="0"/>
              <a:cs typeface="Arial" pitchFamily="34" charset="0"/>
            </a:endParaRPr>
          </a:p>
        </p:txBody>
      </p:sp>
      <p:sp>
        <p:nvSpPr>
          <p:cNvPr id="8" name="7 Rectángulo"/>
          <p:cNvSpPr/>
          <p:nvPr/>
        </p:nvSpPr>
        <p:spPr>
          <a:xfrm>
            <a:off x="402359" y="4564044"/>
            <a:ext cx="7000924" cy="461665"/>
          </a:xfrm>
          <a:prstGeom prst="rect">
            <a:avLst/>
          </a:prstGeom>
        </p:spPr>
        <p:txBody>
          <a:bodyPr wrap="square">
            <a:spAutoFit/>
          </a:bodyPr>
          <a:lstStyle/>
          <a:p>
            <a:r>
              <a:rPr lang="es-ES" sz="2400" dirty="0">
                <a:solidFill>
                  <a:srgbClr val="00B050"/>
                </a:solidFill>
                <a:latin typeface="Arial" pitchFamily="34" charset="0"/>
                <a:cs typeface="Arial" pitchFamily="34" charset="0"/>
              </a:rPr>
              <a:t>$</a:t>
            </a:r>
            <a:r>
              <a:rPr lang="es-ES" sz="2400" dirty="0">
                <a:latin typeface="Arial" pitchFamily="34" charset="0"/>
                <a:cs typeface="Arial" pitchFamily="34" charset="0"/>
              </a:rPr>
              <a:t>\</a:t>
            </a:r>
            <a:r>
              <a:rPr lang="es-ES" sz="2400" dirty="0" err="1">
                <a:latin typeface="Arial" pitchFamily="34" charset="0"/>
                <a:cs typeface="Arial" pitchFamily="34" charset="0"/>
              </a:rPr>
              <a:t>dfrac</a:t>
            </a:r>
            <a:r>
              <a:rPr lang="es-ES" sz="2400" b="1" dirty="0">
                <a:latin typeface="Arial" pitchFamily="34" charset="0"/>
                <a:ea typeface="Calibri" pitchFamily="34" charset="0"/>
                <a:cs typeface="Arial" pitchFamily="34" charset="0"/>
              </a:rPr>
              <a:t>{</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err="1">
                <a:solidFill>
                  <a:schemeClr val="accent2">
                    <a:lumMod val="75000"/>
                  </a:schemeClr>
                </a:solidFill>
                <a:latin typeface="Arial" pitchFamily="34" charset="0"/>
                <a:ea typeface="Calibri" pitchFamily="34" charset="0"/>
                <a:cs typeface="Arial" pitchFamily="34" charset="0"/>
              </a:rPr>
              <a:t>bcancel</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a:solidFill>
                  <a:srgbClr val="0070C0"/>
                </a:solidFill>
                <a:latin typeface="Arial" pitchFamily="34" charset="0"/>
                <a:ea typeface="Calibri" pitchFamily="34" charset="0"/>
                <a:cs typeface="Arial" pitchFamily="34" charset="0"/>
              </a:rPr>
              <a:t>b</a:t>
            </a:r>
            <a:r>
              <a:rPr lang="es-ES" sz="2400" b="1" dirty="0" err="1">
                <a:solidFill>
                  <a:schemeClr val="accent2">
                    <a:lumMod val="75000"/>
                  </a:schemeClr>
                </a:solidFill>
                <a:latin typeface="Arial" pitchFamily="34" charset="0"/>
                <a:ea typeface="Calibri" pitchFamily="34" charset="0"/>
                <a:cs typeface="Arial" pitchFamily="34" charset="0"/>
              </a:rPr>
              <a:t>}</a:t>
            </a:r>
            <a:r>
              <a:rPr lang="es-ES" sz="2400" b="1" dirty="0" err="1">
                <a:latin typeface="Arial" pitchFamily="34" charset="0"/>
                <a:ea typeface="Calibri" pitchFamily="34" charset="0"/>
                <a:cs typeface="Arial" pitchFamily="34" charset="0"/>
              </a:rPr>
              <a:t>}{</a:t>
            </a:r>
            <a:r>
              <a:rPr lang="es-ES" sz="2400" b="1" dirty="0" err="1">
                <a:solidFill>
                  <a:schemeClr val="accent2">
                    <a:lumMod val="75000"/>
                  </a:schemeClr>
                </a:solidFill>
                <a:latin typeface="Arial" pitchFamily="34" charset="0"/>
                <a:ea typeface="Calibri" pitchFamily="34" charset="0"/>
                <a:cs typeface="Arial" pitchFamily="34" charset="0"/>
              </a:rPr>
              <a:t>\bcancel</a:t>
            </a:r>
            <a:r>
              <a:rPr lang="es-ES" sz="2400" b="1" dirty="0">
                <a:solidFill>
                  <a:schemeClr val="accent2">
                    <a:lumMod val="75000"/>
                  </a:schemeClr>
                </a:solidFill>
                <a:latin typeface="Arial" pitchFamily="34" charset="0"/>
                <a:ea typeface="Calibri" pitchFamily="34" charset="0"/>
                <a:cs typeface="Arial" pitchFamily="34" charset="0"/>
              </a:rPr>
              <a:t>{</a:t>
            </a:r>
            <a:r>
              <a:rPr lang="es-ES" sz="2400" b="1" dirty="0">
                <a:solidFill>
                  <a:srgbClr val="0070C0"/>
                </a:solidFill>
                <a:latin typeface="Arial" pitchFamily="34" charset="0"/>
                <a:ea typeface="Calibri" pitchFamily="34" charset="0"/>
                <a:cs typeface="Arial" pitchFamily="34" charset="0"/>
              </a:rPr>
              <a:t>b</a:t>
            </a:r>
            <a:r>
              <a:rPr lang="es-ES" sz="2400" b="1" dirty="0">
                <a:solidFill>
                  <a:schemeClr val="accent2">
                    <a:lumMod val="75000"/>
                  </a:schemeClr>
                </a:solidFill>
                <a:latin typeface="Arial" pitchFamily="34" charset="0"/>
                <a:ea typeface="Calibri" pitchFamily="34" charset="0"/>
                <a:cs typeface="Arial" pitchFamily="34" charset="0"/>
              </a:rPr>
              <a:t>}</a:t>
            </a:r>
            <a:r>
              <a:rPr lang="es-ES" sz="2400" dirty="0">
                <a:latin typeface="Arial" pitchFamily="34" charset="0"/>
                <a:cs typeface="Arial" pitchFamily="34" charset="0"/>
              </a:rPr>
              <a:t>d}=\</a:t>
            </a:r>
            <a:r>
              <a:rPr lang="es-ES" sz="2400" dirty="0" err="1">
                <a:latin typeface="Arial" pitchFamily="34" charset="0"/>
                <a:cs typeface="Arial" pitchFamily="34" charset="0"/>
              </a:rPr>
              <a:t>dfrac</a:t>
            </a:r>
            <a:r>
              <a:rPr lang="es-ES" sz="2400" dirty="0">
                <a:latin typeface="Arial" pitchFamily="34" charset="0"/>
                <a:cs typeface="Arial" pitchFamily="34" charset="0"/>
              </a:rPr>
              <a:t>{1}{d}</a:t>
            </a:r>
            <a:r>
              <a:rPr lang="es-ES" sz="2400" dirty="0">
                <a:solidFill>
                  <a:srgbClr val="00B050"/>
                </a:solidFill>
                <a:latin typeface="Arial" pitchFamily="34" charset="0"/>
                <a:cs typeface="Arial" pitchFamily="34" charset="0"/>
              </a:rPr>
              <a:t>$</a:t>
            </a:r>
          </a:p>
        </p:txBody>
      </p:sp>
      <p:pic>
        <p:nvPicPr>
          <p:cNvPr id="1026" name="Picture 2"/>
          <p:cNvPicPr>
            <a:picLocks noChangeAspect="1" noChangeArrowheads="1"/>
          </p:cNvPicPr>
          <p:nvPr/>
        </p:nvPicPr>
        <p:blipFill>
          <a:blip r:embed="rId2" cstate="print"/>
          <a:srcRect/>
          <a:stretch>
            <a:fillRect/>
          </a:stretch>
        </p:blipFill>
        <p:spPr bwMode="auto">
          <a:xfrm>
            <a:off x="5261908" y="1192998"/>
            <a:ext cx="2695575" cy="657225"/>
          </a:xfrm>
          <a:prstGeom prst="rect">
            <a:avLst/>
          </a:prstGeom>
          <a:noFill/>
          <a:ln w="57150">
            <a:solidFill>
              <a:schemeClr val="bg2">
                <a:lumMod val="75000"/>
              </a:schemeClr>
            </a:solidFill>
            <a:miter lim="800000"/>
            <a:headEnd/>
            <a:tailEnd/>
          </a:ln>
        </p:spPr>
      </p:pic>
      <p:pic>
        <p:nvPicPr>
          <p:cNvPr id="1027" name="Picture 3"/>
          <p:cNvPicPr>
            <a:picLocks noChangeAspect="1" noChangeArrowheads="1"/>
          </p:cNvPicPr>
          <p:nvPr/>
        </p:nvPicPr>
        <p:blipFill>
          <a:blip r:embed="rId3" cstate="print"/>
          <a:srcRect b="15624"/>
          <a:stretch>
            <a:fillRect/>
          </a:stretch>
        </p:blipFill>
        <p:spPr bwMode="auto">
          <a:xfrm>
            <a:off x="5143504" y="2306816"/>
            <a:ext cx="1838325" cy="642942"/>
          </a:xfrm>
          <a:prstGeom prst="rect">
            <a:avLst/>
          </a:prstGeom>
          <a:noFill/>
          <a:ln w="57150">
            <a:solidFill>
              <a:schemeClr val="bg2">
                <a:lumMod val="75000"/>
              </a:schemeClr>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175165" y="3560414"/>
            <a:ext cx="1885950" cy="600075"/>
          </a:xfrm>
          <a:prstGeom prst="rect">
            <a:avLst/>
          </a:prstGeom>
          <a:noFill/>
          <a:ln w="57150">
            <a:solidFill>
              <a:schemeClr val="bg2">
                <a:lumMod val="75000"/>
              </a:schemeClr>
            </a:solid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180850" y="4975694"/>
            <a:ext cx="1581150" cy="1123950"/>
          </a:xfrm>
          <a:prstGeom prst="rect">
            <a:avLst/>
          </a:prstGeom>
          <a:noFill/>
          <a:ln w="57150">
            <a:solidFill>
              <a:schemeClr val="bg2">
                <a:lumMod val="75000"/>
              </a:schemeClr>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824</TotalTime>
  <Words>5579</Words>
  <Application>Microsoft Macintosh PowerPoint</Application>
  <PresentationFormat>Presentación en pantalla (4:3)</PresentationFormat>
  <Paragraphs>591</Paragraphs>
  <Slides>130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130</vt:i4>
      </vt:variant>
    </vt:vector>
  </HeadingPairs>
  <TitlesOfParts>
    <vt:vector size="136" baseType="lpstr">
      <vt:lpstr>Arial</vt:lpstr>
      <vt:lpstr>Calibri</vt:lpstr>
      <vt:lpstr>Open Sans</vt:lpstr>
      <vt:lpstr>Verdana</vt:lpstr>
      <vt:lpstr>Wingdings</vt:lpstr>
      <vt:lpstr>Tema de Office</vt:lpstr>
      <vt:lpstr>ELABORACIÓN DE DOCUMENTOS TÉCNICOS CON LATEX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2</vt:lpstr>
      <vt:lpstr>Presentación de PowerPoint</vt:lpstr>
      <vt:lpstr>Presentación de PowerPoint</vt:lpstr>
      <vt:lpstr>Presentación de PowerPoint</vt:lpstr>
      <vt:lpstr>Ejemplo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CEC-EPN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Natasha Martinez Garcia</dc:creator>
  <cp:lastModifiedBy>Janio Jadan</cp:lastModifiedBy>
  <cp:revision>18</cp:revision>
  <dcterms:created xsi:type="dcterms:W3CDTF">2016-01-08T19:37:53Z</dcterms:created>
  <dcterms:modified xsi:type="dcterms:W3CDTF">2023-03-22T23:53:11Z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9D330DD4-BC3D-40FB-B4DD-0656CB3809F6</vt:lpwstr>
  </property>
  <property fmtid="{D5CDD505-2E9C-101B-9397-08002B2CF9AE}" pid="3" name="ArticulatePath">
    <vt:lpwstr>Presentación1</vt:lpwstr>
  </property>
</Properties>
</file>