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737" r:id="rId3"/>
    <p:sldId id="738" r:id="rId4"/>
    <p:sldId id="515" r:id="rId5"/>
    <p:sldId id="264" r:id="rId6"/>
    <p:sldId id="265" r:id="rId7"/>
    <p:sldId id="729" r:id="rId8"/>
    <p:sldId id="730" r:id="rId9"/>
    <p:sldId id="731" r:id="rId10"/>
    <p:sldId id="732" r:id="rId11"/>
    <p:sldId id="733" r:id="rId12"/>
    <p:sldId id="734" r:id="rId13"/>
    <p:sldId id="735" r:id="rId14"/>
    <p:sldId id="739" r:id="rId15"/>
    <p:sldId id="736" r:id="rId16"/>
    <p:sldId id="692" r:id="rId17"/>
    <p:sldId id="691" r:id="rId18"/>
    <p:sldId id="698" r:id="rId19"/>
    <p:sldId id="699" r:id="rId20"/>
    <p:sldId id="694" r:id="rId21"/>
    <p:sldId id="695" r:id="rId22"/>
    <p:sldId id="700" r:id="rId23"/>
    <p:sldId id="701" r:id="rId24"/>
    <p:sldId id="696" r:id="rId25"/>
    <p:sldId id="702" r:id="rId26"/>
    <p:sldId id="703" r:id="rId27"/>
    <p:sldId id="704" r:id="rId28"/>
    <p:sldId id="707" r:id="rId29"/>
    <p:sldId id="705" r:id="rId30"/>
    <p:sldId id="706" r:id="rId31"/>
    <p:sldId id="708" r:id="rId32"/>
    <p:sldId id="709" r:id="rId33"/>
    <p:sldId id="693" r:id="rId34"/>
    <p:sldId id="697" r:id="rId35"/>
    <p:sldId id="710" r:id="rId36"/>
    <p:sldId id="711"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538" r:id="rId54"/>
  </p:sldIdLst>
  <p:sldSz cx="9144000" cy="6858000" type="screen4x3"/>
  <p:notesSz cx="6858000" cy="9144000"/>
  <p:custDataLst>
    <p:tags r:id="rId57"/>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D31"/>
    <a:srgbClr val="4B77C7"/>
    <a:srgbClr val="297666"/>
    <a:srgbClr val="1B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92"/>
  </p:normalViewPr>
  <p:slideViewPr>
    <p:cSldViewPr>
      <p:cViewPr varScale="1">
        <p:scale>
          <a:sx n="102" d="100"/>
          <a:sy n="102" d="100"/>
        </p:scale>
        <p:origin x="384"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8AEFB-BF5B-42CA-979C-4807A342F35F}" type="datetimeFigureOut">
              <a:rPr lang="es-EC" smtClean="0"/>
              <a:t>15/8/23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CDCD3F-9E82-405D-AC26-704B393D692E}" type="slidenum">
              <a:rPr lang="es-EC" smtClean="0"/>
              <a:t>‹Nº›</a:t>
            </a:fld>
            <a:endParaRPr lang="es-EC"/>
          </a:p>
        </p:txBody>
      </p:sp>
    </p:spTree>
    <p:extLst>
      <p:ext uri="{BB962C8B-B14F-4D97-AF65-F5344CB8AC3E}">
        <p14:creationId xmlns:p14="http://schemas.microsoft.com/office/powerpoint/2010/main" val="736191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3B1F2-4DE2-6542-A6DB-CAB7E70F1EC5}" type="datetimeFigureOut">
              <a:rPr lang="es-US" smtClean="0"/>
              <a:t>8/15/23</a:t>
            </a:fld>
            <a:endParaRPr lang="es-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5CE5F-E3FA-9C46-BFD3-2BCA81B2D7E7}" type="slidenum">
              <a:rPr lang="es-US" smtClean="0"/>
              <a:t>‹Nº›</a:t>
            </a:fld>
            <a:endParaRPr lang="es-US"/>
          </a:p>
        </p:txBody>
      </p:sp>
    </p:spTree>
    <p:extLst>
      <p:ext uri="{BB962C8B-B14F-4D97-AF65-F5344CB8AC3E}">
        <p14:creationId xmlns:p14="http://schemas.microsoft.com/office/powerpoint/2010/main" val="286269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49</a:t>
            </a:fld>
            <a:endParaRPr lang="es-US"/>
          </a:p>
        </p:txBody>
      </p:sp>
    </p:spTree>
    <p:extLst>
      <p:ext uri="{BB962C8B-B14F-4D97-AF65-F5344CB8AC3E}">
        <p14:creationId xmlns:p14="http://schemas.microsoft.com/office/powerpoint/2010/main" val="386060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50</a:t>
            </a:fld>
            <a:endParaRPr lang="es-US"/>
          </a:p>
        </p:txBody>
      </p:sp>
    </p:spTree>
    <p:extLst>
      <p:ext uri="{BB962C8B-B14F-4D97-AF65-F5344CB8AC3E}">
        <p14:creationId xmlns:p14="http://schemas.microsoft.com/office/powerpoint/2010/main" val="394972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51</a:t>
            </a:fld>
            <a:endParaRPr lang="es-US"/>
          </a:p>
        </p:txBody>
      </p:sp>
    </p:spTree>
    <p:extLst>
      <p:ext uri="{BB962C8B-B14F-4D97-AF65-F5344CB8AC3E}">
        <p14:creationId xmlns:p14="http://schemas.microsoft.com/office/powerpoint/2010/main" val="179684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52</a:t>
            </a:fld>
            <a:endParaRPr lang="es-US"/>
          </a:p>
        </p:txBody>
      </p:sp>
    </p:spTree>
    <p:extLst>
      <p:ext uri="{BB962C8B-B14F-4D97-AF65-F5344CB8AC3E}">
        <p14:creationId xmlns:p14="http://schemas.microsoft.com/office/powerpoint/2010/main" val="118203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587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933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086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904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14</a:t>
            </a:fld>
            <a:endParaRPr lang="es-US"/>
          </a:p>
        </p:txBody>
      </p:sp>
    </p:spTree>
    <p:extLst>
      <p:ext uri="{BB962C8B-B14F-4D97-AF65-F5344CB8AC3E}">
        <p14:creationId xmlns:p14="http://schemas.microsoft.com/office/powerpoint/2010/main" val="25415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46</a:t>
            </a:fld>
            <a:endParaRPr lang="es-US"/>
          </a:p>
        </p:txBody>
      </p:sp>
    </p:spTree>
    <p:extLst>
      <p:ext uri="{BB962C8B-B14F-4D97-AF65-F5344CB8AC3E}">
        <p14:creationId xmlns:p14="http://schemas.microsoft.com/office/powerpoint/2010/main" val="162475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47</a:t>
            </a:fld>
            <a:endParaRPr lang="es-US"/>
          </a:p>
        </p:txBody>
      </p:sp>
    </p:spTree>
    <p:extLst>
      <p:ext uri="{BB962C8B-B14F-4D97-AF65-F5344CB8AC3E}">
        <p14:creationId xmlns:p14="http://schemas.microsoft.com/office/powerpoint/2010/main" val="303628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0EE5CE5F-E3FA-9C46-BFD3-2BCA81B2D7E7}" type="slidenum">
              <a:rPr lang="es-US" smtClean="0"/>
              <a:t>48</a:t>
            </a:fld>
            <a:endParaRPr lang="es-US"/>
          </a:p>
        </p:txBody>
      </p:sp>
    </p:spTree>
    <p:extLst>
      <p:ext uri="{BB962C8B-B14F-4D97-AF65-F5344CB8AC3E}">
        <p14:creationId xmlns:p14="http://schemas.microsoft.com/office/powerpoint/2010/main" val="1804473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5013176"/>
            <a:ext cx="6768752" cy="864095"/>
          </a:xfrm>
          <a:solidFill>
            <a:srgbClr val="1B1E3E">
              <a:alpha val="49020"/>
            </a:srgbClr>
          </a:solidFill>
        </p:spPr>
        <p:txBody>
          <a:bodyPr>
            <a:normAutofit/>
          </a:bodyPr>
          <a:lstStyle>
            <a:lvl1pPr>
              <a:defRPr sz="2400">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EC" dirty="0"/>
          </a:p>
        </p:txBody>
      </p:sp>
      <p:sp>
        <p:nvSpPr>
          <p:cNvPr id="3" name="2 Subtítulo"/>
          <p:cNvSpPr>
            <a:spLocks noGrp="1"/>
          </p:cNvSpPr>
          <p:nvPr>
            <p:ph type="subTitle" idx="1"/>
          </p:nvPr>
        </p:nvSpPr>
        <p:spPr>
          <a:xfrm>
            <a:off x="0" y="5949280"/>
            <a:ext cx="3707904" cy="360040"/>
          </a:xfrm>
        </p:spPr>
        <p:txBody>
          <a:bodyPr>
            <a:noAutofit/>
          </a:bodyPr>
          <a:lstStyle>
            <a:lvl1pPr marL="0" indent="0" algn="l">
              <a:buNone/>
              <a:defRPr sz="1200">
                <a:solidFill>
                  <a:schemeClr val="bg1">
                    <a:lumMod val="8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EC" dirty="0"/>
          </a:p>
        </p:txBody>
      </p:sp>
    </p:spTree>
    <p:extLst>
      <p:ext uri="{BB962C8B-B14F-4D97-AF65-F5344CB8AC3E}">
        <p14:creationId xmlns:p14="http://schemas.microsoft.com/office/powerpoint/2010/main" val="333374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119D24D-9A31-4B28-9071-2D848AA0BC11}" type="datetimeFigureOut">
              <a:rPr lang="es-EC" smtClean="0"/>
              <a:t>15/8/23</a:t>
            </a:fld>
            <a:endParaRPr lang="es-EC"/>
          </a:p>
        </p:txBody>
      </p:sp>
    </p:spTree>
    <p:extLst>
      <p:ext uri="{BB962C8B-B14F-4D97-AF65-F5344CB8AC3E}">
        <p14:creationId xmlns:p14="http://schemas.microsoft.com/office/powerpoint/2010/main" val="26428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80728"/>
            <a:ext cx="2057400" cy="514543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980728"/>
            <a:ext cx="6019800" cy="514543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1102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7781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43189"/>
            <a:ext cx="7772400" cy="1362075"/>
          </a:xfrm>
        </p:spPr>
        <p:txBody>
          <a:bodyPr anchor="t"/>
          <a:lstStyle>
            <a:lvl1pPr algn="l">
              <a:defRPr sz="32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5987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3 Marcador de contenido"/>
          <p:cNvSpPr>
            <a:spLocks noGrp="1"/>
          </p:cNvSpPr>
          <p:nvPr>
            <p:ph sz="half" idx="2"/>
          </p:nvPr>
        </p:nvSpPr>
        <p:spPr>
          <a:xfrm>
            <a:off x="4648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Tree>
    <p:extLst>
      <p:ext uri="{BB962C8B-B14F-4D97-AF65-F5344CB8AC3E}">
        <p14:creationId xmlns:p14="http://schemas.microsoft.com/office/powerpoint/2010/main" val="421846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2060848"/>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708919"/>
            <a:ext cx="4040188"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2060848"/>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47920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32744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9045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69160"/>
            <a:ext cx="5486400" cy="566738"/>
          </a:xfrm>
        </p:spPr>
        <p:txBody>
          <a:bodyPr anchor="b"/>
          <a:lstStyle>
            <a:lvl1pPr algn="l">
              <a:defRPr sz="18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908720"/>
            <a:ext cx="5486400" cy="388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43245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9192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908720"/>
            <a:ext cx="822960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EC" dirty="0"/>
          </a:p>
        </p:txBody>
      </p:sp>
      <p:sp>
        <p:nvSpPr>
          <p:cNvPr id="3" name="2 Marcador de texto"/>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4430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1B1E3E">
              <a:alpha val="41961"/>
            </a:srgbClr>
          </a:solidFill>
        </p:spPr>
        <p:txBody>
          <a:bodyPr/>
          <a:lstStyle/>
          <a:p>
            <a:r>
              <a:rPr lang="es-EC" dirty="0"/>
              <a:t>ELABORACIÓN DE DOCUMENTOS TÉCNICOS CON LATEX</a:t>
            </a:r>
          </a:p>
        </p:txBody>
      </p:sp>
      <p:sp>
        <p:nvSpPr>
          <p:cNvPr id="3" name="2 Subtítulo"/>
          <p:cNvSpPr>
            <a:spLocks noGrp="1"/>
          </p:cNvSpPr>
          <p:nvPr>
            <p:ph type="subTitle" idx="1"/>
          </p:nvPr>
        </p:nvSpPr>
        <p:spPr/>
        <p:txBody>
          <a:bodyPr>
            <a:normAutofit/>
          </a:bodyPr>
          <a:lstStyle/>
          <a:p>
            <a:r>
              <a:rPr lang="es-EC" dirty="0"/>
              <a:t>Janio Jadán, Phd</a:t>
            </a:r>
          </a:p>
        </p:txBody>
      </p:sp>
    </p:spTree>
    <p:custDataLst>
      <p:tags r:id="rId1"/>
    </p:custDataLst>
    <p:extLst>
      <p:ext uri="{BB962C8B-B14F-4D97-AF65-F5344CB8AC3E}">
        <p14:creationId xmlns:p14="http://schemas.microsoft.com/office/powerpoint/2010/main" val="362358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08141E55-90AB-2A35-AD3C-A27330B7BB0C}"/>
              </a:ext>
            </a:extLst>
          </p:cNvPr>
          <p:cNvSpPr txBox="1"/>
          <p:nvPr/>
        </p:nvSpPr>
        <p:spPr>
          <a:xfrm>
            <a:off x="107504" y="1196752"/>
            <a:ext cx="9036496" cy="4524315"/>
          </a:xfrm>
          <a:prstGeom prst="rect">
            <a:avLst/>
          </a:prstGeom>
          <a:noFill/>
        </p:spPr>
        <p:txBody>
          <a:bodyPr wrap="square">
            <a:spAutoFit/>
          </a:bodyPr>
          <a:lstStyle/>
          <a:p>
            <a:r>
              <a:rPr lang="es-US" dirty="0">
                <a:solidFill>
                  <a:schemeClr val="bg2">
                    <a:lumMod val="50000"/>
                  </a:schemeClr>
                </a:solidFill>
              </a:rPr>
              <a:t>\</a:t>
            </a:r>
            <a:r>
              <a:rPr lang="es-US" dirty="0" err="1">
                <a:solidFill>
                  <a:schemeClr val="bg2">
                    <a:lumMod val="50000"/>
                  </a:schemeClr>
                </a:solidFill>
              </a:rPr>
              <a:t>documentclass</a:t>
            </a:r>
            <a:r>
              <a:rPr lang="es-US" dirty="0"/>
              <a:t>[11pt,a4paper]{</a:t>
            </a:r>
            <a:r>
              <a:rPr lang="es-US" dirty="0" err="1"/>
              <a:t>article</a:t>
            </a:r>
            <a:r>
              <a:rPr lang="es-US" dirty="0"/>
              <a:t>}</a:t>
            </a:r>
          </a:p>
          <a:p>
            <a:endParaRPr lang="es-US" dirty="0"/>
          </a:p>
          <a:p>
            <a:r>
              <a:rPr lang="es-US" dirty="0">
                <a:solidFill>
                  <a:schemeClr val="bg2">
                    <a:lumMod val="50000"/>
                  </a:schemeClr>
                </a:solidFill>
              </a:rPr>
              <a:t>\</a:t>
            </a:r>
            <a:r>
              <a:rPr lang="es-US" dirty="0" err="1">
                <a:solidFill>
                  <a:schemeClr val="bg2">
                    <a:lumMod val="50000"/>
                  </a:schemeClr>
                </a:solidFill>
              </a:rPr>
              <a:t>usepackage</a:t>
            </a:r>
            <a:r>
              <a:rPr lang="es-US" dirty="0"/>
              <a:t>[utf8]{</a:t>
            </a:r>
            <a:r>
              <a:rPr lang="es-US" dirty="0" err="1"/>
              <a:t>inputenc</a:t>
            </a:r>
            <a:r>
              <a:rPr lang="es-US" dirty="0"/>
              <a:t>}     % Caracteres de Español</a:t>
            </a:r>
          </a:p>
          <a:p>
            <a:r>
              <a:rPr lang="es-US" dirty="0">
                <a:solidFill>
                  <a:schemeClr val="bg2">
                    <a:lumMod val="50000"/>
                  </a:schemeClr>
                </a:solidFill>
              </a:rPr>
              <a:t>\</a:t>
            </a:r>
            <a:r>
              <a:rPr lang="es-US" dirty="0" err="1">
                <a:solidFill>
                  <a:schemeClr val="bg2">
                    <a:lumMod val="50000"/>
                  </a:schemeClr>
                </a:solidFill>
              </a:rPr>
              <a:t>usepackage</a:t>
            </a:r>
            <a:r>
              <a:rPr lang="es-US" dirty="0"/>
              <a:t>[</a:t>
            </a:r>
            <a:r>
              <a:rPr lang="es-US" dirty="0" err="1"/>
              <a:t>spanish</a:t>
            </a:r>
            <a:r>
              <a:rPr lang="es-US" dirty="0"/>
              <a:t>]{babel}     % Etiquetas en Español</a:t>
            </a:r>
          </a:p>
          <a:p>
            <a:r>
              <a:rPr lang="es-US" dirty="0">
                <a:solidFill>
                  <a:schemeClr val="bg2">
                    <a:lumMod val="50000"/>
                  </a:schemeClr>
                </a:solidFill>
              </a:rPr>
              <a:t>\</a:t>
            </a:r>
            <a:r>
              <a:rPr lang="es-US" dirty="0" err="1">
                <a:solidFill>
                  <a:schemeClr val="bg2">
                    <a:lumMod val="50000"/>
                  </a:schemeClr>
                </a:solidFill>
              </a:rPr>
              <a:t>usepackage</a:t>
            </a:r>
            <a:r>
              <a:rPr lang="es-US" dirty="0"/>
              <a:t>{</a:t>
            </a:r>
            <a:r>
              <a:rPr lang="es-US" dirty="0" err="1"/>
              <a:t>graphicx</a:t>
            </a:r>
            <a:r>
              <a:rPr lang="es-US" dirty="0"/>
              <a:t>}           % </a:t>
            </a:r>
            <a:r>
              <a:rPr lang="es-US" dirty="0" err="1"/>
              <a:t>Gáficos</a:t>
            </a:r>
            <a:endParaRPr lang="es-US" dirty="0"/>
          </a:p>
          <a:p>
            <a:r>
              <a:rPr lang="es-US" dirty="0">
                <a:solidFill>
                  <a:schemeClr val="bg2">
                    <a:lumMod val="50000"/>
                  </a:schemeClr>
                </a:solidFill>
              </a:rPr>
              <a:t>\</a:t>
            </a:r>
            <a:r>
              <a:rPr lang="es-US" dirty="0" err="1">
                <a:solidFill>
                  <a:schemeClr val="bg2">
                    <a:lumMod val="50000"/>
                  </a:schemeClr>
                </a:solidFill>
              </a:rPr>
              <a:t>usepackage</a:t>
            </a:r>
            <a:r>
              <a:rPr lang="es-US" dirty="0"/>
              <a:t>{</a:t>
            </a:r>
            <a:r>
              <a:rPr lang="es-US" dirty="0" err="1"/>
              <a:t>amsmath</a:t>
            </a:r>
            <a:r>
              <a:rPr lang="es-US" dirty="0"/>
              <a:t>}            % </a:t>
            </a:r>
            <a:r>
              <a:rPr lang="es-US" dirty="0" err="1"/>
              <a:t>Meatemáticas</a:t>
            </a:r>
            <a:endParaRPr lang="es-US" dirty="0"/>
          </a:p>
          <a:p>
            <a:r>
              <a:rPr lang="es-US" dirty="0">
                <a:solidFill>
                  <a:schemeClr val="bg2">
                    <a:lumMod val="50000"/>
                  </a:schemeClr>
                </a:solidFill>
              </a:rPr>
              <a:t>\</a:t>
            </a:r>
            <a:r>
              <a:rPr lang="es-US" dirty="0" err="1">
                <a:solidFill>
                  <a:schemeClr val="bg2">
                    <a:lumMod val="50000"/>
                  </a:schemeClr>
                </a:solidFill>
              </a:rPr>
              <a:t>usepackage</a:t>
            </a:r>
            <a:r>
              <a:rPr lang="es-US" dirty="0"/>
              <a:t>{</a:t>
            </a:r>
            <a:r>
              <a:rPr lang="es-US" dirty="0" err="1"/>
              <a:t>booktabs</a:t>
            </a:r>
            <a:r>
              <a:rPr lang="es-US" dirty="0"/>
              <a:t>}           %Complemento de Tablas en Excel</a:t>
            </a:r>
          </a:p>
          <a:p>
            <a:r>
              <a:rPr lang="es-US" dirty="0">
                <a:solidFill>
                  <a:schemeClr val="bg2">
                    <a:lumMod val="50000"/>
                  </a:schemeClr>
                </a:solidFill>
              </a:rPr>
              <a:t>\</a:t>
            </a:r>
            <a:r>
              <a:rPr lang="es-US" dirty="0" err="1">
                <a:solidFill>
                  <a:schemeClr val="bg2">
                    <a:lumMod val="50000"/>
                  </a:schemeClr>
                </a:solidFill>
              </a:rPr>
              <a:t>usepackage</a:t>
            </a:r>
            <a:r>
              <a:rPr lang="es-US" dirty="0"/>
              <a:t>{</a:t>
            </a:r>
            <a:r>
              <a:rPr lang="es-US" dirty="0" err="1"/>
              <a:t>apacite</a:t>
            </a:r>
            <a:r>
              <a:rPr lang="es-US" dirty="0"/>
              <a:t>}            %Referencias APA</a:t>
            </a:r>
          </a:p>
          <a:p>
            <a:endParaRPr lang="es-US" dirty="0"/>
          </a:p>
          <a:p>
            <a:r>
              <a:rPr lang="es-US" dirty="0">
                <a:solidFill>
                  <a:schemeClr val="bg2">
                    <a:lumMod val="50000"/>
                  </a:schemeClr>
                </a:solidFill>
              </a:rPr>
              <a:t>\</a:t>
            </a:r>
            <a:r>
              <a:rPr lang="es-US" dirty="0" err="1">
                <a:solidFill>
                  <a:schemeClr val="bg2">
                    <a:lumMod val="50000"/>
                  </a:schemeClr>
                </a:solidFill>
              </a:rPr>
              <a:t>title</a:t>
            </a:r>
            <a:r>
              <a:rPr lang="es-US" dirty="0"/>
              <a:t>{La integración de la inteligencia artificial en la educación: potencialidades y desafíos}</a:t>
            </a:r>
          </a:p>
          <a:p>
            <a:endParaRPr lang="es-US" dirty="0"/>
          </a:p>
          <a:p>
            <a:r>
              <a:rPr lang="es-US" dirty="0">
                <a:solidFill>
                  <a:schemeClr val="bg2">
                    <a:lumMod val="50000"/>
                  </a:schemeClr>
                </a:solidFill>
              </a:rPr>
              <a:t>\</a:t>
            </a:r>
            <a:r>
              <a:rPr lang="es-US" dirty="0" err="1">
                <a:solidFill>
                  <a:schemeClr val="bg2">
                    <a:lumMod val="50000"/>
                  </a:schemeClr>
                </a:solidFill>
              </a:rPr>
              <a:t>author</a:t>
            </a:r>
            <a:r>
              <a:rPr lang="es-US" dirty="0"/>
              <a:t>{Janio Jadán-Guerrero</a:t>
            </a:r>
            <a:r>
              <a:rPr lang="es-US" dirty="0">
                <a:solidFill>
                  <a:schemeClr val="bg2">
                    <a:lumMod val="50000"/>
                  </a:schemeClr>
                </a:solidFill>
              </a:rPr>
              <a:t>\</a:t>
            </a:r>
            <a:r>
              <a:rPr lang="es-US" dirty="0" err="1">
                <a:solidFill>
                  <a:schemeClr val="bg2">
                    <a:lumMod val="50000"/>
                  </a:schemeClr>
                </a:solidFill>
              </a:rPr>
              <a:t>inst</a:t>
            </a:r>
            <a:r>
              <a:rPr lang="es-US" dirty="0"/>
              <a:t>{1}</a:t>
            </a:r>
            <a:r>
              <a:rPr lang="es-US" dirty="0">
                <a:solidFill>
                  <a:schemeClr val="bg2">
                    <a:lumMod val="50000"/>
                  </a:schemeClr>
                </a:solidFill>
              </a:rPr>
              <a:t>\</a:t>
            </a:r>
            <a:r>
              <a:rPr lang="es-US" dirty="0" err="1">
                <a:solidFill>
                  <a:schemeClr val="bg2">
                    <a:lumMod val="50000"/>
                  </a:schemeClr>
                </a:solidFill>
              </a:rPr>
              <a:t>orcidID</a:t>
            </a:r>
            <a:r>
              <a:rPr lang="es-US" dirty="0"/>
              <a:t>{0000-1111-2222-3333} </a:t>
            </a:r>
            <a:r>
              <a:rPr lang="es-US" dirty="0">
                <a:solidFill>
                  <a:schemeClr val="bg2">
                    <a:lumMod val="50000"/>
                  </a:schemeClr>
                </a:solidFill>
              </a:rPr>
              <a:t>\and</a:t>
            </a:r>
          </a:p>
          <a:p>
            <a:r>
              <a:rPr lang="es-US" dirty="0"/>
              <a:t>Hugo Arias-Flores</a:t>
            </a:r>
            <a:r>
              <a:rPr lang="es-US" dirty="0">
                <a:solidFill>
                  <a:schemeClr val="bg2">
                    <a:lumMod val="50000"/>
                  </a:schemeClr>
                </a:solidFill>
              </a:rPr>
              <a:t>\</a:t>
            </a:r>
            <a:r>
              <a:rPr lang="es-US" dirty="0" err="1">
                <a:solidFill>
                  <a:schemeClr val="bg2">
                    <a:lumMod val="50000"/>
                  </a:schemeClr>
                </a:solidFill>
              </a:rPr>
              <a:t>inst</a:t>
            </a:r>
            <a:r>
              <a:rPr lang="es-US" dirty="0"/>
              <a:t>{2,3}</a:t>
            </a:r>
            <a:r>
              <a:rPr lang="es-US" dirty="0">
                <a:solidFill>
                  <a:schemeClr val="bg2">
                    <a:lumMod val="50000"/>
                  </a:schemeClr>
                </a:solidFill>
              </a:rPr>
              <a:t>\</a:t>
            </a:r>
            <a:r>
              <a:rPr lang="es-US" dirty="0" err="1">
                <a:solidFill>
                  <a:schemeClr val="bg2">
                    <a:lumMod val="50000"/>
                  </a:schemeClr>
                </a:solidFill>
              </a:rPr>
              <a:t>orcidID</a:t>
            </a:r>
            <a:r>
              <a:rPr lang="es-US" dirty="0"/>
              <a:t>{1111-2222-3333-4444} </a:t>
            </a:r>
            <a:r>
              <a:rPr lang="es-US" dirty="0">
                <a:solidFill>
                  <a:schemeClr val="bg2">
                    <a:lumMod val="50000"/>
                  </a:schemeClr>
                </a:solidFill>
              </a:rPr>
              <a:t>\and</a:t>
            </a:r>
          </a:p>
          <a:p>
            <a:r>
              <a:rPr lang="es-US" dirty="0"/>
              <a:t>Carlos Ramos-Galarza</a:t>
            </a:r>
            <a:r>
              <a:rPr lang="es-US" dirty="0">
                <a:solidFill>
                  <a:schemeClr val="bg2">
                    <a:lumMod val="50000"/>
                  </a:schemeClr>
                </a:solidFill>
              </a:rPr>
              <a:t>\</a:t>
            </a:r>
            <a:r>
              <a:rPr lang="es-US" dirty="0" err="1">
                <a:solidFill>
                  <a:schemeClr val="bg2">
                    <a:lumMod val="50000"/>
                  </a:schemeClr>
                </a:solidFill>
              </a:rPr>
              <a:t>inst</a:t>
            </a:r>
            <a:r>
              <a:rPr lang="es-US" dirty="0"/>
              <a:t>{3}</a:t>
            </a:r>
            <a:r>
              <a:rPr lang="es-US" dirty="0">
                <a:solidFill>
                  <a:schemeClr val="bg2">
                    <a:lumMod val="50000"/>
                  </a:schemeClr>
                </a:solidFill>
              </a:rPr>
              <a:t>\</a:t>
            </a:r>
            <a:r>
              <a:rPr lang="es-US" dirty="0" err="1">
                <a:solidFill>
                  <a:schemeClr val="bg2">
                    <a:lumMod val="50000"/>
                  </a:schemeClr>
                </a:solidFill>
              </a:rPr>
              <a:t>orcidID</a:t>
            </a:r>
            <a:r>
              <a:rPr lang="es-US" dirty="0"/>
              <a:t>{2222--3333-4444-5555}}</a:t>
            </a:r>
          </a:p>
        </p:txBody>
      </p:sp>
    </p:spTree>
    <p:extLst>
      <p:ext uri="{BB962C8B-B14F-4D97-AF65-F5344CB8AC3E}">
        <p14:creationId xmlns:p14="http://schemas.microsoft.com/office/powerpoint/2010/main" val="27417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90E102BB-0331-D826-A37C-EC6204527A10}"/>
              </a:ext>
            </a:extLst>
          </p:cNvPr>
          <p:cNvSpPr txBox="1"/>
          <p:nvPr/>
        </p:nvSpPr>
        <p:spPr>
          <a:xfrm>
            <a:off x="107504" y="836712"/>
            <a:ext cx="8928992" cy="5355312"/>
          </a:xfrm>
          <a:prstGeom prst="rect">
            <a:avLst/>
          </a:prstGeom>
          <a:noFill/>
        </p:spPr>
        <p:txBody>
          <a:bodyPr wrap="square">
            <a:spAutoFit/>
          </a:bodyPr>
          <a:lstStyle/>
          <a:p>
            <a:r>
              <a:rPr lang="es-US" dirty="0">
                <a:solidFill>
                  <a:schemeClr val="bg2">
                    <a:lumMod val="50000"/>
                  </a:schemeClr>
                </a:solidFill>
              </a:rPr>
              <a:t>\</a:t>
            </a:r>
            <a:r>
              <a:rPr lang="es-US" dirty="0" err="1">
                <a:solidFill>
                  <a:schemeClr val="bg2">
                    <a:lumMod val="50000"/>
                  </a:schemeClr>
                </a:solidFill>
              </a:rPr>
              <a:t>begin</a:t>
            </a:r>
            <a:r>
              <a:rPr lang="es-US" dirty="0"/>
              <a:t>{</a:t>
            </a:r>
            <a:r>
              <a:rPr lang="es-US" dirty="0" err="1"/>
              <a:t>document</a:t>
            </a:r>
            <a:r>
              <a:rPr lang="es-US" dirty="0"/>
              <a:t>}</a:t>
            </a:r>
          </a:p>
          <a:p>
            <a:endParaRPr lang="es-US" dirty="0"/>
          </a:p>
          <a:p>
            <a:r>
              <a:rPr lang="es-US" dirty="0">
                <a:solidFill>
                  <a:schemeClr val="bg2">
                    <a:lumMod val="50000"/>
                  </a:schemeClr>
                </a:solidFill>
              </a:rPr>
              <a:t>\</a:t>
            </a:r>
            <a:r>
              <a:rPr lang="es-US" dirty="0" err="1">
                <a:solidFill>
                  <a:schemeClr val="bg2">
                    <a:lumMod val="50000"/>
                  </a:schemeClr>
                </a:solidFill>
              </a:rPr>
              <a:t>maketitle</a:t>
            </a:r>
            <a:endParaRPr lang="es-US" dirty="0"/>
          </a:p>
          <a:p>
            <a:endParaRPr lang="es-US" dirty="0">
              <a:solidFill>
                <a:schemeClr val="bg2">
                  <a:lumMod val="50000"/>
                </a:schemeClr>
              </a:solidFill>
            </a:endParaRPr>
          </a:p>
          <a:p>
            <a:r>
              <a:rPr lang="es-US" dirty="0">
                <a:solidFill>
                  <a:schemeClr val="bg2">
                    <a:lumMod val="50000"/>
                  </a:schemeClr>
                </a:solidFill>
              </a:rPr>
              <a:t>\</a:t>
            </a:r>
            <a:r>
              <a:rPr lang="es-US" dirty="0" err="1">
                <a:solidFill>
                  <a:schemeClr val="bg2">
                    <a:lumMod val="50000"/>
                  </a:schemeClr>
                </a:solidFill>
              </a:rPr>
              <a:t>begin</a:t>
            </a:r>
            <a:r>
              <a:rPr lang="es-US" dirty="0"/>
              <a:t>{</a:t>
            </a:r>
            <a:r>
              <a:rPr lang="es-US" dirty="0" err="1"/>
              <a:t>abstract</a:t>
            </a:r>
            <a:r>
              <a:rPr lang="es-US" dirty="0"/>
              <a:t>}</a:t>
            </a:r>
          </a:p>
          <a:p>
            <a:r>
              <a:rPr lang="es-US" dirty="0"/>
              <a:t>La inteligencia …..</a:t>
            </a:r>
          </a:p>
          <a:p>
            <a:endParaRPr lang="es-US" dirty="0"/>
          </a:p>
          <a:p>
            <a:r>
              <a:rPr lang="es-US" dirty="0">
                <a:solidFill>
                  <a:schemeClr val="bg2">
                    <a:lumMod val="50000"/>
                  </a:schemeClr>
                </a:solidFill>
              </a:rPr>
              <a:t>\</a:t>
            </a:r>
            <a:r>
              <a:rPr lang="es-US" dirty="0" err="1">
                <a:solidFill>
                  <a:schemeClr val="bg2">
                    <a:lumMod val="50000"/>
                  </a:schemeClr>
                </a:solidFill>
              </a:rPr>
              <a:t>end</a:t>
            </a:r>
            <a:r>
              <a:rPr lang="es-US" dirty="0"/>
              <a:t>{</a:t>
            </a:r>
            <a:r>
              <a:rPr lang="es-US" dirty="0" err="1"/>
              <a:t>abstract</a:t>
            </a:r>
            <a:r>
              <a:rPr lang="es-US" dirty="0"/>
              <a:t>}</a:t>
            </a:r>
          </a:p>
          <a:p>
            <a:r>
              <a:rPr lang="es-US" dirty="0">
                <a:solidFill>
                  <a:schemeClr val="bg2">
                    <a:lumMod val="50000"/>
                  </a:schemeClr>
                </a:solidFill>
              </a:rPr>
              <a:t>\</a:t>
            </a:r>
            <a:r>
              <a:rPr lang="es-US" dirty="0" err="1">
                <a:solidFill>
                  <a:schemeClr val="bg2">
                    <a:lumMod val="50000"/>
                  </a:schemeClr>
                </a:solidFill>
              </a:rPr>
              <a:t>textbf</a:t>
            </a:r>
            <a:r>
              <a:rPr lang="es-US" dirty="0"/>
              <a:t>{</a:t>
            </a:r>
            <a:r>
              <a:rPr lang="es-US" dirty="0" err="1"/>
              <a:t>Keywords</a:t>
            </a:r>
            <a:r>
              <a:rPr lang="es-US" dirty="0"/>
              <a:t>:}</a:t>
            </a:r>
          </a:p>
          <a:p>
            <a:r>
              <a:rPr lang="es-US" dirty="0">
                <a:solidFill>
                  <a:schemeClr val="bg2">
                    <a:lumMod val="50000"/>
                  </a:schemeClr>
                </a:solidFill>
              </a:rPr>
              <a:t>\</a:t>
            </a:r>
            <a:r>
              <a:rPr lang="es-US" dirty="0" err="1">
                <a:solidFill>
                  <a:schemeClr val="bg2">
                    <a:lumMod val="50000"/>
                  </a:schemeClr>
                </a:solidFill>
              </a:rPr>
              <a:t>keywords</a:t>
            </a:r>
            <a:r>
              <a:rPr lang="es-US" dirty="0"/>
              <a:t>{Inteligencia Artificial, Educación, IA, Artificial </a:t>
            </a:r>
            <a:r>
              <a:rPr lang="es-US" dirty="0" err="1"/>
              <a:t>Inteligence</a:t>
            </a:r>
            <a:r>
              <a:rPr lang="es-US" dirty="0"/>
              <a:t>}</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{Introducción}</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{Trabajos Relacionados}</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{Método}</a:t>
            </a:r>
          </a:p>
          <a:p>
            <a:r>
              <a:rPr lang="es-US" dirty="0">
                <a:solidFill>
                  <a:schemeClr val="bg2">
                    <a:lumMod val="50000"/>
                  </a:schemeClr>
                </a:solidFill>
              </a:rPr>
              <a:t>\</a:t>
            </a:r>
            <a:r>
              <a:rPr lang="es-US" dirty="0" err="1">
                <a:solidFill>
                  <a:schemeClr val="bg2">
                    <a:lumMod val="50000"/>
                  </a:schemeClr>
                </a:solidFill>
              </a:rPr>
              <a:t>subsection</a:t>
            </a:r>
            <a:r>
              <a:rPr lang="es-US" dirty="0"/>
              <a:t>{Participantes}</a:t>
            </a:r>
          </a:p>
          <a:p>
            <a:r>
              <a:rPr lang="es-US" dirty="0">
                <a:solidFill>
                  <a:schemeClr val="bg2">
                    <a:lumMod val="50000"/>
                  </a:schemeClr>
                </a:solidFill>
              </a:rPr>
              <a:t>\</a:t>
            </a:r>
            <a:r>
              <a:rPr lang="es-US" dirty="0" err="1">
                <a:solidFill>
                  <a:schemeClr val="bg2">
                    <a:lumMod val="50000"/>
                  </a:schemeClr>
                </a:solidFill>
              </a:rPr>
              <a:t>subsection</a:t>
            </a:r>
            <a:r>
              <a:rPr lang="es-US" dirty="0"/>
              <a:t>{Materiales e </a:t>
            </a:r>
            <a:r>
              <a:rPr lang="es-US" dirty="0" err="1"/>
              <a:t>Insturmentos</a:t>
            </a:r>
            <a:r>
              <a:rPr lang="es-US" dirty="0"/>
              <a:t>}</a:t>
            </a:r>
          </a:p>
          <a:p>
            <a:r>
              <a:rPr lang="es-US" dirty="0">
                <a:solidFill>
                  <a:schemeClr val="bg2">
                    <a:lumMod val="50000"/>
                  </a:schemeClr>
                </a:solidFill>
              </a:rPr>
              <a:t>\</a:t>
            </a:r>
            <a:r>
              <a:rPr lang="es-US" dirty="0" err="1">
                <a:solidFill>
                  <a:schemeClr val="bg2">
                    <a:lumMod val="50000"/>
                  </a:schemeClr>
                </a:solidFill>
              </a:rPr>
              <a:t>subsection</a:t>
            </a:r>
            <a:r>
              <a:rPr lang="es-US" dirty="0"/>
              <a:t>{Procedimiento}</a:t>
            </a:r>
          </a:p>
        </p:txBody>
      </p:sp>
    </p:spTree>
    <p:extLst>
      <p:ext uri="{BB962C8B-B14F-4D97-AF65-F5344CB8AC3E}">
        <p14:creationId xmlns:p14="http://schemas.microsoft.com/office/powerpoint/2010/main" val="187615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09CD11EB-4E3F-D553-D169-05B10380F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143000"/>
            <a:ext cx="5616624" cy="5093160"/>
          </a:xfrm>
          <a:prstGeom prst="rect">
            <a:avLst/>
          </a:prstGeom>
        </p:spPr>
      </p:pic>
      <p:sp>
        <p:nvSpPr>
          <p:cNvPr id="5" name="Google Shape;86;p1">
            <a:extLst>
              <a:ext uri="{FF2B5EF4-FFF2-40B4-BE49-F238E27FC236}">
                <a16:creationId xmlns:a16="http://schemas.microsoft.com/office/drawing/2014/main" id="{740F24CB-8B98-E982-2D55-AB2902F367FD}"/>
              </a:ext>
            </a:extLst>
          </p:cNvPr>
          <p:cNvSpPr/>
          <p:nvPr/>
        </p:nvSpPr>
        <p:spPr>
          <a:xfrm>
            <a:off x="179512" y="1052736"/>
            <a:ext cx="2106149" cy="457200"/>
          </a:xfrm>
          <a:prstGeom prst="roundRect">
            <a:avLst>
              <a:gd name="adj" fmla="val 16667"/>
            </a:avLst>
          </a:prstGeom>
          <a:solidFill>
            <a:srgbClr val="CF422C"/>
          </a:solidFill>
          <a:ln>
            <a:noFill/>
          </a:ln>
        </p:spPr>
        <p:txBody>
          <a:bodyPr spcFirstLastPara="1" wrap="square" lIns="68569" tIns="34275" rIns="68569" bIns="34275" anchor="ctr" anchorCtr="0">
            <a:noAutofit/>
          </a:bodyPr>
          <a:lstStyle/>
          <a:p>
            <a:pPr marL="267891" algn="ctr">
              <a:buClr>
                <a:srgbClr val="000000"/>
              </a:buClr>
              <a:buSzPts val="3000"/>
            </a:pPr>
            <a:r>
              <a:rPr lang="es-GT" sz="2250" dirty="0">
                <a:solidFill>
                  <a:schemeClr val="lt1"/>
                </a:solidFill>
                <a:latin typeface="Montserrat Light"/>
                <a:cs typeface="Montserrat Light"/>
                <a:sym typeface="Montserrat Light"/>
              </a:rPr>
              <a:t>Resultado</a:t>
            </a:r>
            <a:endParaRPr sz="105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8851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A7B84091-9C79-DB79-94AC-3B0F62F4CFB0}"/>
              </a:ext>
            </a:extLst>
          </p:cNvPr>
          <p:cNvSpPr txBox="1"/>
          <p:nvPr/>
        </p:nvSpPr>
        <p:spPr>
          <a:xfrm>
            <a:off x="107504" y="836712"/>
            <a:ext cx="8928992" cy="5355312"/>
          </a:xfrm>
          <a:prstGeom prst="rect">
            <a:avLst/>
          </a:prstGeom>
          <a:noFill/>
        </p:spPr>
        <p:txBody>
          <a:bodyPr wrap="square">
            <a:spAutoFit/>
          </a:bodyPr>
          <a:lstStyle/>
          <a:p>
            <a:r>
              <a:rPr lang="es-US" dirty="0">
                <a:solidFill>
                  <a:schemeClr val="bg2">
                    <a:lumMod val="50000"/>
                  </a:schemeClr>
                </a:solidFill>
              </a:rPr>
              <a:t>\</a:t>
            </a:r>
            <a:r>
              <a:rPr lang="es-US" dirty="0" err="1">
                <a:solidFill>
                  <a:schemeClr val="bg2">
                    <a:lumMod val="50000"/>
                  </a:schemeClr>
                </a:solidFill>
              </a:rPr>
              <a:t>subsection</a:t>
            </a:r>
            <a:r>
              <a:rPr lang="es-US" dirty="0"/>
              <a:t>{Procedimiento}</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{Resultados}</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{Discusión}</a:t>
            </a:r>
          </a:p>
          <a:p>
            <a:endParaRPr lang="es-US" dirty="0"/>
          </a:p>
          <a:p>
            <a:r>
              <a:rPr lang="es-US" dirty="0"/>
              <a:t>Los resultados encontrados concuerdan con los resultados encontrado por \cite{Jadan2014}, lo que hace pensar que la investigación…….. </a:t>
            </a:r>
          </a:p>
          <a:p>
            <a:endParaRPr lang="es-US" dirty="0"/>
          </a:p>
          <a:p>
            <a:r>
              <a:rPr lang="es-US" dirty="0">
                <a:solidFill>
                  <a:schemeClr val="bg2">
                    <a:lumMod val="50000"/>
                  </a:schemeClr>
                </a:solidFill>
              </a:rPr>
              <a:t>\</a:t>
            </a:r>
            <a:r>
              <a:rPr lang="es-US" dirty="0" err="1">
                <a:solidFill>
                  <a:schemeClr val="bg2">
                    <a:lumMod val="50000"/>
                  </a:schemeClr>
                </a:solidFill>
              </a:rPr>
              <a:t>section</a:t>
            </a:r>
            <a:r>
              <a:rPr lang="es-US" dirty="0"/>
              <a:t>{</a:t>
            </a:r>
            <a:r>
              <a:rPr lang="es-US" dirty="0" err="1"/>
              <a:t>Concluciones</a:t>
            </a:r>
            <a:r>
              <a:rPr lang="es-US" dirty="0"/>
              <a:t>}</a:t>
            </a:r>
          </a:p>
          <a:p>
            <a:endParaRPr lang="es-US" dirty="0"/>
          </a:p>
          <a:p>
            <a:r>
              <a:rPr lang="es-US" dirty="0"/>
              <a:t>% Especifica el tipo de referencia </a:t>
            </a:r>
          </a:p>
          <a:p>
            <a:r>
              <a:rPr lang="es-US" dirty="0">
                <a:solidFill>
                  <a:schemeClr val="bg2">
                    <a:lumMod val="50000"/>
                  </a:schemeClr>
                </a:solidFill>
              </a:rPr>
              <a:t>\</a:t>
            </a:r>
            <a:r>
              <a:rPr lang="es-US" dirty="0" err="1">
                <a:solidFill>
                  <a:schemeClr val="bg2">
                    <a:lumMod val="50000"/>
                  </a:schemeClr>
                </a:solidFill>
              </a:rPr>
              <a:t>bibliographystyle</a:t>
            </a:r>
            <a:r>
              <a:rPr lang="es-US" dirty="0"/>
              <a:t>{</a:t>
            </a:r>
            <a:r>
              <a:rPr lang="es-US" dirty="0" err="1"/>
              <a:t>apacite</a:t>
            </a:r>
            <a:r>
              <a:rPr lang="es-US" dirty="0"/>
              <a:t>}</a:t>
            </a:r>
          </a:p>
          <a:p>
            <a:endParaRPr lang="es-US" dirty="0"/>
          </a:p>
          <a:p>
            <a:r>
              <a:rPr lang="es-US" dirty="0"/>
              <a:t>% Usa el archivo </a:t>
            </a:r>
            <a:r>
              <a:rPr lang="es-US" dirty="0" err="1"/>
              <a:t>MisReferencias.bib</a:t>
            </a:r>
            <a:endParaRPr lang="es-US" dirty="0"/>
          </a:p>
          <a:p>
            <a:r>
              <a:rPr lang="es-US" dirty="0"/>
              <a:t>\</a:t>
            </a:r>
            <a:r>
              <a:rPr lang="es-US" dirty="0" err="1"/>
              <a:t>bibliography</a:t>
            </a:r>
            <a:r>
              <a:rPr lang="es-US" dirty="0"/>
              <a:t>{</a:t>
            </a:r>
            <a:r>
              <a:rPr lang="es-US" dirty="0" err="1"/>
              <a:t>MisReferencias</a:t>
            </a:r>
            <a:r>
              <a:rPr lang="es-US" dirty="0"/>
              <a:t>}</a:t>
            </a:r>
          </a:p>
          <a:p>
            <a:endParaRPr lang="es-US" dirty="0"/>
          </a:p>
          <a:p>
            <a:endParaRPr lang="es-US" dirty="0"/>
          </a:p>
          <a:p>
            <a:r>
              <a:rPr lang="es-US" dirty="0">
                <a:solidFill>
                  <a:schemeClr val="bg2">
                    <a:lumMod val="50000"/>
                  </a:schemeClr>
                </a:solidFill>
              </a:rPr>
              <a:t>\</a:t>
            </a:r>
            <a:r>
              <a:rPr lang="es-US" dirty="0" err="1">
                <a:solidFill>
                  <a:schemeClr val="bg2">
                    <a:lumMod val="50000"/>
                  </a:schemeClr>
                </a:solidFill>
              </a:rPr>
              <a:t>end</a:t>
            </a:r>
            <a:r>
              <a:rPr lang="es-US" dirty="0"/>
              <a:t>{</a:t>
            </a:r>
            <a:r>
              <a:rPr lang="es-US" dirty="0" err="1"/>
              <a:t>document</a:t>
            </a:r>
            <a:r>
              <a:rPr lang="es-US" dirty="0"/>
              <a:t>}</a:t>
            </a:r>
          </a:p>
        </p:txBody>
      </p:sp>
    </p:spTree>
    <p:extLst>
      <p:ext uri="{BB962C8B-B14F-4D97-AF65-F5344CB8AC3E}">
        <p14:creationId xmlns:p14="http://schemas.microsoft.com/office/powerpoint/2010/main" val="69968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MisReferencias.bib</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467544" y="836712"/>
            <a:ext cx="8460432" cy="5109091"/>
          </a:xfrm>
          <a:prstGeom prst="rect">
            <a:avLst/>
          </a:prstGeom>
          <a:noFill/>
        </p:spPr>
        <p:txBody>
          <a:bodyPr wrap="square">
            <a:spAutoFit/>
          </a:bodyPr>
          <a:lstStyle/>
          <a:p>
            <a:r>
              <a:rPr lang="es-US" sz="1600" dirty="0"/>
              <a:t>%Formato Fuentes </a:t>
            </a:r>
            <a:r>
              <a:rPr lang="es-US" sz="1600" dirty="0" err="1"/>
              <a:t>Bbibliográficas</a:t>
            </a:r>
            <a:endParaRPr lang="es-US" sz="1600" dirty="0"/>
          </a:p>
          <a:p>
            <a:endParaRPr lang="es-US" sz="1600" dirty="0"/>
          </a:p>
          <a:p>
            <a:r>
              <a:rPr lang="es-US" sz="1400" dirty="0"/>
              <a:t>@</a:t>
            </a:r>
            <a:r>
              <a:rPr lang="es-US" sz="1400" dirty="0" err="1"/>
              <a:t>article</a:t>
            </a:r>
            <a:r>
              <a:rPr lang="es-US" sz="1400" dirty="0"/>
              <a:t>{</a:t>
            </a:r>
            <a:r>
              <a:rPr lang="es-US" sz="1400" dirty="0" err="1"/>
              <a:t>Codigo</a:t>
            </a:r>
            <a:r>
              <a:rPr lang="es-US" sz="1400" dirty="0"/>
              <a:t>,</a:t>
            </a:r>
          </a:p>
          <a:p>
            <a:r>
              <a:rPr lang="es-US" sz="1400" dirty="0"/>
              <a:t>  </a:t>
            </a:r>
            <a:r>
              <a:rPr lang="es-US" sz="1400" dirty="0" err="1"/>
              <a:t>author</a:t>
            </a:r>
            <a:r>
              <a:rPr lang="es-US" sz="1400" dirty="0"/>
              <a:t> = {Autor1, Autor2},</a:t>
            </a:r>
          </a:p>
          <a:p>
            <a:r>
              <a:rPr lang="es-US" sz="1400" dirty="0"/>
              <a:t>  </a:t>
            </a:r>
            <a:r>
              <a:rPr lang="es-US" sz="1400" dirty="0" err="1"/>
              <a:t>title</a:t>
            </a:r>
            <a:r>
              <a:rPr lang="es-US" sz="1400" dirty="0"/>
              <a:t> = {Titulo del artículo},</a:t>
            </a:r>
          </a:p>
          <a:p>
            <a:r>
              <a:rPr lang="es-US" sz="1400" dirty="0"/>
              <a:t>  </a:t>
            </a:r>
            <a:r>
              <a:rPr lang="es-US" sz="1400" dirty="0" err="1"/>
              <a:t>journal</a:t>
            </a:r>
            <a:r>
              <a:rPr lang="es-US" sz="1400" dirty="0"/>
              <a:t> = {Revista},</a:t>
            </a:r>
          </a:p>
          <a:p>
            <a:r>
              <a:rPr lang="es-US" sz="1400" dirty="0"/>
              <a:t>  </a:t>
            </a:r>
            <a:r>
              <a:rPr lang="es-US" sz="1400" dirty="0" err="1"/>
              <a:t>publisher</a:t>
            </a:r>
            <a:r>
              <a:rPr lang="es-US" sz="1400" dirty="0"/>
              <a:t>= { },</a:t>
            </a:r>
          </a:p>
          <a:p>
            <a:r>
              <a:rPr lang="es-US" sz="1400" dirty="0"/>
              <a:t>  </a:t>
            </a:r>
            <a:r>
              <a:rPr lang="es-US" sz="1400" dirty="0" err="1"/>
              <a:t>volume</a:t>
            </a:r>
            <a:r>
              <a:rPr lang="es-US" sz="1400" dirty="0"/>
              <a:t> = {1},</a:t>
            </a:r>
          </a:p>
          <a:p>
            <a:r>
              <a:rPr lang="es-US" sz="1400" dirty="0"/>
              <a:t>  </a:t>
            </a:r>
            <a:r>
              <a:rPr lang="es-US" sz="1400" dirty="0" err="1"/>
              <a:t>number</a:t>
            </a:r>
            <a:r>
              <a:rPr lang="es-US" sz="1400" dirty="0"/>
              <a:t> = {2},</a:t>
            </a:r>
          </a:p>
          <a:p>
            <a:r>
              <a:rPr lang="es-US" sz="1400" dirty="0"/>
              <a:t>  </a:t>
            </a:r>
            <a:r>
              <a:rPr lang="es-US" sz="1400" dirty="0" err="1"/>
              <a:t>pages</a:t>
            </a:r>
            <a:r>
              <a:rPr lang="es-US" sz="1400" dirty="0"/>
              <a:t> = {1,4},</a:t>
            </a:r>
          </a:p>
          <a:p>
            <a:r>
              <a:rPr lang="es-US" sz="1400" dirty="0"/>
              <a:t>  </a:t>
            </a:r>
            <a:r>
              <a:rPr lang="es-US" sz="1400" dirty="0" err="1"/>
              <a:t>year</a:t>
            </a:r>
            <a:r>
              <a:rPr lang="es-US" sz="1400" dirty="0"/>
              <a:t> = {2023}</a:t>
            </a:r>
          </a:p>
          <a:p>
            <a:r>
              <a:rPr lang="es-US" sz="1400" dirty="0"/>
              <a:t>}</a:t>
            </a:r>
          </a:p>
          <a:p>
            <a:endParaRPr lang="es-US" sz="1400" dirty="0"/>
          </a:p>
          <a:p>
            <a:r>
              <a:rPr lang="es-US" sz="1400" dirty="0"/>
              <a:t>@</a:t>
            </a:r>
            <a:r>
              <a:rPr lang="es-US" sz="1400" dirty="0" err="1"/>
              <a:t>article</a:t>
            </a:r>
            <a:r>
              <a:rPr lang="es-US" sz="1400" dirty="0"/>
              <a:t>{Jadan2014,</a:t>
            </a:r>
          </a:p>
          <a:p>
            <a:r>
              <a:rPr lang="es-US" sz="1400" dirty="0"/>
              <a:t>  </a:t>
            </a:r>
            <a:r>
              <a:rPr lang="es-US" sz="1400" dirty="0" err="1"/>
              <a:t>author</a:t>
            </a:r>
            <a:r>
              <a:rPr lang="es-US" sz="1400" dirty="0"/>
              <a:t> = ”Jadán-Guerrero, Janio, Guerrero, Luis A.",</a:t>
            </a:r>
          </a:p>
          <a:p>
            <a:r>
              <a:rPr lang="es-US" sz="1400" dirty="0"/>
              <a:t>  </a:t>
            </a:r>
            <a:r>
              <a:rPr lang="es-US" sz="1400" dirty="0" err="1"/>
              <a:t>title</a:t>
            </a:r>
            <a:r>
              <a:rPr lang="es-US" sz="1400" dirty="0"/>
              <a:t> = "</a:t>
            </a:r>
            <a:r>
              <a:rPr lang="es-US" sz="1400" dirty="0" err="1"/>
              <a:t>Experiences</a:t>
            </a:r>
            <a:r>
              <a:rPr lang="es-US" sz="1400" dirty="0"/>
              <a:t> and </a:t>
            </a:r>
            <a:r>
              <a:rPr lang="es-US" sz="1400" dirty="0" err="1"/>
              <a:t>Challenges</a:t>
            </a:r>
            <a:r>
              <a:rPr lang="es-US" sz="1400" dirty="0"/>
              <a:t> in </a:t>
            </a:r>
            <a:r>
              <a:rPr lang="es-US" sz="1400" dirty="0" err="1"/>
              <a:t>Designing</a:t>
            </a:r>
            <a:r>
              <a:rPr lang="es-US" sz="1400" dirty="0"/>
              <a:t> Non-</a:t>
            </a:r>
            <a:r>
              <a:rPr lang="es-US" sz="1400" dirty="0" err="1"/>
              <a:t>traditional</a:t>
            </a:r>
            <a:r>
              <a:rPr lang="es-US" sz="1400" dirty="0"/>
              <a:t> Interfaces </a:t>
            </a:r>
            <a:r>
              <a:rPr lang="es-US" sz="1400" dirty="0" err="1"/>
              <a:t>to</a:t>
            </a:r>
            <a:r>
              <a:rPr lang="es-US" sz="1400" dirty="0"/>
              <a:t> </a:t>
            </a:r>
            <a:r>
              <a:rPr lang="es-US" sz="1400" dirty="0" err="1"/>
              <a:t>Enhance</a:t>
            </a:r>
            <a:r>
              <a:rPr lang="es-US" sz="1400" dirty="0"/>
              <a:t> </a:t>
            </a:r>
            <a:r>
              <a:rPr lang="es-US" sz="1400" dirty="0" err="1"/>
              <a:t>the</a:t>
            </a:r>
            <a:r>
              <a:rPr lang="es-US" sz="1400" dirty="0"/>
              <a:t> </a:t>
            </a:r>
            <a:r>
              <a:rPr lang="es-US" sz="1400" dirty="0" err="1"/>
              <a:t>Everyday</a:t>
            </a:r>
            <a:r>
              <a:rPr lang="es-US" sz="1400" dirty="0"/>
              <a:t> </a:t>
            </a:r>
            <a:r>
              <a:rPr lang="es-US" sz="1400" dirty="0" err="1"/>
              <a:t>Life</a:t>
            </a:r>
            <a:r>
              <a:rPr lang="es-US" sz="1400" dirty="0"/>
              <a:t> </a:t>
            </a:r>
            <a:r>
              <a:rPr lang="es-US" sz="1400" dirty="0" err="1"/>
              <a:t>of</a:t>
            </a:r>
            <a:r>
              <a:rPr lang="es-US" sz="1400" dirty="0"/>
              <a:t> </a:t>
            </a:r>
            <a:r>
              <a:rPr lang="es-US" sz="1400" dirty="0" err="1"/>
              <a:t>Children</a:t>
            </a:r>
            <a:r>
              <a:rPr lang="es-US" sz="1400" dirty="0"/>
              <a:t> </a:t>
            </a:r>
            <a:r>
              <a:rPr lang="es-US" sz="1400" dirty="0" err="1"/>
              <a:t>with</a:t>
            </a:r>
            <a:r>
              <a:rPr lang="es-US" sz="1400" dirty="0"/>
              <a:t> </a:t>
            </a:r>
            <a:r>
              <a:rPr lang="es-US" sz="1400" dirty="0" err="1"/>
              <a:t>Intellectual</a:t>
            </a:r>
            <a:r>
              <a:rPr lang="es-US" sz="1400" dirty="0"/>
              <a:t> </a:t>
            </a:r>
            <a:r>
              <a:rPr lang="es-US" sz="1400" dirty="0" err="1"/>
              <a:t>Disabilities</a:t>
            </a:r>
            <a:r>
              <a:rPr lang="es-US" sz="1400" dirty="0"/>
              <a:t>",</a:t>
            </a:r>
          </a:p>
          <a:p>
            <a:r>
              <a:rPr lang="es-US" sz="1400" dirty="0"/>
              <a:t>  </a:t>
            </a:r>
            <a:r>
              <a:rPr lang="es-US" sz="1400" dirty="0" err="1"/>
              <a:t>journal</a:t>
            </a:r>
            <a:r>
              <a:rPr lang="es-US" sz="1400" dirty="0"/>
              <a:t> = "</a:t>
            </a:r>
            <a:r>
              <a:rPr lang="es-US" sz="1400" dirty="0" err="1"/>
              <a:t>Computers</a:t>
            </a:r>
            <a:r>
              <a:rPr lang="es-US" sz="1400" dirty="0"/>
              <a:t> </a:t>
            </a:r>
            <a:r>
              <a:rPr lang="es-US" sz="1400" dirty="0" err="1"/>
              <a:t>Helping</a:t>
            </a:r>
            <a:r>
              <a:rPr lang="es-US" sz="1400" dirty="0"/>
              <a:t> People </a:t>
            </a:r>
            <a:r>
              <a:rPr lang="es-US" sz="1400" dirty="0" err="1"/>
              <a:t>with</a:t>
            </a:r>
            <a:r>
              <a:rPr lang="es-US" sz="1400" dirty="0"/>
              <a:t> </a:t>
            </a:r>
            <a:r>
              <a:rPr lang="es-US" sz="1400" dirty="0" err="1"/>
              <a:t>Special</a:t>
            </a:r>
            <a:r>
              <a:rPr lang="es-US" sz="1400" dirty="0"/>
              <a:t> </a:t>
            </a:r>
            <a:r>
              <a:rPr lang="es-US" sz="1400" dirty="0" err="1"/>
              <a:t>Needs</a:t>
            </a:r>
            <a:r>
              <a:rPr lang="es-US" sz="1400" dirty="0"/>
              <a:t>",</a:t>
            </a:r>
          </a:p>
          <a:p>
            <a:r>
              <a:rPr lang="es-US" sz="1400" dirty="0"/>
              <a:t> </a:t>
            </a:r>
            <a:r>
              <a:rPr lang="es-US" sz="1400" dirty="0" err="1"/>
              <a:t>publisher</a:t>
            </a:r>
            <a:r>
              <a:rPr lang="es-US" sz="1400" dirty="0"/>
              <a:t>="Springer International Publishing",</a:t>
            </a:r>
          </a:p>
          <a:p>
            <a:r>
              <a:rPr lang="es-US" sz="1400" dirty="0"/>
              <a:t>  </a:t>
            </a:r>
            <a:r>
              <a:rPr lang="es-US" sz="1400" dirty="0" err="1"/>
              <a:t>volume</a:t>
            </a:r>
            <a:r>
              <a:rPr lang="es-US" sz="1400" dirty="0"/>
              <a:t> = ”1",</a:t>
            </a:r>
          </a:p>
          <a:p>
            <a:r>
              <a:rPr lang="es-US" sz="1400" dirty="0"/>
              <a:t>  </a:t>
            </a:r>
            <a:r>
              <a:rPr lang="es-US" sz="1400" dirty="0" err="1"/>
              <a:t>pages</a:t>
            </a:r>
            <a:r>
              <a:rPr lang="es-US" sz="1400" dirty="0"/>
              <a:t> = "164-171",</a:t>
            </a:r>
          </a:p>
          <a:p>
            <a:r>
              <a:rPr lang="es-US" sz="1400" dirty="0"/>
              <a:t>  </a:t>
            </a:r>
            <a:r>
              <a:rPr lang="es-US" sz="1400" dirty="0" err="1"/>
              <a:t>year</a:t>
            </a:r>
            <a:r>
              <a:rPr lang="es-US" sz="1400" dirty="0"/>
              <a:t> = "2014"</a:t>
            </a:r>
          </a:p>
          <a:p>
            <a:r>
              <a:rPr lang="es-US" sz="1400" dirty="0"/>
              <a:t>}</a:t>
            </a:r>
          </a:p>
        </p:txBody>
      </p:sp>
    </p:spTree>
    <p:extLst>
      <p:ext uri="{BB962C8B-B14F-4D97-AF65-F5344CB8AC3E}">
        <p14:creationId xmlns:p14="http://schemas.microsoft.com/office/powerpoint/2010/main" val="23441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916D32A0-0398-068D-50A8-891EF77E9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83" y="1196752"/>
            <a:ext cx="7245389" cy="4824536"/>
          </a:xfrm>
          <a:prstGeom prst="rect">
            <a:avLst/>
          </a:prstGeom>
        </p:spPr>
      </p:pic>
    </p:spTree>
    <p:extLst>
      <p:ext uri="{BB962C8B-B14F-4D97-AF65-F5344CB8AC3E}">
        <p14:creationId xmlns:p14="http://schemas.microsoft.com/office/powerpoint/2010/main" val="169445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Libros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3E8AE28C-9A9E-B83C-89B8-3028CBB0E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8832508" cy="3600400"/>
          </a:xfrm>
          <a:prstGeom prst="rect">
            <a:avLst/>
          </a:prstGeom>
        </p:spPr>
      </p:pic>
    </p:spTree>
    <p:extLst>
      <p:ext uri="{BB962C8B-B14F-4D97-AF65-F5344CB8AC3E}">
        <p14:creationId xmlns:p14="http://schemas.microsoft.com/office/powerpoint/2010/main" val="416779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F8621-760A-3F18-F95D-522CC05F0C5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Libros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9226423-41AC-7C2A-32F9-F4054C64A387}"/>
              </a:ext>
            </a:extLst>
          </p:cNvPr>
          <p:cNvSpPr txBox="1"/>
          <p:nvPr/>
        </p:nvSpPr>
        <p:spPr>
          <a:xfrm>
            <a:off x="611560" y="4221088"/>
            <a:ext cx="7704856" cy="1754326"/>
          </a:xfrm>
          <a:prstGeom prst="rect">
            <a:avLst/>
          </a:prstGeom>
          <a:noFill/>
        </p:spPr>
        <p:txBody>
          <a:bodyPr wrap="square">
            <a:spAutoFit/>
          </a:bodyPr>
          <a:lstStyle/>
          <a:p>
            <a:endParaRPr lang="es-US" dirty="0"/>
          </a:p>
          <a:p>
            <a:r>
              <a:rPr lang="es-US" dirty="0"/>
              <a:t>Por lo general, la unidad jerárquica más alta son los temas (o capítulos), pero a veces también se dividen en partes (\</a:t>
            </a:r>
            <a:r>
              <a:rPr lang="es-US" dirty="0" err="1"/>
              <a:t>part</a:t>
            </a:r>
            <a:r>
              <a:rPr lang="es-US" dirty="0"/>
              <a:t>), y al empezar una nueva parte la numeración de capítulos no vuelve al 1, sino que es consecutiva con el último capítulo de la parte anterior. </a:t>
            </a:r>
          </a:p>
        </p:txBody>
      </p:sp>
      <p:pic>
        <p:nvPicPr>
          <p:cNvPr id="2050" name="Picture 2" descr="Cómo crear un libro Usando LaTeX">
            <a:extLst>
              <a:ext uri="{FF2B5EF4-FFF2-40B4-BE49-F238E27FC236}">
                <a16:creationId xmlns:a16="http://schemas.microsoft.com/office/drawing/2014/main" id="{CCC61254-F74A-5BD7-3658-912A7139D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3991737" cy="266429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9945E91-C1E3-DC11-7C76-D19B11F76FB2}"/>
              </a:ext>
            </a:extLst>
          </p:cNvPr>
          <p:cNvSpPr txBox="1"/>
          <p:nvPr/>
        </p:nvSpPr>
        <p:spPr>
          <a:xfrm>
            <a:off x="4139953" y="2096852"/>
            <a:ext cx="4896544" cy="2031325"/>
          </a:xfrm>
          <a:prstGeom prst="rect">
            <a:avLst/>
          </a:prstGeom>
          <a:noFill/>
        </p:spPr>
        <p:txBody>
          <a:bodyPr wrap="square">
            <a:spAutoFit/>
          </a:bodyPr>
          <a:lstStyle/>
          <a:p>
            <a:r>
              <a:rPr lang="es-US" dirty="0"/>
              <a:t>Un libro se estructura en  </a:t>
            </a:r>
          </a:p>
          <a:p>
            <a:endParaRPr lang="es-US" dirty="0"/>
          </a:p>
          <a:p>
            <a:r>
              <a:rPr lang="es-US" dirty="0"/>
              <a:t>Temas o capítulos (utilizando \</a:t>
            </a:r>
            <a:r>
              <a:rPr lang="es-US" dirty="0" err="1"/>
              <a:t>chapter</a:t>
            </a:r>
            <a:r>
              <a:rPr lang="es-US" dirty="0"/>
              <a:t>) </a:t>
            </a:r>
          </a:p>
          <a:p>
            <a:r>
              <a:rPr lang="es-US" dirty="0"/>
              <a:t>secciones (\</a:t>
            </a:r>
            <a:r>
              <a:rPr lang="es-US" dirty="0" err="1"/>
              <a:t>section</a:t>
            </a:r>
            <a:r>
              <a:rPr lang="es-US" dirty="0"/>
              <a:t>) </a:t>
            </a:r>
          </a:p>
          <a:p>
            <a:r>
              <a:rPr lang="es-US" dirty="0"/>
              <a:t>subsecciones (\</a:t>
            </a:r>
            <a:r>
              <a:rPr lang="es-US" dirty="0" err="1"/>
              <a:t>subsection</a:t>
            </a:r>
            <a:r>
              <a:rPr lang="es-US" dirty="0"/>
              <a:t>) </a:t>
            </a:r>
          </a:p>
          <a:p>
            <a:r>
              <a:rPr lang="es-US" dirty="0" err="1"/>
              <a:t>subsubsecciones</a:t>
            </a:r>
            <a:r>
              <a:rPr lang="es-US" dirty="0"/>
              <a:t> (\</a:t>
            </a:r>
            <a:r>
              <a:rPr lang="es-US" dirty="0" err="1"/>
              <a:t>subsubsection</a:t>
            </a:r>
            <a:r>
              <a:rPr lang="es-US" dirty="0"/>
              <a:t>)  </a:t>
            </a:r>
          </a:p>
          <a:p>
            <a:r>
              <a:rPr lang="es-US" dirty="0"/>
              <a:t>párrafos (\</a:t>
            </a:r>
            <a:r>
              <a:rPr lang="es-US" dirty="0" err="1"/>
              <a:t>paragraph</a:t>
            </a:r>
            <a:r>
              <a:rPr lang="es-US" dirty="0"/>
              <a:t>). </a:t>
            </a:r>
          </a:p>
        </p:txBody>
      </p:sp>
    </p:spTree>
    <p:extLst>
      <p:ext uri="{BB962C8B-B14F-4D97-AF65-F5344CB8AC3E}">
        <p14:creationId xmlns:p14="http://schemas.microsoft.com/office/powerpoint/2010/main" val="172583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Libros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47075C5E-0048-8090-88B8-22B7F83FC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48" y="1340768"/>
            <a:ext cx="8839903" cy="3816424"/>
          </a:xfrm>
          <a:prstGeom prst="rect">
            <a:avLst/>
          </a:prstGeom>
        </p:spPr>
      </p:pic>
    </p:spTree>
    <p:extLst>
      <p:ext uri="{BB962C8B-B14F-4D97-AF65-F5344CB8AC3E}">
        <p14:creationId xmlns:p14="http://schemas.microsoft.com/office/powerpoint/2010/main" val="100648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Libros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027CA984-D7E7-AA80-FBCB-BDE3627A6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30" y="1772816"/>
            <a:ext cx="8743939" cy="3312368"/>
          </a:xfrm>
          <a:prstGeom prst="rect">
            <a:avLst/>
          </a:prstGeom>
        </p:spPr>
      </p:pic>
    </p:spTree>
    <p:extLst>
      <p:ext uri="{BB962C8B-B14F-4D97-AF65-F5344CB8AC3E}">
        <p14:creationId xmlns:p14="http://schemas.microsoft.com/office/powerpoint/2010/main" val="58351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ítulo 1">
            <a:extLst>
              <a:ext uri="{FF2B5EF4-FFF2-40B4-BE49-F238E27FC236}">
                <a16:creationId xmlns:a16="http://schemas.microsoft.com/office/drawing/2014/main" id="{CFF76009-81F1-DD73-714F-C331FA09B8E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3" name="Picture 2" descr="ARTÍCULOS CIENTÍFICOS O &quot;PAPERS&quot;">
            <a:extLst>
              <a:ext uri="{FF2B5EF4-FFF2-40B4-BE49-F238E27FC236}">
                <a16:creationId xmlns:a16="http://schemas.microsoft.com/office/drawing/2014/main" id="{D5A93AC3-272A-C7A7-9B44-B547D8D82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2" y="1052736"/>
            <a:ext cx="8955135"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Tesis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AE95ED06-1287-EF59-D1D5-DAC6FED3F795}"/>
              </a:ext>
            </a:extLst>
          </p:cNvPr>
          <p:cNvSpPr txBox="1"/>
          <p:nvPr/>
        </p:nvSpPr>
        <p:spPr>
          <a:xfrm>
            <a:off x="1331640" y="889843"/>
            <a:ext cx="6030416" cy="5355312"/>
          </a:xfrm>
          <a:prstGeom prst="rect">
            <a:avLst/>
          </a:prstGeom>
          <a:noFill/>
        </p:spPr>
        <p:txBody>
          <a:bodyPr wrap="square">
            <a:spAutoFit/>
          </a:bodyPr>
          <a:lstStyle/>
          <a:p>
            <a:pPr algn="just"/>
            <a:r>
              <a:rPr lang="es-US" b="0" i="0" dirty="0">
                <a:solidFill>
                  <a:srgbClr val="0B5394"/>
                </a:solidFill>
                <a:effectLst/>
                <a:latin typeface="Georgia" panose="02040502050405020303" pitchFamily="18" charset="0"/>
              </a:rPr>
              <a:t>Una tesis suele tener los siguientes apartados:</a:t>
            </a:r>
          </a:p>
          <a:p>
            <a:pPr algn="just"/>
            <a:endParaRPr lang="es-US" b="0" i="0" dirty="0">
              <a:solidFill>
                <a:srgbClr val="0B5394"/>
              </a:solidFill>
              <a:effectLst/>
              <a:latin typeface="Georgia" panose="02040502050405020303" pitchFamily="18" charset="0"/>
            </a:endParaRPr>
          </a:p>
          <a:p>
            <a:pPr algn="just"/>
            <a:r>
              <a:rPr lang="es-US" b="0" i="0" dirty="0">
                <a:solidFill>
                  <a:srgbClr val="0B5394"/>
                </a:solidFill>
                <a:effectLst/>
                <a:latin typeface="Georgia" panose="02040502050405020303" pitchFamily="18" charset="0"/>
              </a:rPr>
              <a:t>Título</a:t>
            </a:r>
          </a:p>
          <a:p>
            <a:pPr algn="just"/>
            <a:r>
              <a:rPr lang="es-US" b="0" i="0" dirty="0">
                <a:solidFill>
                  <a:srgbClr val="0B5394"/>
                </a:solidFill>
                <a:effectLst/>
                <a:latin typeface="Georgia" panose="02040502050405020303" pitchFamily="18" charset="0"/>
              </a:rPr>
              <a:t>Dedicatoria (aquí comienza la numeración con números romanos)</a:t>
            </a:r>
          </a:p>
          <a:p>
            <a:pPr algn="just"/>
            <a:r>
              <a:rPr lang="es-US" b="0" i="0" dirty="0">
                <a:solidFill>
                  <a:srgbClr val="0B5394"/>
                </a:solidFill>
                <a:effectLst/>
                <a:latin typeface="Georgia" panose="02040502050405020303" pitchFamily="18" charset="0"/>
              </a:rPr>
              <a:t>Agradecimientos</a:t>
            </a:r>
          </a:p>
          <a:p>
            <a:pPr algn="just"/>
            <a:r>
              <a:rPr lang="es-US" b="0" i="0" dirty="0">
                <a:solidFill>
                  <a:srgbClr val="0B5394"/>
                </a:solidFill>
                <a:effectLst/>
                <a:latin typeface="Georgia" panose="02040502050405020303" pitchFamily="18" charset="0"/>
              </a:rPr>
              <a:t>Resumen</a:t>
            </a:r>
          </a:p>
          <a:p>
            <a:pPr algn="just"/>
            <a:r>
              <a:rPr lang="es-US" b="0" i="0" dirty="0">
                <a:solidFill>
                  <a:srgbClr val="0B5394"/>
                </a:solidFill>
                <a:effectLst/>
                <a:latin typeface="Georgia" panose="02040502050405020303" pitchFamily="18" charset="0"/>
              </a:rPr>
              <a:t>Índice de contenidos</a:t>
            </a:r>
          </a:p>
          <a:p>
            <a:pPr algn="just"/>
            <a:r>
              <a:rPr lang="es-US" b="0" i="0" dirty="0">
                <a:solidFill>
                  <a:srgbClr val="0B5394"/>
                </a:solidFill>
                <a:effectLst/>
                <a:latin typeface="Georgia" panose="02040502050405020303" pitchFamily="18" charset="0"/>
              </a:rPr>
              <a:t>Índice de figuras</a:t>
            </a:r>
          </a:p>
          <a:p>
            <a:pPr algn="just"/>
            <a:r>
              <a:rPr lang="es-US" b="0" i="0" dirty="0">
                <a:solidFill>
                  <a:srgbClr val="0B5394"/>
                </a:solidFill>
                <a:effectLst/>
                <a:latin typeface="Georgia" panose="02040502050405020303" pitchFamily="18" charset="0"/>
              </a:rPr>
              <a:t>Índice de tablas</a:t>
            </a:r>
          </a:p>
          <a:p>
            <a:pPr algn="just"/>
            <a:r>
              <a:rPr lang="es-US" b="0" i="0" dirty="0">
                <a:solidFill>
                  <a:srgbClr val="0B5394"/>
                </a:solidFill>
                <a:effectLst/>
                <a:latin typeface="Georgia" panose="02040502050405020303" pitchFamily="18" charset="0"/>
              </a:rPr>
              <a:t>Capítulo 1 (aquí comienza la numeración con números arábigos)</a:t>
            </a:r>
          </a:p>
          <a:p>
            <a:pPr algn="just"/>
            <a:r>
              <a:rPr lang="es-US" b="0" i="0" dirty="0">
                <a:solidFill>
                  <a:srgbClr val="0B5394"/>
                </a:solidFill>
                <a:effectLst/>
                <a:latin typeface="Georgia" panose="02040502050405020303" pitchFamily="18" charset="0"/>
              </a:rPr>
              <a:t>Capítulo 2</a:t>
            </a:r>
          </a:p>
          <a:p>
            <a:pPr algn="just"/>
            <a:r>
              <a:rPr lang="es-US" b="0" i="0" dirty="0">
                <a:solidFill>
                  <a:srgbClr val="0B5394"/>
                </a:solidFill>
                <a:effectLst/>
                <a:latin typeface="Georgia" panose="02040502050405020303" pitchFamily="18" charset="0"/>
              </a:rPr>
              <a:t>Capítulo 3</a:t>
            </a:r>
          </a:p>
          <a:p>
            <a:pPr algn="just"/>
            <a:r>
              <a:rPr lang="es-US" b="0" i="0" dirty="0">
                <a:solidFill>
                  <a:srgbClr val="0B5394"/>
                </a:solidFill>
                <a:effectLst/>
                <a:latin typeface="Georgia" panose="02040502050405020303" pitchFamily="18" charset="0"/>
              </a:rPr>
              <a:t>...</a:t>
            </a:r>
          </a:p>
          <a:p>
            <a:pPr algn="just"/>
            <a:r>
              <a:rPr lang="es-US" b="0" i="0" dirty="0">
                <a:solidFill>
                  <a:srgbClr val="0B5394"/>
                </a:solidFill>
                <a:effectLst/>
                <a:latin typeface="Georgia" panose="02040502050405020303" pitchFamily="18" charset="0"/>
              </a:rPr>
              <a:t>Apéndice A</a:t>
            </a:r>
          </a:p>
          <a:p>
            <a:pPr algn="just"/>
            <a:r>
              <a:rPr lang="es-US" b="0" i="0" dirty="0">
                <a:solidFill>
                  <a:srgbClr val="0B5394"/>
                </a:solidFill>
                <a:effectLst/>
                <a:latin typeface="Georgia" panose="02040502050405020303" pitchFamily="18" charset="0"/>
              </a:rPr>
              <a:t>Apéndice B</a:t>
            </a:r>
          </a:p>
          <a:p>
            <a:pPr algn="just"/>
            <a:r>
              <a:rPr lang="es-US" b="0" i="0" dirty="0">
                <a:solidFill>
                  <a:srgbClr val="0B5394"/>
                </a:solidFill>
                <a:effectLst/>
                <a:latin typeface="Georgia" panose="02040502050405020303" pitchFamily="18" charset="0"/>
              </a:rPr>
              <a:t>...</a:t>
            </a:r>
          </a:p>
          <a:p>
            <a:pPr algn="just"/>
            <a:r>
              <a:rPr lang="es-US" b="0" i="0" dirty="0">
                <a:solidFill>
                  <a:srgbClr val="0B5394"/>
                </a:solidFill>
                <a:effectLst/>
                <a:latin typeface="Georgia" panose="02040502050405020303" pitchFamily="18" charset="0"/>
              </a:rPr>
              <a:t>Bibliografía</a:t>
            </a:r>
          </a:p>
        </p:txBody>
      </p:sp>
    </p:spTree>
    <p:extLst>
      <p:ext uri="{BB962C8B-B14F-4D97-AF65-F5344CB8AC3E}">
        <p14:creationId xmlns:p14="http://schemas.microsoft.com/office/powerpoint/2010/main" val="23840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90C3DA07-3C59-E2B0-0B3A-3C4D629A683C}"/>
              </a:ext>
            </a:extLst>
          </p:cNvPr>
          <p:cNvSpPr txBox="1"/>
          <p:nvPr/>
        </p:nvSpPr>
        <p:spPr>
          <a:xfrm>
            <a:off x="395536" y="1412776"/>
            <a:ext cx="7776864" cy="4524315"/>
          </a:xfrm>
          <a:prstGeom prst="rect">
            <a:avLst/>
          </a:prstGeom>
          <a:noFill/>
        </p:spPr>
        <p:txBody>
          <a:bodyPr wrap="square">
            <a:spAutoFit/>
          </a:bodyPr>
          <a:lstStyle/>
          <a:p>
            <a:pPr algn="just"/>
            <a:r>
              <a:rPr lang="es-US" b="0" i="0" dirty="0">
                <a:solidFill>
                  <a:srgbClr val="0B5394"/>
                </a:solidFill>
                <a:effectLst/>
                <a:latin typeface="Georgia" panose="02040502050405020303" pitchFamily="18" charset="0"/>
              </a:rPr>
              <a:t>En primer lugar, nuestro archivo de LaTeX debería de ser algo similar a lo siguiente:</a:t>
            </a:r>
          </a:p>
          <a:p>
            <a:pPr algn="l"/>
            <a:br>
              <a:rPr lang="es-US" dirty="0"/>
            </a:b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documentclass</a:t>
            </a:r>
            <a:r>
              <a:rPr lang="es-US" b="0" i="0" dirty="0">
                <a:solidFill>
                  <a:srgbClr val="222222"/>
                </a:solidFill>
                <a:effectLst/>
                <a:latin typeface="Georgia" panose="02040502050405020303" pitchFamily="18" charset="0"/>
              </a:rPr>
              <a:t>[a4paper,openright,12pt]{</a:t>
            </a:r>
            <a:r>
              <a:rPr lang="es-US" b="0" i="0" dirty="0" err="1">
                <a:solidFill>
                  <a:srgbClr val="222222"/>
                </a:solidFill>
                <a:effectLst/>
                <a:latin typeface="Georgia" panose="02040502050405020303" pitchFamily="18" charset="0"/>
              </a:rPr>
              <a:t>book</a:t>
            </a:r>
            <a:r>
              <a:rPr lang="es-US" b="0" i="0" dirty="0">
                <a:solidFill>
                  <a:srgbClr val="222222"/>
                </a:solidFill>
                <a:effectLst/>
                <a:latin typeface="Georgia" panose="02040502050405020303" pitchFamily="18" charset="0"/>
              </a:rPr>
              <a:t>}</a:t>
            </a:r>
            <a:br>
              <a:rPr lang="es-US" dirty="0"/>
            </a:b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usepackage</a:t>
            </a: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spanish</a:t>
            </a:r>
            <a:r>
              <a:rPr lang="es-US" b="0" i="0" dirty="0">
                <a:solidFill>
                  <a:srgbClr val="222222"/>
                </a:solidFill>
                <a:effectLst/>
                <a:latin typeface="Georgia" panose="02040502050405020303" pitchFamily="18" charset="0"/>
              </a:rPr>
              <a:t>]{babel}</a:t>
            </a:r>
            <a:br>
              <a:rPr lang="es-US" dirty="0"/>
            </a:b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usepackage</a:t>
            </a:r>
            <a:r>
              <a:rPr lang="es-US" b="0" i="0" dirty="0">
                <a:solidFill>
                  <a:srgbClr val="222222"/>
                </a:solidFill>
                <a:effectLst/>
                <a:latin typeface="Georgia" panose="02040502050405020303" pitchFamily="18" charset="0"/>
              </a:rPr>
              <a:t>[utf8]{</a:t>
            </a:r>
            <a:r>
              <a:rPr lang="es-US" b="0" i="0" dirty="0" err="1">
                <a:solidFill>
                  <a:srgbClr val="222222"/>
                </a:solidFill>
                <a:effectLst/>
                <a:latin typeface="Georgia" panose="02040502050405020303" pitchFamily="18" charset="0"/>
              </a:rPr>
              <a:t>inputenc</a:t>
            </a:r>
            <a:r>
              <a:rPr lang="es-US" b="0" i="0" dirty="0">
                <a:solidFill>
                  <a:srgbClr val="222222"/>
                </a:solidFill>
                <a:effectLst/>
                <a:latin typeface="Georgia" panose="02040502050405020303" pitchFamily="18" charset="0"/>
              </a:rPr>
              <a:t>}</a:t>
            </a:r>
            <a:br>
              <a:rPr lang="es-US" dirty="0"/>
            </a:br>
            <a:br>
              <a:rPr lang="es-US" dirty="0"/>
            </a:b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begin</a:t>
            </a: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document</a:t>
            </a:r>
            <a:r>
              <a:rPr lang="es-US" b="0" i="0" dirty="0">
                <a:solidFill>
                  <a:srgbClr val="222222"/>
                </a:solidFill>
                <a:effectLst/>
                <a:latin typeface="Georgia" panose="02040502050405020303" pitchFamily="18" charset="0"/>
              </a:rPr>
              <a:t>}</a:t>
            </a:r>
            <a:br>
              <a:rPr lang="es-US" dirty="0"/>
            </a:br>
            <a:br>
              <a:rPr lang="es-US" dirty="0"/>
            </a:b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end</a:t>
            </a:r>
            <a:r>
              <a:rPr lang="es-US" b="0" i="0" dirty="0">
                <a:solidFill>
                  <a:srgbClr val="222222"/>
                </a:solidFill>
                <a:effectLst/>
                <a:latin typeface="Georgia" panose="02040502050405020303" pitchFamily="18" charset="0"/>
              </a:rPr>
              <a:t>{</a:t>
            </a:r>
            <a:r>
              <a:rPr lang="es-US" b="0" i="0" dirty="0" err="1">
                <a:solidFill>
                  <a:srgbClr val="222222"/>
                </a:solidFill>
                <a:effectLst/>
                <a:latin typeface="Georgia" panose="02040502050405020303" pitchFamily="18" charset="0"/>
              </a:rPr>
              <a:t>document</a:t>
            </a:r>
            <a:r>
              <a:rPr lang="es-US" b="0" i="0" dirty="0">
                <a:solidFill>
                  <a:srgbClr val="222222"/>
                </a:solidFill>
                <a:effectLst/>
                <a:latin typeface="Georgia" panose="02040502050405020303" pitchFamily="18" charset="0"/>
              </a:rPr>
              <a:t>}</a:t>
            </a:r>
            <a:br>
              <a:rPr lang="es-US" dirty="0"/>
            </a:br>
            <a:br>
              <a:rPr lang="es-US" b="0" i="0" dirty="0">
                <a:solidFill>
                  <a:srgbClr val="0B5394"/>
                </a:solidFill>
                <a:effectLst/>
                <a:latin typeface="Georgia" panose="02040502050405020303" pitchFamily="18" charset="0"/>
              </a:rPr>
            </a:br>
            <a:endParaRPr lang="es-US" b="0" i="0" dirty="0">
              <a:solidFill>
                <a:srgbClr val="0B5394"/>
              </a:solidFill>
              <a:effectLst/>
              <a:latin typeface="Georgia" panose="02040502050405020303" pitchFamily="18" charset="0"/>
            </a:endParaRPr>
          </a:p>
          <a:p>
            <a:pPr algn="just"/>
            <a:br>
              <a:rPr lang="es-US" b="0" i="0" dirty="0">
                <a:solidFill>
                  <a:srgbClr val="0B5394"/>
                </a:solidFill>
                <a:effectLst/>
                <a:latin typeface="Georgia" panose="02040502050405020303" pitchFamily="18" charset="0"/>
              </a:rPr>
            </a:br>
            <a:r>
              <a:rPr lang="es-US" b="0" i="0" dirty="0">
                <a:solidFill>
                  <a:srgbClr val="0B5394"/>
                </a:solidFill>
                <a:effectLst/>
                <a:latin typeface="Georgia" panose="02040502050405020303" pitchFamily="18" charset="0"/>
              </a:rPr>
              <a:t>Donde el comando "</a:t>
            </a:r>
            <a:r>
              <a:rPr lang="es-US" b="0" i="0" dirty="0" err="1">
                <a:solidFill>
                  <a:srgbClr val="0B5394"/>
                </a:solidFill>
                <a:effectLst/>
                <a:latin typeface="Georgia" panose="02040502050405020303" pitchFamily="18" charset="0"/>
              </a:rPr>
              <a:t>openright</a:t>
            </a:r>
            <a:r>
              <a:rPr lang="es-US" b="0" i="0" dirty="0">
                <a:solidFill>
                  <a:srgbClr val="0B5394"/>
                </a:solidFill>
                <a:effectLst/>
                <a:latin typeface="Georgia" panose="02040502050405020303" pitchFamily="18" charset="0"/>
              </a:rPr>
              <a:t>" sirve para que los capítulos empiecen a la derecha. Si quieres que empiece donde toque, derecha o izquierda, puedes poner "</a:t>
            </a:r>
            <a:r>
              <a:rPr lang="es-US" b="0" i="0" dirty="0" err="1">
                <a:solidFill>
                  <a:srgbClr val="0B5394"/>
                </a:solidFill>
                <a:effectLst/>
                <a:latin typeface="Georgia" panose="02040502050405020303" pitchFamily="18" charset="0"/>
              </a:rPr>
              <a:t>openany</a:t>
            </a:r>
            <a:r>
              <a:rPr lang="es-US" b="0" i="0" dirty="0">
                <a:solidFill>
                  <a:srgbClr val="0B5394"/>
                </a:solidFill>
                <a:effectLst/>
                <a:latin typeface="Georgia" panose="02040502050405020303" pitchFamily="18" charset="0"/>
              </a:rPr>
              <a:t>". Y "12pt" indica el tamaño de la letra.</a:t>
            </a:r>
          </a:p>
        </p:txBody>
      </p:sp>
    </p:spTree>
    <p:extLst>
      <p:ext uri="{BB962C8B-B14F-4D97-AF65-F5344CB8AC3E}">
        <p14:creationId xmlns:p14="http://schemas.microsoft.com/office/powerpoint/2010/main" val="199318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Título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D271B538-06D7-535D-4F22-7AD463D9BFB1}"/>
              </a:ext>
            </a:extLst>
          </p:cNvPr>
          <p:cNvSpPr txBox="1"/>
          <p:nvPr/>
        </p:nvSpPr>
        <p:spPr>
          <a:xfrm>
            <a:off x="323528" y="836712"/>
            <a:ext cx="8496944" cy="5078313"/>
          </a:xfrm>
          <a:prstGeom prst="rect">
            <a:avLst/>
          </a:prstGeom>
          <a:noFill/>
        </p:spPr>
        <p:txBody>
          <a:bodyPr wrap="square">
            <a:spAutoFit/>
          </a:bodyPr>
          <a:lstStyle/>
          <a:p>
            <a:r>
              <a:rPr lang="es-US" b="0" i="0" dirty="0">
                <a:solidFill>
                  <a:srgbClr val="0B5394"/>
                </a:solidFill>
                <a:effectLst/>
                <a:latin typeface="Georgia" panose="02040502050405020303" pitchFamily="18" charset="0"/>
              </a:rPr>
              <a:t>La página de título se puede crear fácilmente con el comando \</a:t>
            </a:r>
            <a:r>
              <a:rPr lang="es-US" b="0" i="0" dirty="0" err="1">
                <a:solidFill>
                  <a:srgbClr val="0B5394"/>
                </a:solidFill>
                <a:effectLst/>
                <a:latin typeface="Georgia" panose="02040502050405020303" pitchFamily="18" charset="0"/>
              </a:rPr>
              <a:t>begin</a:t>
            </a:r>
            <a:r>
              <a:rPr lang="es-US" b="0" i="0" dirty="0">
                <a:solidFill>
                  <a:srgbClr val="0B5394"/>
                </a:solidFill>
                <a:effectLst/>
                <a:latin typeface="Georgia" panose="02040502050405020303" pitchFamily="18" charset="0"/>
              </a:rPr>
              <a:t>{</a:t>
            </a:r>
            <a:r>
              <a:rPr lang="es-US" b="0" i="0" dirty="0" err="1">
                <a:solidFill>
                  <a:srgbClr val="0B5394"/>
                </a:solidFill>
                <a:effectLst/>
                <a:latin typeface="Georgia" panose="02040502050405020303" pitchFamily="18" charset="0"/>
              </a:rPr>
              <a:t>titlepage</a:t>
            </a:r>
            <a:r>
              <a:rPr lang="es-US" b="0" i="0" dirty="0">
                <a:solidFill>
                  <a:srgbClr val="0B5394"/>
                </a:solidFill>
                <a:effectLst/>
                <a:latin typeface="Georgia" panose="02040502050405020303" pitchFamily="18" charset="0"/>
              </a:rPr>
              <a:t>}:</a:t>
            </a:r>
            <a:br>
              <a:rPr lang="es-US" b="0" i="0" dirty="0">
                <a:solidFill>
                  <a:srgbClr val="009900"/>
                </a:solidFill>
                <a:effectLst/>
                <a:latin typeface="Georgia" panose="02040502050405020303" pitchFamily="18" charset="0"/>
              </a:rPr>
            </a:b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begin</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titlepage</a:t>
            </a:r>
            <a:r>
              <a:rPr lang="es-US" b="0" i="0" dirty="0">
                <a:solidFill>
                  <a:srgbClr val="000000"/>
                </a:solidFill>
                <a:effectLst/>
                <a:latin typeface="Georgia" panose="02040502050405020303" pitchFamily="18" charset="0"/>
              </a:rPr>
              <a:t>}</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begin</a:t>
            </a:r>
            <a:r>
              <a:rPr lang="es-US" b="0" i="0" dirty="0">
                <a:solidFill>
                  <a:srgbClr val="000000"/>
                </a:solidFill>
                <a:effectLst/>
                <a:latin typeface="Georgia" panose="02040502050405020303" pitchFamily="18" charset="0"/>
              </a:rPr>
              <a:t>{center}</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begin</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Huge</a:t>
            </a:r>
            <a:r>
              <a:rPr lang="es-US" b="0" i="0" dirty="0">
                <a:solidFill>
                  <a:srgbClr val="000000"/>
                </a:solidFill>
                <a:effectLst/>
                <a:latin typeface="Georgia" panose="02040502050405020303" pitchFamily="18" charset="0"/>
              </a:rPr>
              <a:t>}</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textsc</a:t>
            </a:r>
            <a:r>
              <a:rPr lang="es-US" b="0" i="0" dirty="0">
                <a:solidFill>
                  <a:srgbClr val="000000"/>
                </a:solidFill>
                <a:effectLst/>
                <a:latin typeface="Georgia" panose="02040502050405020303" pitchFamily="18" charset="0"/>
              </a:rPr>
              <a:t>{Título del libro}</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end</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Huge</a:t>
            </a:r>
            <a:r>
              <a:rPr lang="es-US" b="0" i="0" dirty="0">
                <a:solidFill>
                  <a:srgbClr val="000000"/>
                </a:solidFill>
                <a:effectLst/>
                <a:latin typeface="Georgia" panose="02040502050405020303" pitchFamily="18" charset="0"/>
              </a:rPr>
              <a:t>}</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end</a:t>
            </a:r>
            <a:r>
              <a:rPr lang="es-US" b="0" i="0" dirty="0">
                <a:solidFill>
                  <a:srgbClr val="000000"/>
                </a:solidFill>
                <a:effectLst/>
                <a:latin typeface="Georgia" panose="02040502050405020303" pitchFamily="18" charset="0"/>
              </a:rPr>
              <a:t>{center}</a:t>
            </a:r>
            <a:br>
              <a:rPr lang="es-US" b="0" i="0" dirty="0">
                <a:solidFill>
                  <a:srgbClr val="0099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end</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titlepage</a:t>
            </a:r>
            <a:r>
              <a:rPr lang="es-US" b="0" i="0" dirty="0">
                <a:solidFill>
                  <a:srgbClr val="000000"/>
                </a:solidFill>
                <a:effectLst/>
                <a:latin typeface="Georgia" panose="02040502050405020303" pitchFamily="18" charset="0"/>
              </a:rPr>
              <a:t>}</a:t>
            </a:r>
            <a:br>
              <a:rPr lang="es-US" b="0" i="0" dirty="0">
                <a:solidFill>
                  <a:srgbClr val="009900"/>
                </a:solidFill>
                <a:effectLst/>
                <a:latin typeface="Georgia" panose="02040502050405020303" pitchFamily="18" charset="0"/>
              </a:rPr>
            </a:br>
            <a:br>
              <a:rPr lang="es-US" b="0" i="0" dirty="0">
                <a:solidFill>
                  <a:srgbClr val="009900"/>
                </a:solidFill>
                <a:effectLst/>
                <a:latin typeface="Georgia" panose="02040502050405020303" pitchFamily="18" charset="0"/>
              </a:rPr>
            </a:br>
            <a:r>
              <a:rPr lang="es-US" b="0" i="0" dirty="0">
                <a:solidFill>
                  <a:srgbClr val="0B5394"/>
                </a:solidFill>
                <a:effectLst/>
                <a:latin typeface="Georgia" panose="02040502050405020303" pitchFamily="18" charset="0"/>
              </a:rPr>
              <a:t>A continuación, queremos añadir una página en blanco sin numerar. Para ello podemos utilizar las siguientes líneas de código. La tercera línea es importante si no queremos que esta página sea numerada.</a:t>
            </a:r>
            <a:br>
              <a:rPr lang="es-US" dirty="0"/>
            </a:b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newpage</a:t>
            </a:r>
            <a:br>
              <a:rPr lang="es-US" dirty="0"/>
            </a:br>
            <a:r>
              <a:rPr lang="es-US" b="0" i="0" dirty="0">
                <a:solidFill>
                  <a:srgbClr val="000000"/>
                </a:solidFill>
                <a:effectLst/>
                <a:latin typeface="Georgia" panose="02040502050405020303" pitchFamily="18" charset="0"/>
              </a:rPr>
              <a:t>$\ $</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thispagestyle</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empty</a:t>
            </a:r>
            <a:r>
              <a:rPr lang="es-US" b="0" i="0" dirty="0">
                <a:solidFill>
                  <a:srgbClr val="000000"/>
                </a:solidFill>
                <a:effectLst/>
                <a:latin typeface="Georgia" panose="02040502050405020303" pitchFamily="18" charset="0"/>
              </a:rPr>
              <a:t>} % para que no se numere esta pagina</a:t>
            </a:r>
            <a:br>
              <a:rPr lang="es-US" dirty="0"/>
            </a:br>
            <a:endParaRPr lang="es-US" dirty="0"/>
          </a:p>
        </p:txBody>
      </p:sp>
    </p:spTree>
    <p:extLst>
      <p:ext uri="{BB962C8B-B14F-4D97-AF65-F5344CB8AC3E}">
        <p14:creationId xmlns:p14="http://schemas.microsoft.com/office/powerpoint/2010/main" val="399948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Dedicatoria</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EBBEA7D-BC1C-AF92-2C29-DCFF5DC5FCFA}"/>
              </a:ext>
            </a:extLst>
          </p:cNvPr>
          <p:cNvSpPr txBox="1"/>
          <p:nvPr/>
        </p:nvSpPr>
        <p:spPr>
          <a:xfrm>
            <a:off x="467544" y="1124744"/>
            <a:ext cx="8784976" cy="4801314"/>
          </a:xfrm>
          <a:prstGeom prst="rect">
            <a:avLst/>
          </a:prstGeom>
          <a:noFill/>
        </p:spPr>
        <p:txBody>
          <a:bodyPr wrap="square">
            <a:spAutoFit/>
          </a:bodyPr>
          <a:lstStyle/>
          <a:p>
            <a:pPr algn="just"/>
            <a:r>
              <a:rPr lang="es-US" b="0" i="0" dirty="0">
                <a:solidFill>
                  <a:srgbClr val="0B5394"/>
                </a:solidFill>
                <a:effectLst/>
                <a:latin typeface="Georgia" panose="02040502050405020303" pitchFamily="18" charset="0"/>
              </a:rPr>
              <a:t>A continuación, podríamos poner una dedicatoria. Por ejemplo, con el siguiente código:</a:t>
            </a:r>
          </a:p>
          <a:p>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chapter</a:t>
            </a:r>
            <a:r>
              <a:rPr lang="es-US" b="0" i="0" dirty="0">
                <a:solidFill>
                  <a:srgbClr val="000000"/>
                </a:solidFill>
                <a:effectLst/>
                <a:latin typeface="Georgia" panose="02040502050405020303" pitchFamily="18" charset="0"/>
              </a:rPr>
              <a:t>*{}</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pagenumbering</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Roman</a:t>
            </a:r>
            <a:r>
              <a:rPr lang="es-US" b="0" i="0" dirty="0">
                <a:solidFill>
                  <a:srgbClr val="000000"/>
                </a:solidFill>
                <a:effectLst/>
                <a:latin typeface="Georgia" panose="02040502050405020303" pitchFamily="18" charset="0"/>
              </a:rPr>
              <a:t>} % para comenzar la numeración de paginas en números romanos</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begin</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flushright</a:t>
            </a:r>
            <a:r>
              <a:rPr lang="es-US" b="0" i="0" dirty="0">
                <a:solidFill>
                  <a:srgbClr val="000000"/>
                </a:solidFill>
                <a:effectLst/>
                <a:latin typeface="Georgia" panose="02040502050405020303" pitchFamily="18" charset="0"/>
              </a:rPr>
              <a:t>}</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textit</a:t>
            </a:r>
            <a:r>
              <a:rPr lang="es-US" b="0" i="0" dirty="0">
                <a:solidFill>
                  <a:srgbClr val="000000"/>
                </a:solidFill>
                <a:effectLst/>
                <a:latin typeface="Georgia" panose="02040502050405020303" pitchFamily="18" charset="0"/>
              </a:rPr>
              <a:t>{Dedicado a \\</a:t>
            </a:r>
            <a:br>
              <a:rPr lang="es-US" dirty="0"/>
            </a:br>
            <a:r>
              <a:rPr lang="es-US" b="0" i="0" dirty="0">
                <a:solidFill>
                  <a:srgbClr val="000000"/>
                </a:solidFill>
                <a:effectLst/>
                <a:latin typeface="Georgia" panose="02040502050405020303" pitchFamily="18" charset="0"/>
              </a:rPr>
              <a:t>mi familia}</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end</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flushright</a:t>
            </a:r>
            <a:r>
              <a:rPr lang="es-US" b="0" i="0" dirty="0">
                <a:solidFill>
                  <a:srgbClr val="000000"/>
                </a:solidFill>
                <a:effectLst/>
                <a:latin typeface="Georgia" panose="02040502050405020303" pitchFamily="18" charset="0"/>
              </a:rPr>
              <a:t>}</a:t>
            </a:r>
            <a:br>
              <a:rPr lang="es-US" dirty="0"/>
            </a:br>
            <a:br>
              <a:rPr lang="es-US" dirty="0"/>
            </a:br>
            <a:r>
              <a:rPr lang="es-US" b="0" i="0" dirty="0">
                <a:solidFill>
                  <a:srgbClr val="0B5394"/>
                </a:solidFill>
                <a:effectLst/>
                <a:latin typeface="Georgia" panose="02040502050405020303" pitchFamily="18" charset="0"/>
              </a:rPr>
              <a:t>Es muy común que las primeras hojas de la tesis (índice, dedicatoria, etc.) estén numeradas con números romanos, y para ello, se añade el comando "\</a:t>
            </a:r>
            <a:r>
              <a:rPr lang="es-US" b="0" i="0" dirty="0" err="1">
                <a:solidFill>
                  <a:srgbClr val="0B5394"/>
                </a:solidFill>
                <a:effectLst/>
                <a:latin typeface="Georgia" panose="02040502050405020303" pitchFamily="18" charset="0"/>
              </a:rPr>
              <a:t>pagenumbering</a:t>
            </a:r>
            <a:r>
              <a:rPr lang="es-US" b="0" i="0" dirty="0">
                <a:solidFill>
                  <a:srgbClr val="0B5394"/>
                </a:solidFill>
                <a:effectLst/>
                <a:latin typeface="Georgia" panose="02040502050405020303" pitchFamily="18" charset="0"/>
              </a:rPr>
              <a:t>{</a:t>
            </a:r>
            <a:r>
              <a:rPr lang="es-US" b="0" i="0" dirty="0" err="1">
                <a:solidFill>
                  <a:srgbClr val="0B5394"/>
                </a:solidFill>
                <a:effectLst/>
                <a:latin typeface="Georgia" panose="02040502050405020303" pitchFamily="18" charset="0"/>
              </a:rPr>
              <a:t>Roman</a:t>
            </a:r>
            <a:r>
              <a:rPr lang="es-US" b="0" i="0" dirty="0">
                <a:solidFill>
                  <a:srgbClr val="0B5394"/>
                </a:solidFill>
                <a:effectLst/>
                <a:latin typeface="Georgia" panose="02040502050405020303" pitchFamily="18" charset="0"/>
              </a:rPr>
              <a:t>}". Por cierto, el formato de la numeración depende del lenguaje que estemos usando en el paquete {babel}. Si trabajamos en inglés, con {</a:t>
            </a:r>
            <a:r>
              <a:rPr lang="es-US" b="0" i="0" dirty="0" err="1">
                <a:solidFill>
                  <a:srgbClr val="0B5394"/>
                </a:solidFill>
                <a:effectLst/>
                <a:latin typeface="Georgia" panose="02040502050405020303" pitchFamily="18" charset="0"/>
              </a:rPr>
              <a:t>roman</a:t>
            </a:r>
            <a:r>
              <a:rPr lang="es-US" b="0" i="0" dirty="0">
                <a:solidFill>
                  <a:srgbClr val="0B5394"/>
                </a:solidFill>
                <a:effectLst/>
                <a:latin typeface="Georgia" panose="02040502050405020303" pitchFamily="18" charset="0"/>
              </a:rPr>
              <a:t>} los números romanos serán en minúsculas, y con {</a:t>
            </a:r>
            <a:r>
              <a:rPr lang="es-US" b="0" i="0" dirty="0" err="1">
                <a:solidFill>
                  <a:srgbClr val="0B5394"/>
                </a:solidFill>
                <a:effectLst/>
                <a:latin typeface="Georgia" panose="02040502050405020303" pitchFamily="18" charset="0"/>
              </a:rPr>
              <a:t>Roman</a:t>
            </a:r>
            <a:r>
              <a:rPr lang="es-US" b="0" i="0" dirty="0">
                <a:solidFill>
                  <a:srgbClr val="0B5394"/>
                </a:solidFill>
                <a:effectLst/>
                <a:latin typeface="Georgia" panose="02040502050405020303" pitchFamily="18" charset="0"/>
              </a:rPr>
              <a:t>} en mayúsculas.</a:t>
            </a:r>
            <a:br>
              <a:rPr lang="es-US" b="0" i="0" dirty="0">
                <a:solidFill>
                  <a:srgbClr val="0B5394"/>
                </a:solidFill>
                <a:effectLst/>
                <a:latin typeface="Georgia" panose="02040502050405020303" pitchFamily="18" charset="0"/>
              </a:rPr>
            </a:br>
            <a:endParaRPr lang="es-US" b="0" i="0" dirty="0">
              <a:solidFill>
                <a:srgbClr val="0B5394"/>
              </a:solidFill>
              <a:effectLst/>
              <a:latin typeface="Georgia" panose="02040502050405020303" pitchFamily="18" charset="0"/>
            </a:endParaRPr>
          </a:p>
        </p:txBody>
      </p:sp>
    </p:spTree>
    <p:extLst>
      <p:ext uri="{BB962C8B-B14F-4D97-AF65-F5344CB8AC3E}">
        <p14:creationId xmlns:p14="http://schemas.microsoft.com/office/powerpoint/2010/main" val="7905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Dedicatoria</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2E58961-61EC-A983-9893-892482BE3B0C}"/>
              </a:ext>
            </a:extLst>
          </p:cNvPr>
          <p:cNvSpPr txBox="1"/>
          <p:nvPr/>
        </p:nvSpPr>
        <p:spPr>
          <a:xfrm>
            <a:off x="251520" y="1052736"/>
            <a:ext cx="8424936" cy="4524315"/>
          </a:xfrm>
          <a:prstGeom prst="rect">
            <a:avLst/>
          </a:prstGeom>
          <a:noFill/>
        </p:spPr>
        <p:txBody>
          <a:bodyPr wrap="square">
            <a:spAutoFit/>
          </a:bodyPr>
          <a:lstStyle/>
          <a:p>
            <a:pPr algn="l"/>
            <a:r>
              <a:rPr lang="es-US" b="0" i="0" dirty="0">
                <a:solidFill>
                  <a:srgbClr val="0B5394"/>
                </a:solidFill>
                <a:effectLst/>
                <a:latin typeface="Georgia" panose="02040502050405020303" pitchFamily="18" charset="0"/>
              </a:rPr>
              <a:t>Sin embargo, si trabajamos en español, los números romanos serán en mayúsculas con ambos comandos, ya que en español se considera incorrecto ponerlos en minúsculas. Aún así, si trabajando en español, quieres que los números romanos estén en minúsculas, puedes hacerlo escribiendo:</a:t>
            </a:r>
            <a:br>
              <a:rPr lang="es-US" dirty="0"/>
            </a:b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usepackage</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spanish</a:t>
            </a:r>
            <a:r>
              <a:rPr lang="es-US" b="0" i="0" dirty="0">
                <a:solidFill>
                  <a:srgbClr val="000000"/>
                </a:solidFill>
                <a:effectLst/>
                <a:latin typeface="Georgia" panose="02040502050405020303" pitchFamily="18" charset="0"/>
              </a:rPr>
              <a:t>, </a:t>
            </a:r>
            <a:r>
              <a:rPr lang="es-US" b="0" i="0" dirty="0">
                <a:solidFill>
                  <a:srgbClr val="FF0000"/>
                </a:solidFill>
                <a:effectLst/>
                <a:latin typeface="Georgia" panose="02040502050405020303" pitchFamily="18" charset="0"/>
              </a:rPr>
              <a:t>es-</a:t>
            </a:r>
            <a:r>
              <a:rPr lang="es-US" b="0" i="0" dirty="0" err="1">
                <a:solidFill>
                  <a:srgbClr val="FF0000"/>
                </a:solidFill>
                <a:effectLst/>
                <a:latin typeface="Georgia" panose="02040502050405020303" pitchFamily="18" charset="0"/>
              </a:rPr>
              <a:t>lcroman</a:t>
            </a:r>
            <a:r>
              <a:rPr lang="es-US" b="0" i="0" dirty="0">
                <a:solidFill>
                  <a:srgbClr val="000000"/>
                </a:solidFill>
                <a:effectLst/>
                <a:latin typeface="Georgia" panose="02040502050405020303" pitchFamily="18" charset="0"/>
              </a:rPr>
              <a:t>]{babel} </a:t>
            </a:r>
            <a:br>
              <a:rPr lang="es-US" dirty="0"/>
            </a:br>
            <a:br>
              <a:rPr lang="es-US" dirty="0"/>
            </a:br>
            <a:r>
              <a:rPr lang="es-US" b="0" i="0" dirty="0">
                <a:solidFill>
                  <a:srgbClr val="0B5394"/>
                </a:solidFill>
                <a:effectLst/>
                <a:latin typeface="Georgia" panose="02040502050405020303" pitchFamily="18" charset="0"/>
              </a:rPr>
              <a:t>Cada vez que escribimos "\</a:t>
            </a:r>
            <a:r>
              <a:rPr lang="es-US" b="0" i="0" dirty="0" err="1">
                <a:solidFill>
                  <a:srgbClr val="0B5394"/>
                </a:solidFill>
                <a:effectLst/>
                <a:latin typeface="Georgia" panose="02040502050405020303" pitchFamily="18" charset="0"/>
              </a:rPr>
              <a:t>pagenumbering</a:t>
            </a:r>
            <a:r>
              <a:rPr lang="es-US" b="0" i="0" dirty="0">
                <a:solidFill>
                  <a:srgbClr val="0B5394"/>
                </a:solidFill>
                <a:effectLst/>
                <a:latin typeface="Georgia" panose="02040502050405020303" pitchFamily="18" charset="0"/>
              </a:rPr>
              <a:t>", creamos un contador con el número de página, empezando a contar por 1. Hay veces que queremos contar una página extra en blanco, la página del título, etc. con lo que la numeración no debería empezar en 1. Para hacer esto, justo después de \</a:t>
            </a:r>
            <a:r>
              <a:rPr lang="es-US" b="0" i="0" dirty="0" err="1">
                <a:solidFill>
                  <a:srgbClr val="0B5394"/>
                </a:solidFill>
                <a:effectLst/>
                <a:latin typeface="Georgia" panose="02040502050405020303" pitchFamily="18" charset="0"/>
              </a:rPr>
              <a:t>pagenumbering</a:t>
            </a:r>
            <a:r>
              <a:rPr lang="es-US" b="0" i="0" dirty="0">
                <a:solidFill>
                  <a:srgbClr val="0B5394"/>
                </a:solidFill>
                <a:effectLst/>
                <a:latin typeface="Georgia" panose="02040502050405020303" pitchFamily="18" charset="0"/>
              </a:rPr>
              <a:t>, hay que añadir "\</a:t>
            </a:r>
            <a:r>
              <a:rPr lang="es-US" b="0" i="0" dirty="0" err="1">
                <a:solidFill>
                  <a:srgbClr val="0B5394"/>
                </a:solidFill>
                <a:effectLst/>
                <a:latin typeface="Georgia" panose="02040502050405020303" pitchFamily="18" charset="0"/>
              </a:rPr>
              <a:t>setcounter</a:t>
            </a:r>
            <a:r>
              <a:rPr lang="es-US" b="0" i="0" dirty="0">
                <a:solidFill>
                  <a:srgbClr val="0B5394"/>
                </a:solidFill>
                <a:effectLst/>
                <a:latin typeface="Georgia" panose="02040502050405020303" pitchFamily="18" charset="0"/>
              </a:rPr>
              <a:t>{page}{x}", donde x es el valor con el que quieres que empiece la numeración.</a:t>
            </a:r>
            <a:br>
              <a:rPr lang="es-US" dirty="0"/>
            </a:b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pagenumbering</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Roman</a:t>
            </a:r>
            <a:r>
              <a:rPr lang="es-US" b="0" i="0" dirty="0">
                <a:solidFill>
                  <a:srgbClr val="000000"/>
                </a:solidFill>
                <a:effectLst/>
                <a:latin typeface="Georgia" panose="02040502050405020303" pitchFamily="18" charset="0"/>
              </a:rPr>
              <a:t>}</a:t>
            </a:r>
            <a:br>
              <a:rPr lang="es-US" b="0" i="0" dirty="0">
                <a:solidFill>
                  <a:srgbClr val="0B5394"/>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setcounter</a:t>
            </a:r>
            <a:r>
              <a:rPr lang="es-US" b="0" i="0" dirty="0">
                <a:solidFill>
                  <a:srgbClr val="000000"/>
                </a:solidFill>
                <a:effectLst/>
                <a:latin typeface="Georgia" panose="02040502050405020303" pitchFamily="18" charset="0"/>
              </a:rPr>
              <a:t>{page}{3}</a:t>
            </a:r>
            <a:endParaRPr lang="es-US" b="0" i="0" dirty="0">
              <a:solidFill>
                <a:srgbClr val="0B5394"/>
              </a:solidFill>
              <a:effectLst/>
              <a:latin typeface="Georgia" panose="02040502050405020303" pitchFamily="18" charset="0"/>
            </a:endParaRPr>
          </a:p>
        </p:txBody>
      </p:sp>
    </p:spTree>
    <p:extLst>
      <p:ext uri="{BB962C8B-B14F-4D97-AF65-F5344CB8AC3E}">
        <p14:creationId xmlns:p14="http://schemas.microsoft.com/office/powerpoint/2010/main" val="221224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Hojas iniciales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71B1ABB0-2A5C-AD97-9DF0-FE3509D22AB7}"/>
              </a:ext>
            </a:extLst>
          </p:cNvPr>
          <p:cNvSpPr txBox="1"/>
          <p:nvPr/>
        </p:nvSpPr>
        <p:spPr>
          <a:xfrm>
            <a:off x="1115616" y="2133207"/>
            <a:ext cx="6624736" cy="2585323"/>
          </a:xfrm>
          <a:prstGeom prst="rect">
            <a:avLst/>
          </a:prstGeom>
          <a:noFill/>
        </p:spPr>
        <p:txBody>
          <a:bodyPr wrap="square">
            <a:spAutoFit/>
          </a:bodyPr>
          <a:lstStyle/>
          <a:p>
            <a:r>
              <a:rPr lang="es-US" b="0" i="0" dirty="0">
                <a:solidFill>
                  <a:srgbClr val="0B5394"/>
                </a:solidFill>
                <a:effectLst/>
                <a:latin typeface="Georgia" panose="02040502050405020303" pitchFamily="18" charset="0"/>
              </a:rPr>
              <a:t>Hay una diferencia importante entre "\</a:t>
            </a:r>
            <a:r>
              <a:rPr lang="es-US" b="0" i="0" dirty="0" err="1">
                <a:solidFill>
                  <a:srgbClr val="0B5394"/>
                </a:solidFill>
                <a:effectLst/>
                <a:latin typeface="Georgia" panose="02040502050405020303" pitchFamily="18" charset="0"/>
              </a:rPr>
              <a:t>chapter</a:t>
            </a:r>
            <a:r>
              <a:rPr lang="es-US" b="0" i="0" dirty="0">
                <a:solidFill>
                  <a:srgbClr val="0B5394"/>
                </a:solidFill>
                <a:effectLst/>
                <a:latin typeface="Georgia" panose="02040502050405020303" pitchFamily="18" charset="0"/>
              </a:rPr>
              <a:t>{}" y "\</a:t>
            </a:r>
            <a:r>
              <a:rPr lang="es-US" b="0" i="0" dirty="0" err="1">
                <a:solidFill>
                  <a:srgbClr val="0B5394"/>
                </a:solidFill>
                <a:effectLst/>
                <a:latin typeface="Georgia" panose="02040502050405020303" pitchFamily="18" charset="0"/>
              </a:rPr>
              <a:t>chapter</a:t>
            </a:r>
            <a:r>
              <a:rPr lang="es-US" b="0" i="0" dirty="0">
                <a:solidFill>
                  <a:srgbClr val="0B5394"/>
                </a:solidFill>
                <a:effectLst/>
                <a:latin typeface="Georgia" panose="02040502050405020303" pitchFamily="18" charset="0"/>
              </a:rPr>
              <a:t>*{}". </a:t>
            </a:r>
          </a:p>
          <a:p>
            <a:endParaRPr lang="es-US" dirty="0">
              <a:solidFill>
                <a:srgbClr val="0B5394"/>
              </a:solidFill>
              <a:latin typeface="Georgia" panose="02040502050405020303" pitchFamily="18" charset="0"/>
            </a:endParaRPr>
          </a:p>
          <a:p>
            <a:r>
              <a:rPr lang="es-US" b="0" i="0" dirty="0">
                <a:solidFill>
                  <a:srgbClr val="0B5394"/>
                </a:solidFill>
                <a:effectLst/>
                <a:latin typeface="Georgia" panose="02040502050405020303" pitchFamily="18" charset="0"/>
              </a:rPr>
              <a:t>El segundo comando crea un capítulo, pero no añade automáticamente la palabra "Capítulo 1" al inicio, ni lo añade al índice de secciones. </a:t>
            </a:r>
          </a:p>
          <a:p>
            <a:endParaRPr lang="es-US" dirty="0">
              <a:solidFill>
                <a:srgbClr val="0B5394"/>
              </a:solidFill>
              <a:latin typeface="Georgia" panose="02040502050405020303" pitchFamily="18" charset="0"/>
            </a:endParaRPr>
          </a:p>
          <a:p>
            <a:r>
              <a:rPr lang="es-US" b="0" i="0" dirty="0">
                <a:solidFill>
                  <a:srgbClr val="0B5394"/>
                </a:solidFill>
                <a:effectLst/>
                <a:latin typeface="Georgia" panose="02040502050405020303" pitchFamily="18" charset="0"/>
              </a:rPr>
              <a:t>Si queremos que aparezca en el índice habrá que indicarlo con el comando "\</a:t>
            </a:r>
            <a:r>
              <a:rPr lang="es-US" b="0" i="0" dirty="0" err="1">
                <a:solidFill>
                  <a:srgbClr val="0B5394"/>
                </a:solidFill>
                <a:effectLst/>
                <a:latin typeface="Georgia" panose="02040502050405020303" pitchFamily="18" charset="0"/>
              </a:rPr>
              <a:t>addcontentsline</a:t>
            </a:r>
            <a:r>
              <a:rPr lang="es-US" b="0" i="0" dirty="0">
                <a:solidFill>
                  <a:srgbClr val="0B5394"/>
                </a:solidFill>
                <a:effectLst/>
                <a:latin typeface="Georgia" panose="02040502050405020303" pitchFamily="18" charset="0"/>
              </a:rPr>
              <a:t>", </a:t>
            </a:r>
            <a:endParaRPr lang="es-US" dirty="0"/>
          </a:p>
        </p:txBody>
      </p:sp>
    </p:spTree>
    <p:extLst>
      <p:ext uri="{BB962C8B-B14F-4D97-AF65-F5344CB8AC3E}">
        <p14:creationId xmlns:p14="http://schemas.microsoft.com/office/powerpoint/2010/main" val="143014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77500" lnSpcReduction="2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Agradecimientos y Resumen </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57EF8D56-8E4B-9E28-CA22-9ACE407486FE}"/>
              </a:ext>
            </a:extLst>
          </p:cNvPr>
          <p:cNvSpPr txBox="1"/>
          <p:nvPr/>
        </p:nvSpPr>
        <p:spPr>
          <a:xfrm>
            <a:off x="0" y="1268760"/>
            <a:ext cx="9217024" cy="5016758"/>
          </a:xfrm>
          <a:prstGeom prst="rect">
            <a:avLst/>
          </a:prstGeom>
          <a:noFill/>
        </p:spPr>
        <p:txBody>
          <a:bodyPr wrap="square">
            <a:spAutoFit/>
          </a:bodyPr>
          <a:lstStyle/>
          <a:p>
            <a:r>
              <a:rPr lang="es-US" sz="1600" b="0" i="0" dirty="0">
                <a:solidFill>
                  <a:srgbClr val="0B5394"/>
                </a:solidFill>
                <a:effectLst/>
                <a:latin typeface="Georgia" panose="02040502050405020303" pitchFamily="18" charset="0"/>
              </a:rPr>
              <a:t>Agradecimientos y Resumen se puede hacer de manera similar a la dedicatoria, pero añadiendo un título y los comandos "\</a:t>
            </a:r>
            <a:r>
              <a:rPr lang="es-US" sz="1600" b="0" i="0" dirty="0" err="1">
                <a:solidFill>
                  <a:srgbClr val="0B5394"/>
                </a:solidFill>
                <a:effectLst/>
                <a:latin typeface="Georgia" panose="02040502050405020303" pitchFamily="18" charset="0"/>
              </a:rPr>
              <a:t>addcontentsline</a:t>
            </a:r>
            <a:r>
              <a:rPr lang="es-US" sz="1600" b="0" i="0" dirty="0">
                <a:solidFill>
                  <a:srgbClr val="0B5394"/>
                </a:solidFill>
                <a:effectLst/>
                <a:latin typeface="Georgia" panose="02040502050405020303" pitchFamily="18" charset="0"/>
              </a:rPr>
              <a:t>" y "\</a:t>
            </a:r>
            <a:r>
              <a:rPr lang="es-US" sz="1600" b="0" i="0" dirty="0" err="1">
                <a:solidFill>
                  <a:srgbClr val="0B5394"/>
                </a:solidFill>
                <a:effectLst/>
                <a:latin typeface="Georgia" panose="02040502050405020303" pitchFamily="18" charset="0"/>
              </a:rPr>
              <a:t>markboth</a:t>
            </a:r>
            <a:r>
              <a:rPr lang="es-US" sz="1600" b="0" i="0" dirty="0">
                <a:solidFill>
                  <a:srgbClr val="0B5394"/>
                </a:solidFill>
                <a:effectLst/>
                <a:latin typeface="Georgia" panose="02040502050405020303" pitchFamily="18" charset="0"/>
              </a:rPr>
              <a:t>".</a:t>
            </a:r>
            <a:br>
              <a:rPr lang="es-US" sz="1600" b="0" i="0" dirty="0">
                <a:solidFill>
                  <a:srgbClr val="0B5394"/>
                </a:solidFill>
                <a:effectLst/>
                <a:latin typeface="Georgia" panose="02040502050405020303" pitchFamily="18" charset="0"/>
              </a:rPr>
            </a:br>
            <a:br>
              <a:rPr lang="es-US" sz="1600" b="0" i="0" dirty="0">
                <a:solidFill>
                  <a:srgbClr val="0B5394"/>
                </a:solidFill>
                <a:effectLst/>
                <a:latin typeface="Georgia" panose="02040502050405020303" pitchFamily="18" charset="0"/>
              </a:rPr>
            </a:br>
            <a:r>
              <a:rPr lang="es-US" sz="1600" b="0" i="0" dirty="0">
                <a:solidFill>
                  <a:srgbClr val="0B5394"/>
                </a:solidFill>
                <a:effectLst/>
                <a:latin typeface="Georgia" panose="02040502050405020303" pitchFamily="18" charset="0"/>
              </a:rPr>
              <a:t>Con \</a:t>
            </a:r>
            <a:r>
              <a:rPr lang="es-US" sz="1600" b="0" i="0" dirty="0" err="1">
                <a:solidFill>
                  <a:srgbClr val="0B5394"/>
                </a:solidFill>
                <a:effectLst/>
                <a:latin typeface="Georgia" panose="02040502050405020303" pitchFamily="18" charset="0"/>
              </a:rPr>
              <a:t>addcontentsline</a:t>
            </a:r>
            <a:r>
              <a:rPr lang="es-US" sz="1600" b="0" i="0" dirty="0">
                <a:solidFill>
                  <a:srgbClr val="0B5394"/>
                </a:solidFill>
                <a:effectLst/>
                <a:latin typeface="Georgia" panose="02040502050405020303" pitchFamily="18" charset="0"/>
              </a:rPr>
              <a:t>{</a:t>
            </a:r>
            <a:r>
              <a:rPr lang="es-US" sz="1600" b="0" i="0" dirty="0" err="1">
                <a:solidFill>
                  <a:srgbClr val="0B5394"/>
                </a:solidFill>
                <a:effectLst/>
                <a:latin typeface="Georgia" panose="02040502050405020303" pitchFamily="18" charset="0"/>
              </a:rPr>
              <a:t>toc</a:t>
            </a:r>
            <a:r>
              <a:rPr lang="es-US" sz="1600" b="0" i="0" dirty="0">
                <a:solidFill>
                  <a:srgbClr val="0B5394"/>
                </a:solidFill>
                <a:effectLst/>
                <a:latin typeface="Georgia" panose="02040502050405020303" pitchFamily="18" charset="0"/>
              </a:rPr>
              <a:t>}{</a:t>
            </a:r>
            <a:r>
              <a:rPr lang="es-US" sz="1600" b="0" i="0" dirty="0" err="1">
                <a:solidFill>
                  <a:srgbClr val="0B5394"/>
                </a:solidFill>
                <a:effectLst/>
                <a:latin typeface="Georgia" panose="02040502050405020303" pitchFamily="18" charset="0"/>
              </a:rPr>
              <a:t>chapter</a:t>
            </a:r>
            <a:r>
              <a:rPr lang="es-US" sz="1600" b="0" i="0" dirty="0">
                <a:solidFill>
                  <a:srgbClr val="0B5394"/>
                </a:solidFill>
                <a:effectLst/>
                <a:latin typeface="Georgia" panose="02040502050405020303" pitchFamily="18" charset="0"/>
              </a:rPr>
              <a:t>}{texto1}, conseguimos que aparezca en la lista de contenidos, con el texto "texto1"</a:t>
            </a:r>
            <a:br>
              <a:rPr lang="es-US" sz="1600" b="0" i="0" dirty="0">
                <a:solidFill>
                  <a:srgbClr val="0B5394"/>
                </a:solidFill>
                <a:effectLst/>
                <a:latin typeface="Georgia" panose="02040502050405020303" pitchFamily="18" charset="0"/>
              </a:rPr>
            </a:br>
            <a:br>
              <a:rPr lang="es-US" sz="1600" b="0" i="0" dirty="0">
                <a:solidFill>
                  <a:srgbClr val="0B5394"/>
                </a:solidFill>
                <a:effectLst/>
                <a:latin typeface="Georgia" panose="02040502050405020303" pitchFamily="18" charset="0"/>
              </a:rPr>
            </a:br>
            <a:r>
              <a:rPr lang="es-US" sz="1600" b="0" i="0" dirty="0">
                <a:solidFill>
                  <a:srgbClr val="0B5394"/>
                </a:solidFill>
                <a:effectLst/>
                <a:latin typeface="Georgia" panose="02040502050405020303" pitchFamily="18" charset="0"/>
              </a:rPr>
              <a:t>Y con \</a:t>
            </a:r>
            <a:r>
              <a:rPr lang="es-US" sz="1600" b="0" i="0" dirty="0" err="1">
                <a:solidFill>
                  <a:srgbClr val="0B5394"/>
                </a:solidFill>
                <a:effectLst/>
                <a:latin typeface="Georgia" panose="02040502050405020303" pitchFamily="18" charset="0"/>
              </a:rPr>
              <a:t>markboth</a:t>
            </a:r>
            <a:r>
              <a:rPr lang="es-US" sz="1600" b="0" i="0" dirty="0">
                <a:solidFill>
                  <a:srgbClr val="0B5394"/>
                </a:solidFill>
                <a:effectLst/>
                <a:latin typeface="Georgia" panose="02040502050405020303" pitchFamily="18" charset="0"/>
              </a:rPr>
              <a:t>{texto1}{texto2} definimos el encabezado de esta sección. "texto1" corresponde al encabezado de las páginas impares, y "texto2" corresponde al de las páginas pares.</a:t>
            </a:r>
          </a:p>
          <a:p>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*{Agradecimientos} % si no queremos que añada la palabra "Capitulo"</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addcontentsline</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toc</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}{Agradecimientos} % si queremos que aparezca en el índice</a:t>
            </a: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markboth</a:t>
            </a:r>
            <a:r>
              <a:rPr lang="es-US" sz="1600" b="0" i="0" dirty="0">
                <a:solidFill>
                  <a:srgbClr val="000000"/>
                </a:solidFill>
                <a:effectLst/>
                <a:latin typeface="Georgia" panose="02040502050405020303" pitchFamily="18" charset="0"/>
              </a:rPr>
              <a:t>{AGRADECIMIENTOS}{AGRADECIMIENTOS} % encabezado</a:t>
            </a:r>
            <a:br>
              <a:rPr lang="es-US" sz="1600" dirty="0"/>
            </a:br>
            <a:r>
              <a:rPr lang="es-US" sz="1600" b="0" i="0" dirty="0">
                <a:solidFill>
                  <a:srgbClr val="000000"/>
                </a:solidFill>
                <a:effectLst/>
                <a:latin typeface="Georgia" panose="02040502050405020303" pitchFamily="18" charset="0"/>
              </a:rPr>
              <a:t> </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¡Muchas gracias a todos!</a:t>
            </a:r>
            <a:br>
              <a:rPr lang="es-US" sz="1600" b="0" i="0" dirty="0">
                <a:solidFill>
                  <a:srgbClr val="000000"/>
                </a:solidFill>
                <a:effectLst/>
                <a:latin typeface="Georgia" panose="02040502050405020303" pitchFamily="18" charset="0"/>
              </a:rPr>
            </a:b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*{Resumen} % si no queremos que añada la palabra "Capitulo"</a:t>
            </a: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addcontentsline</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toc</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section</a:t>
            </a:r>
            <a:r>
              <a:rPr lang="es-US" sz="1600" b="0" i="0" dirty="0">
                <a:solidFill>
                  <a:srgbClr val="000000"/>
                </a:solidFill>
                <a:effectLst/>
                <a:latin typeface="Georgia" panose="02040502050405020303" pitchFamily="18" charset="0"/>
              </a:rPr>
              <a:t>}{Resumen} % si queremos que aparezca en el índice</a:t>
            </a: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markboth</a:t>
            </a:r>
            <a:r>
              <a:rPr lang="es-US" sz="1600" b="0" i="0" dirty="0">
                <a:solidFill>
                  <a:srgbClr val="000000"/>
                </a:solidFill>
                <a:effectLst/>
                <a:latin typeface="Georgia" panose="02040502050405020303" pitchFamily="18" charset="0"/>
              </a:rPr>
              <a:t>{RESUMEN}{RESUMEN} % encabezado</a:t>
            </a:r>
            <a:br>
              <a:rPr lang="es-US" sz="1600" dirty="0"/>
            </a:br>
            <a:br>
              <a:rPr lang="es-US" sz="1600" dirty="0"/>
            </a:br>
            <a:r>
              <a:rPr lang="es-US" sz="1600" b="0" i="0" dirty="0">
                <a:solidFill>
                  <a:srgbClr val="000000"/>
                </a:solidFill>
                <a:effectLst/>
                <a:latin typeface="Georgia" panose="02040502050405020303" pitchFamily="18" charset="0"/>
              </a:rPr>
              <a:t>Una bonita historia</a:t>
            </a:r>
            <a:endParaRPr lang="es-US" sz="1600" dirty="0"/>
          </a:p>
        </p:txBody>
      </p:sp>
    </p:spTree>
    <p:extLst>
      <p:ext uri="{BB962C8B-B14F-4D97-AF65-F5344CB8AC3E}">
        <p14:creationId xmlns:p14="http://schemas.microsoft.com/office/powerpoint/2010/main" val="407583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Indices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1C761627-78D7-99A2-9FE2-C19C337924CD}"/>
              </a:ext>
            </a:extLst>
          </p:cNvPr>
          <p:cNvSpPr txBox="1"/>
          <p:nvPr/>
        </p:nvSpPr>
        <p:spPr>
          <a:xfrm>
            <a:off x="306838" y="1196752"/>
            <a:ext cx="8856984" cy="4770537"/>
          </a:xfrm>
          <a:prstGeom prst="rect">
            <a:avLst/>
          </a:prstGeom>
          <a:noFill/>
        </p:spPr>
        <p:txBody>
          <a:bodyPr wrap="square">
            <a:spAutoFit/>
          </a:bodyPr>
          <a:lstStyle/>
          <a:p>
            <a:pPr algn="l"/>
            <a:r>
              <a:rPr lang="es-US" sz="1600" b="0" i="0" dirty="0">
                <a:solidFill>
                  <a:srgbClr val="0B5394"/>
                </a:solidFill>
                <a:effectLst/>
                <a:latin typeface="Georgia" panose="02040502050405020303" pitchFamily="18" charset="0"/>
              </a:rPr>
              <a:t>Los índices se crean automáticamente con los siguientes comandos (una de las muchas ventajas de LaTeX). Por defecto, los índices no aparecen indicados en el índice de contenidos. Para que sí que aparezcan, podemos utilizar el comando \</a:t>
            </a:r>
            <a:r>
              <a:rPr lang="es-US" sz="1600" b="0" i="0" dirty="0" err="1">
                <a:solidFill>
                  <a:srgbClr val="0B5394"/>
                </a:solidFill>
                <a:effectLst/>
                <a:latin typeface="Georgia" panose="02040502050405020303" pitchFamily="18" charset="0"/>
              </a:rPr>
              <a:t>addcontentsline</a:t>
            </a:r>
            <a:r>
              <a:rPr lang="es-US" sz="1600" b="0" i="0" dirty="0">
                <a:solidFill>
                  <a:srgbClr val="0B5394"/>
                </a:solidFill>
                <a:effectLst/>
                <a:latin typeface="Georgia" panose="02040502050405020303" pitchFamily="18" charset="0"/>
              </a:rPr>
              <a:t>{</a:t>
            </a:r>
            <a:r>
              <a:rPr lang="es-US" sz="1600" b="0" i="0" dirty="0" err="1">
                <a:solidFill>
                  <a:srgbClr val="0B5394"/>
                </a:solidFill>
                <a:effectLst/>
                <a:latin typeface="Georgia" panose="02040502050405020303" pitchFamily="18" charset="0"/>
              </a:rPr>
              <a:t>toc</a:t>
            </a:r>
            <a:r>
              <a:rPr lang="es-US" sz="1600" b="0" i="0" dirty="0">
                <a:solidFill>
                  <a:srgbClr val="0B5394"/>
                </a:solidFill>
                <a:effectLst/>
                <a:latin typeface="Georgia" panose="02040502050405020303" pitchFamily="18" charset="0"/>
              </a:rPr>
              <a:t>}{tipo1}{nombre2}. Donde con "tipo1" indicamos, dentro del índice, qué categoría queremos que tenga (igual que un capítulo, igual que una sección, etc...). </a:t>
            </a:r>
            <a:r>
              <a:rPr lang="es-US" sz="1600" b="0" i="0" dirty="0" err="1">
                <a:solidFill>
                  <a:srgbClr val="0B5394"/>
                </a:solidFill>
                <a:effectLst/>
                <a:latin typeface="Georgia" panose="02040502050405020303" pitchFamily="18" charset="0"/>
              </a:rPr>
              <a:t>Mientra</a:t>
            </a:r>
            <a:r>
              <a:rPr lang="es-US" sz="1600" b="0" i="0" dirty="0">
                <a:solidFill>
                  <a:srgbClr val="0B5394"/>
                </a:solidFill>
                <a:effectLst/>
                <a:latin typeface="Georgia" panose="02040502050405020303" pitchFamily="18" charset="0"/>
              </a:rPr>
              <a:t> que con "nombre2" definimos el título que tendrá en el índice.</a:t>
            </a:r>
            <a:br>
              <a:rPr lang="es-US" sz="1600" dirty="0"/>
            </a:br>
            <a:br>
              <a:rPr lang="es-US" sz="1600" dirty="0"/>
            </a:br>
            <a:r>
              <a:rPr lang="es-US" sz="1600" b="0" i="0" dirty="0">
                <a:solidFill>
                  <a:srgbClr val="0B5394"/>
                </a:solidFill>
                <a:effectLst/>
                <a:latin typeface="Georgia" panose="02040502050405020303" pitchFamily="18" charset="0"/>
              </a:rPr>
              <a:t>Es importante la instrucción \</a:t>
            </a:r>
            <a:r>
              <a:rPr lang="es-US" sz="1600" b="0" i="0" dirty="0" err="1">
                <a:solidFill>
                  <a:srgbClr val="0B5394"/>
                </a:solidFill>
                <a:effectLst/>
                <a:latin typeface="Georgia" panose="02040502050405020303" pitchFamily="18" charset="0"/>
              </a:rPr>
              <a:t>cleardoublepage</a:t>
            </a:r>
            <a:r>
              <a:rPr lang="es-US" sz="1600" b="0" i="0" dirty="0">
                <a:solidFill>
                  <a:srgbClr val="0B5394"/>
                </a:solidFill>
                <a:effectLst/>
                <a:latin typeface="Georgia" panose="02040502050405020303" pitchFamily="18" charset="0"/>
              </a:rPr>
              <a:t>, para que enumere correctamente los índices de figuras y tablas. Si no, indicaría erróneamente la página del capítulo anterior.</a:t>
            </a:r>
            <a:br>
              <a:rPr lang="es-US" sz="1600" dirty="0"/>
            </a:b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tableofcontents</a:t>
            </a:r>
            <a:r>
              <a:rPr lang="es-US" sz="1600" b="0" i="0" dirty="0">
                <a:solidFill>
                  <a:srgbClr val="000000"/>
                </a:solidFill>
                <a:effectLst/>
                <a:latin typeface="Georgia" panose="02040502050405020303" pitchFamily="18" charset="0"/>
              </a:rPr>
              <a:t> % </a:t>
            </a:r>
            <a:r>
              <a:rPr lang="es-US" sz="1600" b="0" i="0" dirty="0" err="1">
                <a:solidFill>
                  <a:srgbClr val="000000"/>
                </a:solidFill>
                <a:effectLst/>
                <a:latin typeface="Georgia" panose="02040502050405020303" pitchFamily="18" charset="0"/>
              </a:rPr>
              <a:t>indice</a:t>
            </a:r>
            <a:r>
              <a:rPr lang="es-US" sz="1600" b="0" i="0" dirty="0">
                <a:solidFill>
                  <a:srgbClr val="000000"/>
                </a:solidFill>
                <a:effectLst/>
                <a:latin typeface="Georgia" panose="02040502050405020303" pitchFamily="18" charset="0"/>
              </a:rPr>
              <a:t> de contenidos</a:t>
            </a:r>
            <a:br>
              <a:rPr lang="es-US" sz="1600" b="0" i="0" dirty="0">
                <a:solidFill>
                  <a:srgbClr val="000000"/>
                </a:solidFill>
                <a:effectLst/>
                <a:latin typeface="Georgia" panose="02040502050405020303" pitchFamily="18" charset="0"/>
              </a:rPr>
            </a:b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cleardoublepage</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addcontentsline</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toc</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}{Lista de figuras} % para que aparezca en el </a:t>
            </a:r>
            <a:r>
              <a:rPr lang="es-US" sz="1600" b="0" i="0" dirty="0" err="1">
                <a:solidFill>
                  <a:srgbClr val="000000"/>
                </a:solidFill>
                <a:effectLst/>
                <a:latin typeface="Georgia" panose="02040502050405020303" pitchFamily="18" charset="0"/>
              </a:rPr>
              <a:t>indice</a:t>
            </a:r>
            <a:r>
              <a:rPr lang="es-US" sz="1600" b="0" i="0" dirty="0">
                <a:solidFill>
                  <a:srgbClr val="000000"/>
                </a:solidFill>
                <a:effectLst/>
                <a:latin typeface="Georgia" panose="02040502050405020303" pitchFamily="18" charset="0"/>
              </a:rPr>
              <a:t> de contenidos</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listoffigures</a:t>
            </a:r>
            <a:r>
              <a:rPr lang="es-US" sz="1600" b="0" i="0" dirty="0">
                <a:solidFill>
                  <a:srgbClr val="000000"/>
                </a:solidFill>
                <a:effectLst/>
                <a:latin typeface="Georgia" panose="02040502050405020303" pitchFamily="18" charset="0"/>
              </a:rPr>
              <a:t> % </a:t>
            </a:r>
            <a:r>
              <a:rPr lang="es-US" sz="1600" b="0" i="0" dirty="0" err="1">
                <a:solidFill>
                  <a:srgbClr val="000000"/>
                </a:solidFill>
                <a:effectLst/>
                <a:latin typeface="Georgia" panose="02040502050405020303" pitchFamily="18" charset="0"/>
              </a:rPr>
              <a:t>indice</a:t>
            </a:r>
            <a:r>
              <a:rPr lang="es-US" sz="1600" b="0" i="0" dirty="0">
                <a:solidFill>
                  <a:srgbClr val="000000"/>
                </a:solidFill>
                <a:effectLst/>
                <a:latin typeface="Georgia" panose="02040502050405020303" pitchFamily="18" charset="0"/>
              </a:rPr>
              <a:t> de figuras</a:t>
            </a:r>
            <a:br>
              <a:rPr lang="es-US" sz="1600" b="0" i="0" dirty="0">
                <a:solidFill>
                  <a:srgbClr val="000000"/>
                </a:solidFill>
                <a:effectLst/>
                <a:latin typeface="Georgia" panose="02040502050405020303" pitchFamily="18" charset="0"/>
              </a:rPr>
            </a:b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cleardoublepage</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addcontentsline</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toc</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}{Lista de tablas} % para que aparezca en el </a:t>
            </a:r>
            <a:r>
              <a:rPr lang="es-US" sz="1600" b="0" i="0" dirty="0" err="1">
                <a:solidFill>
                  <a:srgbClr val="000000"/>
                </a:solidFill>
                <a:effectLst/>
                <a:latin typeface="Georgia" panose="02040502050405020303" pitchFamily="18" charset="0"/>
              </a:rPr>
              <a:t>indice</a:t>
            </a:r>
            <a:r>
              <a:rPr lang="es-US" sz="1600" b="0" i="0" dirty="0">
                <a:solidFill>
                  <a:srgbClr val="000000"/>
                </a:solidFill>
                <a:effectLst/>
                <a:latin typeface="Georgia" panose="02040502050405020303" pitchFamily="18" charset="0"/>
              </a:rPr>
              <a:t> de contenidos</a:t>
            </a:r>
            <a:br>
              <a:rPr lang="es-US" sz="1600" b="0" i="0" dirty="0">
                <a:solidFill>
                  <a:srgbClr val="000000"/>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listoftables</a:t>
            </a:r>
            <a:r>
              <a:rPr lang="es-US" sz="1600" b="0" i="0" dirty="0">
                <a:solidFill>
                  <a:srgbClr val="000000"/>
                </a:solidFill>
                <a:effectLst/>
                <a:latin typeface="Georgia" panose="02040502050405020303" pitchFamily="18" charset="0"/>
              </a:rPr>
              <a:t> % </a:t>
            </a:r>
            <a:r>
              <a:rPr lang="es-US" sz="1600" b="0" i="0" dirty="0" err="1">
                <a:solidFill>
                  <a:srgbClr val="000000"/>
                </a:solidFill>
                <a:effectLst/>
                <a:latin typeface="Georgia" panose="02040502050405020303" pitchFamily="18" charset="0"/>
              </a:rPr>
              <a:t>indice</a:t>
            </a:r>
            <a:r>
              <a:rPr lang="es-US" sz="1600" b="0" i="0" dirty="0">
                <a:solidFill>
                  <a:srgbClr val="000000"/>
                </a:solidFill>
                <a:effectLst/>
                <a:latin typeface="Georgia" panose="02040502050405020303" pitchFamily="18" charset="0"/>
              </a:rPr>
              <a:t> de tablas</a:t>
            </a:r>
            <a:endParaRPr lang="es-US" sz="1600" b="0" i="0" dirty="0">
              <a:solidFill>
                <a:srgbClr val="0B5394"/>
              </a:solidFill>
              <a:effectLst/>
              <a:latin typeface="Georgia" panose="02040502050405020303" pitchFamily="18" charset="0"/>
            </a:endParaRPr>
          </a:p>
        </p:txBody>
      </p:sp>
    </p:spTree>
    <p:extLst>
      <p:ext uri="{BB962C8B-B14F-4D97-AF65-F5344CB8AC3E}">
        <p14:creationId xmlns:p14="http://schemas.microsoft.com/office/powerpoint/2010/main" val="201335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Partes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195881B4-CAFD-1FA1-4E6A-BF86BDDD4059}"/>
              </a:ext>
            </a:extLst>
          </p:cNvPr>
          <p:cNvSpPr txBox="1"/>
          <p:nvPr/>
        </p:nvSpPr>
        <p:spPr>
          <a:xfrm>
            <a:off x="404664" y="836712"/>
            <a:ext cx="8334672" cy="5509200"/>
          </a:xfrm>
          <a:prstGeom prst="rect">
            <a:avLst/>
          </a:prstGeom>
          <a:noFill/>
        </p:spPr>
        <p:txBody>
          <a:bodyPr wrap="square">
            <a:spAutoFit/>
          </a:bodyPr>
          <a:lstStyle/>
          <a:p>
            <a:r>
              <a:rPr lang="es-US" sz="1600" b="0" i="0" dirty="0">
                <a:solidFill>
                  <a:srgbClr val="0B5394"/>
                </a:solidFill>
                <a:effectLst/>
                <a:latin typeface="Georgia" panose="02040502050405020303" pitchFamily="18" charset="0"/>
              </a:rPr>
              <a:t>En el primer capítulo (y solo en ese) es importante añadir la instrucción "\</a:t>
            </a:r>
            <a:r>
              <a:rPr lang="es-US" sz="1600" b="0" i="0" dirty="0" err="1">
                <a:solidFill>
                  <a:srgbClr val="0B5394"/>
                </a:solidFill>
                <a:effectLst/>
                <a:latin typeface="Georgia" panose="02040502050405020303" pitchFamily="18" charset="0"/>
              </a:rPr>
              <a:t>pagenumbering</a:t>
            </a:r>
            <a:r>
              <a:rPr lang="es-US" sz="1600" b="0" i="0" dirty="0">
                <a:solidFill>
                  <a:srgbClr val="0B5394"/>
                </a:solidFill>
                <a:effectLst/>
                <a:latin typeface="Georgia" panose="02040502050405020303" pitchFamily="18" charset="0"/>
              </a:rPr>
              <a:t>{</a:t>
            </a:r>
            <a:r>
              <a:rPr lang="es-US" sz="1600" b="0" i="0" dirty="0" err="1">
                <a:solidFill>
                  <a:srgbClr val="0B5394"/>
                </a:solidFill>
                <a:effectLst/>
                <a:latin typeface="Georgia" panose="02040502050405020303" pitchFamily="18" charset="0"/>
              </a:rPr>
              <a:t>arabic</a:t>
            </a:r>
            <a:r>
              <a:rPr lang="es-US" sz="1600" b="0" i="0" dirty="0">
                <a:solidFill>
                  <a:srgbClr val="0B5394"/>
                </a:solidFill>
                <a:effectLst/>
                <a:latin typeface="Georgia" panose="02040502050405020303" pitchFamily="18" charset="0"/>
              </a:rPr>
              <a:t>}", para que se inicie ahí la numeración de las páginas, con números arábigos.</a:t>
            </a:r>
            <a:br>
              <a:rPr lang="es-US" sz="1600" dirty="0"/>
            </a:br>
            <a:br>
              <a:rPr lang="es-US" sz="1600" b="0" i="0" dirty="0">
                <a:solidFill>
                  <a:srgbClr val="0B5394"/>
                </a:solidFill>
                <a:effectLst/>
                <a:latin typeface="Georgia" panose="02040502050405020303" pitchFamily="18" charset="0"/>
              </a:rPr>
            </a:br>
            <a:r>
              <a:rPr lang="es-US" sz="1600" b="0" i="0" dirty="0">
                <a:solidFill>
                  <a:srgbClr val="0B5394"/>
                </a:solidFill>
                <a:effectLst/>
                <a:latin typeface="Georgia" panose="02040502050405020303" pitchFamily="18" charset="0"/>
              </a:rPr>
              <a:t>Por encima de los capítulos, un documento también se puede dividir en partes.</a:t>
            </a:r>
            <a:br>
              <a:rPr lang="es-US" sz="1600" dirty="0"/>
            </a:br>
            <a:br>
              <a:rPr lang="es-US" sz="1600" b="0" i="0" dirty="0">
                <a:solidFill>
                  <a:srgbClr val="0B5394"/>
                </a:solidFill>
                <a:effectLst/>
                <a:latin typeface="Georgia" panose="02040502050405020303" pitchFamily="18" charset="0"/>
              </a:rPr>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part</a:t>
            </a:r>
            <a:r>
              <a:rPr lang="es-US" sz="1600" b="0" i="0" dirty="0">
                <a:solidFill>
                  <a:srgbClr val="000000"/>
                </a:solidFill>
                <a:effectLst/>
                <a:latin typeface="Georgia" panose="02040502050405020303" pitchFamily="18" charset="0"/>
              </a:rPr>
              <a:t>{Primera Parte}</a:t>
            </a:r>
            <a:endParaRPr lang="es-US" sz="1600" b="0" i="0" dirty="0">
              <a:solidFill>
                <a:srgbClr val="0B5394"/>
              </a:solidFill>
              <a:effectLst/>
              <a:latin typeface="Georgia" panose="02040502050405020303" pitchFamily="18" charset="0"/>
            </a:endParaRPr>
          </a:p>
          <a:p>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{Introducción}</a:t>
            </a:r>
            <a:endParaRPr lang="es-US" sz="1600" b="0" i="0" dirty="0">
              <a:solidFill>
                <a:srgbClr val="0B5394"/>
              </a:solidFill>
              <a:effectLst/>
              <a:latin typeface="Georgia" panose="02040502050405020303" pitchFamily="18" charset="0"/>
            </a:endParaRPr>
          </a:p>
          <a:p>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{Nudo}</a:t>
            </a:r>
            <a:endParaRPr lang="es-US" sz="1600" b="0" i="0" dirty="0">
              <a:solidFill>
                <a:srgbClr val="0B5394"/>
              </a:solidFill>
              <a:effectLst/>
              <a:latin typeface="Georgia" panose="02040502050405020303" pitchFamily="18" charset="0"/>
            </a:endParaRPr>
          </a:p>
          <a:p>
            <a:br>
              <a:rPr lang="es-US" sz="1600" b="0" i="0" dirty="0">
                <a:solidFill>
                  <a:srgbClr val="0B5394"/>
                </a:solidFill>
                <a:effectLst/>
                <a:latin typeface="Georgia" panose="02040502050405020303" pitchFamily="18" charset="0"/>
              </a:rPr>
            </a:br>
            <a:endParaRPr lang="es-US" sz="1600" b="0" i="0" dirty="0">
              <a:solidFill>
                <a:srgbClr val="0B5394"/>
              </a:solidFill>
              <a:effectLst/>
              <a:latin typeface="Georgia" panose="02040502050405020303" pitchFamily="18" charset="0"/>
            </a:endParaRPr>
          </a:p>
          <a:p>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part</a:t>
            </a:r>
            <a:r>
              <a:rPr lang="es-US" sz="1600" b="0" i="0" dirty="0">
                <a:solidFill>
                  <a:srgbClr val="000000"/>
                </a:solidFill>
                <a:effectLst/>
                <a:latin typeface="Georgia" panose="02040502050405020303" pitchFamily="18" charset="0"/>
              </a:rPr>
              <a:t>{Segunda Parte}</a:t>
            </a:r>
            <a:endParaRPr lang="es-US" sz="1600" b="0" i="0" dirty="0">
              <a:solidFill>
                <a:srgbClr val="0B5394"/>
              </a:solidFill>
              <a:effectLst/>
              <a:latin typeface="Georgia" panose="02040502050405020303" pitchFamily="18" charset="0"/>
            </a:endParaRPr>
          </a:p>
          <a:p>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{Desenlace}</a:t>
            </a:r>
            <a:br>
              <a:rPr lang="es-US" sz="1600" b="0" i="0" dirty="0">
                <a:solidFill>
                  <a:srgbClr val="0B5394"/>
                </a:solidFill>
                <a:effectLst/>
                <a:latin typeface="Georgia" panose="02040502050405020303" pitchFamily="18" charset="0"/>
              </a:rPr>
            </a:br>
            <a:br>
              <a:rPr lang="es-US" sz="1600" b="0" i="0" dirty="0">
                <a:solidFill>
                  <a:srgbClr val="0B5394"/>
                </a:solidFill>
                <a:effectLst/>
                <a:latin typeface="Georgia" panose="02040502050405020303" pitchFamily="18" charset="0"/>
              </a:rPr>
            </a:br>
            <a:r>
              <a:rPr lang="es-US" sz="1600" b="0" i="0" dirty="0">
                <a:solidFill>
                  <a:srgbClr val="0B5394"/>
                </a:solidFill>
                <a:effectLst/>
                <a:latin typeface="Georgia" panose="02040502050405020303" pitchFamily="18" charset="0"/>
              </a:rPr>
              <a:t>Cuando dividimos nuestro documento en partes, la numeración de los capítulos es siempre creciente. Por ejemplo: Parte 1 / Capitulo 1 / Capitulo 2 / Parte 2 / Capítulo 3 / Capítulo 4... Pero a veces, queremos que el número del capítulo comience en 1, en cada parte. Es decir: Parte 1 / Capitulo 1 / Capitulo 2 / Parte 2 / Capítulo 1 / Capítulo 2... Para hacer esto segundo, antes de \</a:t>
            </a:r>
            <a:r>
              <a:rPr lang="es-US" sz="1600" b="0" i="0" dirty="0" err="1">
                <a:solidFill>
                  <a:srgbClr val="0B5394"/>
                </a:solidFill>
                <a:effectLst/>
                <a:latin typeface="Georgia" panose="02040502050405020303" pitchFamily="18" charset="0"/>
              </a:rPr>
              <a:t>begin</a:t>
            </a:r>
            <a:r>
              <a:rPr lang="es-US" sz="1600" b="0" i="0" dirty="0">
                <a:solidFill>
                  <a:srgbClr val="0B5394"/>
                </a:solidFill>
                <a:effectLst/>
                <a:latin typeface="Georgia" panose="02040502050405020303" pitchFamily="18" charset="0"/>
              </a:rPr>
              <a:t>{</a:t>
            </a:r>
            <a:r>
              <a:rPr lang="es-US" sz="1600" b="0" i="0" dirty="0" err="1">
                <a:solidFill>
                  <a:srgbClr val="0B5394"/>
                </a:solidFill>
                <a:effectLst/>
                <a:latin typeface="Georgia" panose="02040502050405020303" pitchFamily="18" charset="0"/>
              </a:rPr>
              <a:t>document</a:t>
            </a:r>
            <a:r>
              <a:rPr lang="es-US" sz="1600" b="0" i="0" dirty="0">
                <a:solidFill>
                  <a:srgbClr val="0B5394"/>
                </a:solidFill>
                <a:effectLst/>
                <a:latin typeface="Georgia" panose="02040502050405020303" pitchFamily="18" charset="0"/>
              </a:rPr>
              <a:t>}, podemos añadir las siguientes líneas:</a:t>
            </a:r>
          </a:p>
          <a:p>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makeatletter</a:t>
            </a: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addtoreset</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chapter</a:t>
            </a: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part</a:t>
            </a:r>
            <a:r>
              <a:rPr lang="es-US" sz="1600" b="0" i="0" dirty="0">
                <a:solidFill>
                  <a:srgbClr val="000000"/>
                </a:solidFill>
                <a:effectLst/>
                <a:latin typeface="Georgia" panose="02040502050405020303" pitchFamily="18" charset="0"/>
              </a:rPr>
              <a:t>}</a:t>
            </a:r>
            <a:br>
              <a:rPr lang="es-US" sz="1600" dirty="0"/>
            </a:br>
            <a:r>
              <a:rPr lang="es-US" sz="1600" b="0" i="0" dirty="0">
                <a:solidFill>
                  <a:srgbClr val="000000"/>
                </a:solidFill>
                <a:effectLst/>
                <a:latin typeface="Georgia" panose="02040502050405020303" pitchFamily="18" charset="0"/>
              </a:rPr>
              <a:t>\</a:t>
            </a:r>
            <a:r>
              <a:rPr lang="es-US" sz="1600" b="0" i="0" dirty="0" err="1">
                <a:solidFill>
                  <a:srgbClr val="000000"/>
                </a:solidFill>
                <a:effectLst/>
                <a:latin typeface="Georgia" panose="02040502050405020303" pitchFamily="18" charset="0"/>
              </a:rPr>
              <a:t>makeatother</a:t>
            </a:r>
            <a:endParaRPr lang="es-US" sz="1600" b="0" i="0" dirty="0">
              <a:solidFill>
                <a:srgbClr val="0B5394"/>
              </a:solidFill>
              <a:effectLst/>
              <a:latin typeface="Georgia" panose="02040502050405020303" pitchFamily="18" charset="0"/>
            </a:endParaRPr>
          </a:p>
        </p:txBody>
      </p:sp>
    </p:spTree>
    <p:extLst>
      <p:ext uri="{BB962C8B-B14F-4D97-AF65-F5344CB8AC3E}">
        <p14:creationId xmlns:p14="http://schemas.microsoft.com/office/powerpoint/2010/main" val="220420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Capítulos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915DE7D1-B4E3-3EFB-3D77-CA00D1FA4193}"/>
              </a:ext>
            </a:extLst>
          </p:cNvPr>
          <p:cNvSpPr txBox="1"/>
          <p:nvPr/>
        </p:nvSpPr>
        <p:spPr>
          <a:xfrm>
            <a:off x="323528" y="1268760"/>
            <a:ext cx="7920880" cy="3970318"/>
          </a:xfrm>
          <a:prstGeom prst="rect">
            <a:avLst/>
          </a:prstGeom>
          <a:noFill/>
        </p:spPr>
        <p:txBody>
          <a:bodyPr wrap="square">
            <a:spAutoFit/>
          </a:bodyPr>
          <a:lstStyle/>
          <a:p>
            <a:pPr algn="just"/>
            <a:r>
              <a:rPr lang="es-US" b="0" i="0" dirty="0">
                <a:solidFill>
                  <a:srgbClr val="0B5394"/>
                </a:solidFill>
                <a:effectLst/>
                <a:latin typeface="Georgia" panose="02040502050405020303" pitchFamily="18" charset="0"/>
              </a:rPr>
              <a:t>Los capítulos están formando por secciones, subsecciones, </a:t>
            </a:r>
            <a:r>
              <a:rPr lang="es-US" b="0" i="0" dirty="0" err="1">
                <a:solidFill>
                  <a:srgbClr val="0B5394"/>
                </a:solidFill>
                <a:effectLst/>
                <a:latin typeface="Georgia" panose="02040502050405020303" pitchFamily="18" charset="0"/>
              </a:rPr>
              <a:t>subsubsecciones</a:t>
            </a:r>
            <a:r>
              <a:rPr lang="es-US" b="0" i="0" dirty="0">
                <a:solidFill>
                  <a:srgbClr val="0B5394"/>
                </a:solidFill>
                <a:effectLst/>
                <a:latin typeface="Georgia" panose="02040502050405020303" pitchFamily="18" charset="0"/>
              </a:rPr>
              <a:t> y párrafos.</a:t>
            </a:r>
          </a:p>
          <a:p>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chapter</a:t>
            </a:r>
            <a:r>
              <a:rPr lang="es-US" b="0" i="0" dirty="0">
                <a:solidFill>
                  <a:srgbClr val="000000"/>
                </a:solidFill>
                <a:effectLst/>
                <a:latin typeface="Georgia" panose="02040502050405020303" pitchFamily="18" charset="0"/>
              </a:rPr>
              <a:t>{Introducción}\</a:t>
            </a:r>
            <a:r>
              <a:rPr lang="es-US" b="0" i="0" dirty="0" err="1">
                <a:solidFill>
                  <a:srgbClr val="000000"/>
                </a:solidFill>
                <a:effectLst/>
                <a:latin typeface="Georgia" panose="02040502050405020303" pitchFamily="18" charset="0"/>
              </a:rPr>
              <a:t>label</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cap.introduccion</a:t>
            </a:r>
            <a:r>
              <a:rPr lang="es-US" b="0" i="0" dirty="0">
                <a:solidFill>
                  <a:srgbClr val="000000"/>
                </a:solidFill>
                <a:effectLst/>
                <a:latin typeface="Georgia" panose="02040502050405020303" pitchFamily="18" charset="0"/>
              </a:rPr>
              <a:t>}</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pagenumbering</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arabic</a:t>
            </a:r>
            <a:r>
              <a:rPr lang="es-US" b="0" i="0" dirty="0">
                <a:solidFill>
                  <a:srgbClr val="000000"/>
                </a:solidFill>
                <a:effectLst/>
                <a:latin typeface="Georgia" panose="02040502050405020303" pitchFamily="18" charset="0"/>
              </a:rPr>
              <a:t>} % para empezar la numeración con números</a:t>
            </a:r>
            <a:br>
              <a:rPr lang="es-US" dirty="0"/>
            </a:br>
            <a:r>
              <a:rPr lang="es-US" b="0" i="0" dirty="0">
                <a:solidFill>
                  <a:srgbClr val="000000"/>
                </a:solidFill>
                <a:effectLst/>
                <a:latin typeface="Georgia" panose="02040502050405020303" pitchFamily="18" charset="0"/>
              </a:rPr>
              <a:t>Érase una vez...</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section</a:t>
            </a:r>
            <a:r>
              <a:rPr lang="es-US" b="0" i="0" dirty="0">
                <a:solidFill>
                  <a:srgbClr val="000000"/>
                </a:solidFill>
                <a:effectLst/>
                <a:latin typeface="Georgia" panose="02040502050405020303" pitchFamily="18" charset="0"/>
              </a:rPr>
              <a:t>{sección1}</a:t>
            </a: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Bla bla bla</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subsection</a:t>
            </a:r>
            <a:r>
              <a:rPr lang="es-US" b="0" i="0" dirty="0">
                <a:solidFill>
                  <a:srgbClr val="000000"/>
                </a:solidFill>
                <a:effectLst/>
                <a:latin typeface="Georgia" panose="02040502050405020303" pitchFamily="18" charset="0"/>
              </a:rPr>
              <a:t>{subsección1}</a:t>
            </a:r>
            <a:br>
              <a:rPr lang="es-US" dirty="0"/>
            </a:br>
            <a:r>
              <a:rPr lang="es-US" b="0" i="0" dirty="0" err="1">
                <a:solidFill>
                  <a:srgbClr val="000000"/>
                </a:solidFill>
                <a:effectLst/>
                <a:latin typeface="Georgia" panose="02040502050405020303" pitchFamily="18" charset="0"/>
              </a:rPr>
              <a:t>Ble</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ble</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ble</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subsubsection</a:t>
            </a:r>
            <a:r>
              <a:rPr lang="es-US" b="0" i="0" dirty="0">
                <a:solidFill>
                  <a:srgbClr val="000000"/>
                </a:solidFill>
                <a:effectLst/>
                <a:latin typeface="Georgia" panose="02040502050405020303" pitchFamily="18" charset="0"/>
              </a:rPr>
              <a:t>{subsubsección1}</a:t>
            </a:r>
            <a:br>
              <a:rPr lang="es-US" dirty="0"/>
            </a:br>
            <a:r>
              <a:rPr lang="es-US" b="0" i="0" dirty="0" err="1">
                <a:solidFill>
                  <a:srgbClr val="000000"/>
                </a:solidFill>
                <a:effectLst/>
                <a:latin typeface="Georgia" panose="02040502050405020303" pitchFamily="18" charset="0"/>
              </a:rPr>
              <a:t>Bli</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bli</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bli</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paragraph</a:t>
            </a:r>
            <a:r>
              <a:rPr lang="es-US" b="0" i="0" dirty="0">
                <a:solidFill>
                  <a:srgbClr val="000000"/>
                </a:solidFill>
                <a:effectLst/>
                <a:latin typeface="Georgia" panose="02040502050405020303" pitchFamily="18" charset="0"/>
              </a:rPr>
              <a:t>{párrafo1}</a:t>
            </a:r>
            <a:br>
              <a:rPr lang="es-US" dirty="0"/>
            </a:br>
            <a:r>
              <a:rPr lang="es-US" b="0" i="0" dirty="0" err="1">
                <a:solidFill>
                  <a:srgbClr val="000000"/>
                </a:solidFill>
                <a:effectLst/>
                <a:latin typeface="Georgia" panose="02040502050405020303" pitchFamily="18" charset="0"/>
              </a:rPr>
              <a:t>Blo</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blo</a:t>
            </a:r>
            <a:r>
              <a:rPr lang="es-US" b="0" i="0" dirty="0">
                <a:solidFill>
                  <a:srgbClr val="000000"/>
                </a:solidFill>
                <a:effectLst/>
                <a:latin typeface="Georgia" panose="02040502050405020303" pitchFamily="18" charset="0"/>
              </a:rPr>
              <a:t> </a:t>
            </a:r>
            <a:r>
              <a:rPr lang="es-US" b="0" i="0" dirty="0" err="1">
                <a:solidFill>
                  <a:srgbClr val="000000"/>
                </a:solidFill>
                <a:effectLst/>
                <a:latin typeface="Georgia" panose="02040502050405020303" pitchFamily="18" charset="0"/>
              </a:rPr>
              <a:t>blo</a:t>
            </a:r>
            <a:endParaRPr lang="es-US" dirty="0"/>
          </a:p>
        </p:txBody>
      </p:sp>
    </p:spTree>
    <p:extLst>
      <p:ext uri="{BB962C8B-B14F-4D97-AF65-F5344CB8AC3E}">
        <p14:creationId xmlns:p14="http://schemas.microsoft.com/office/powerpoint/2010/main" val="19523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4396746" y="1102696"/>
            <a:ext cx="4680520" cy="457200"/>
          </a:xfrm>
          <a:prstGeom prst="roundRect">
            <a:avLst>
              <a:gd name="adj" fmla="val 16667"/>
            </a:avLst>
          </a:prstGeom>
          <a:solidFill>
            <a:srgbClr val="063243"/>
          </a:solidFill>
          <a:ln>
            <a:noFill/>
          </a:ln>
        </p:spPr>
        <p:txBody>
          <a:bodyPr spcFirstLastPara="1" wrap="square" lIns="68569" tIns="34275" rIns="68569" bIns="34275" anchor="ctr" anchorCtr="0">
            <a:noAutofit/>
          </a:bodyPr>
          <a:lstStyle/>
          <a:p>
            <a:pPr marL="267891">
              <a:buClr>
                <a:srgbClr val="000000"/>
              </a:buClr>
              <a:buSzPts val="3000"/>
            </a:pPr>
            <a:r>
              <a:rPr lang="es-GT" sz="2250" dirty="0">
                <a:solidFill>
                  <a:schemeClr val="lt1"/>
                </a:solidFill>
                <a:latin typeface="Montserrat Light"/>
                <a:ea typeface="Arial"/>
                <a:cs typeface="Montserrat Light"/>
                <a:sym typeface="Montserrat Light"/>
              </a:rPr>
              <a:t>Tipos de Artículos científicos</a:t>
            </a:r>
            <a:endParaRPr sz="1050" dirty="0">
              <a:solidFill>
                <a:srgbClr val="000000"/>
              </a:solidFill>
              <a:latin typeface="Arial"/>
              <a:ea typeface="Arial"/>
              <a:cs typeface="Arial"/>
              <a:sym typeface="Arial"/>
            </a:endParaRPr>
          </a:p>
        </p:txBody>
      </p:sp>
      <p:sp>
        <p:nvSpPr>
          <p:cNvPr id="90" name="Google Shape;90;p1"/>
          <p:cNvSpPr txBox="1"/>
          <p:nvPr/>
        </p:nvSpPr>
        <p:spPr>
          <a:xfrm>
            <a:off x="4199950" y="1842309"/>
            <a:ext cx="4877316" cy="1792768"/>
          </a:xfrm>
          <a:prstGeom prst="rect">
            <a:avLst/>
          </a:prstGeom>
          <a:noFill/>
          <a:ln>
            <a:noFill/>
          </a:ln>
        </p:spPr>
        <p:txBody>
          <a:bodyPr spcFirstLastPara="1" wrap="square" lIns="68569" tIns="34275" rIns="68569" bIns="34275" anchor="t" anchorCtr="0">
            <a:spAutoFit/>
          </a:bodyPr>
          <a:lstStyle/>
          <a:p>
            <a:pPr lvl="0" algn="just">
              <a:buSzPts val="1800"/>
            </a:pPr>
            <a:r>
              <a:rPr lang="es-GT" sz="1600" dirty="0">
                <a:solidFill>
                  <a:schemeClr val="dk1"/>
                </a:solidFill>
                <a:latin typeface="Montserrat Light"/>
                <a:ea typeface="Montserrat Light"/>
                <a:cs typeface="Montserrat Light"/>
                <a:sym typeface="Montserrat Light"/>
              </a:rPr>
              <a:t>El artículo científico tiene una serie de características, entre ellas, el hecho de que tiene que ser </a:t>
            </a:r>
            <a:r>
              <a:rPr lang="es-GT" sz="1600" b="1" dirty="0">
                <a:solidFill>
                  <a:srgbClr val="7030A0"/>
                </a:solidFill>
                <a:latin typeface="Montserrat Light"/>
                <a:ea typeface="Montserrat Light"/>
                <a:cs typeface="Montserrat Light"/>
                <a:sym typeface="Montserrat Light"/>
              </a:rPr>
              <a:t>original</a:t>
            </a:r>
            <a:r>
              <a:rPr lang="es-GT" sz="1600" dirty="0">
                <a:solidFill>
                  <a:schemeClr val="dk1"/>
                </a:solidFill>
                <a:latin typeface="Montserrat Light"/>
                <a:ea typeface="Montserrat Light"/>
                <a:cs typeface="Montserrat Light"/>
                <a:sym typeface="Montserrat Light"/>
              </a:rPr>
              <a:t> (comunica por vez primera el resultado de una investigación), es decir, aportar algo nuevo al campo de estudio en el que se inserte la temática tratado en este. </a:t>
            </a:r>
            <a:endParaRPr sz="1200" dirty="0">
              <a:solidFill>
                <a:srgbClr val="000000"/>
              </a:solidFill>
              <a:latin typeface="Arial"/>
              <a:ea typeface="Arial"/>
              <a:cs typeface="Arial"/>
              <a:sym typeface="Arial"/>
            </a:endParaRPr>
          </a:p>
        </p:txBody>
      </p:sp>
      <p:sp>
        <p:nvSpPr>
          <p:cNvPr id="8" name="CuadroTexto 7">
            <a:extLst>
              <a:ext uri="{FF2B5EF4-FFF2-40B4-BE49-F238E27FC236}">
                <a16:creationId xmlns:a16="http://schemas.microsoft.com/office/drawing/2014/main" id="{88AD3DAB-8910-D41F-0B41-8C9D01C47857}"/>
              </a:ext>
            </a:extLst>
          </p:cNvPr>
          <p:cNvSpPr txBox="1"/>
          <p:nvPr/>
        </p:nvSpPr>
        <p:spPr>
          <a:xfrm>
            <a:off x="4190173" y="3724377"/>
            <a:ext cx="4918706" cy="2531432"/>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RPr/>
            </a:defPPr>
            <a:lvl1pPr algn="just">
              <a:buSzPts val="1800"/>
              <a:defRPr sz="1800">
                <a:solidFill>
                  <a:schemeClr val="dk1"/>
                </a:solidFill>
                <a:latin typeface="Montserrat Light"/>
                <a:ea typeface="Montserrat Light"/>
                <a:cs typeface="Montserrat Light"/>
              </a:defRPr>
            </a:lvl1pPr>
          </a:lstStyle>
          <a:p>
            <a:r>
              <a:rPr lang="es-US" sz="1600" dirty="0"/>
              <a:t>Hay muchos tipos y formatos de artículos: artículos </a:t>
            </a:r>
            <a:r>
              <a:rPr lang="es-US" sz="1600" b="1" dirty="0"/>
              <a:t>teóricos</a:t>
            </a:r>
            <a:r>
              <a:rPr lang="es-US" sz="1600" dirty="0"/>
              <a:t>, de </a:t>
            </a:r>
            <a:r>
              <a:rPr lang="es-US" sz="1600" b="1" dirty="0"/>
              <a:t>opinión</a:t>
            </a:r>
            <a:r>
              <a:rPr lang="es-US" sz="1600" dirty="0"/>
              <a:t>, de </a:t>
            </a:r>
            <a:r>
              <a:rPr lang="es-US" sz="1600" b="1" dirty="0"/>
              <a:t>revisión</a:t>
            </a:r>
            <a:r>
              <a:rPr lang="es-US" sz="1600" dirty="0"/>
              <a:t>, estudios, </a:t>
            </a:r>
            <a:r>
              <a:rPr lang="es-US" sz="1600" b="1" dirty="0"/>
              <a:t>reseñas</a:t>
            </a:r>
            <a:r>
              <a:rPr lang="es-US" sz="1600" dirty="0"/>
              <a:t>, informes de </a:t>
            </a:r>
            <a:r>
              <a:rPr lang="es-US" sz="1600" b="1" dirty="0"/>
              <a:t>intervención</a:t>
            </a:r>
            <a:r>
              <a:rPr lang="es-US" sz="1600" dirty="0"/>
              <a:t>, replicas a artículos ya publicados, entrevistas, informes de investigación, etc. Pero para que un artículo sea considerado como científico tiene que cumplir las características que previamente se han expuesto y tratarse de un informe de investigación o comunicación científica.</a:t>
            </a:r>
          </a:p>
        </p:txBody>
      </p:sp>
      <p:sp>
        <p:nvSpPr>
          <p:cNvPr id="2" name="Título 1">
            <a:extLst>
              <a:ext uri="{FF2B5EF4-FFF2-40B4-BE49-F238E27FC236}">
                <a16:creationId xmlns:a16="http://schemas.microsoft.com/office/drawing/2014/main" id="{CFF76009-81F1-DD73-714F-C331FA09B8E0}"/>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2050" name="Picture 2" descr="Calaméo - iee">
            <a:extLst>
              <a:ext uri="{FF2B5EF4-FFF2-40B4-BE49-F238E27FC236}">
                <a16:creationId xmlns:a16="http://schemas.microsoft.com/office/drawing/2014/main" id="{C53470A4-5290-8BE7-A546-FCC7371CD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283"/>
            <a:ext cx="4199951" cy="54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1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A3D80392-0D05-B566-692E-05F11F242D7B}"/>
              </a:ext>
            </a:extLst>
          </p:cNvPr>
          <p:cNvSpPr txBox="1"/>
          <p:nvPr/>
        </p:nvSpPr>
        <p:spPr>
          <a:xfrm>
            <a:off x="179512" y="1052736"/>
            <a:ext cx="4572000" cy="646331"/>
          </a:xfrm>
          <a:prstGeom prst="rect">
            <a:avLst/>
          </a:prstGeom>
          <a:noFill/>
        </p:spPr>
        <p:txBody>
          <a:bodyPr wrap="square">
            <a:spAutoFit/>
          </a:bodyPr>
          <a:lstStyle/>
          <a:p>
            <a:r>
              <a:rPr lang="es-US" b="0" i="0" dirty="0">
                <a:solidFill>
                  <a:srgbClr val="0B5394"/>
                </a:solidFill>
                <a:effectLst/>
                <a:latin typeface="Georgia" panose="02040502050405020303" pitchFamily="18" charset="0"/>
              </a:rPr>
              <a:t>Cuando creamos nuestro documento, obtendremos una cosa así:</a:t>
            </a:r>
            <a:endParaRPr lang="es-US" dirty="0"/>
          </a:p>
        </p:txBody>
      </p:sp>
      <p:pic>
        <p:nvPicPr>
          <p:cNvPr id="3074" name="Picture 2">
            <a:extLst>
              <a:ext uri="{FF2B5EF4-FFF2-40B4-BE49-F238E27FC236}">
                <a16:creationId xmlns:a16="http://schemas.microsoft.com/office/drawing/2014/main" id="{68CD3ABA-D7D0-093B-926E-4FE73DC4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23622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17E7F20-586F-2E11-BE72-582ACA249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21918"/>
            <a:ext cx="4064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52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Anexos / </a:t>
            </a:r>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Apéndecis</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E3EB652-2DB8-98E6-0DF9-6F5C0657BC0B}"/>
              </a:ext>
            </a:extLst>
          </p:cNvPr>
          <p:cNvSpPr txBox="1"/>
          <p:nvPr/>
        </p:nvSpPr>
        <p:spPr>
          <a:xfrm>
            <a:off x="755576" y="1579209"/>
            <a:ext cx="7128792" cy="3139321"/>
          </a:xfrm>
          <a:prstGeom prst="rect">
            <a:avLst/>
          </a:prstGeom>
          <a:noFill/>
        </p:spPr>
        <p:txBody>
          <a:bodyPr wrap="square">
            <a:spAutoFit/>
          </a:bodyPr>
          <a:lstStyle/>
          <a:p>
            <a:pPr algn="just"/>
            <a:r>
              <a:rPr lang="es-US" b="0" i="0" dirty="0">
                <a:solidFill>
                  <a:srgbClr val="0B5394"/>
                </a:solidFill>
                <a:effectLst/>
                <a:latin typeface="Georgia" panose="02040502050405020303" pitchFamily="18" charset="0"/>
              </a:rPr>
              <a:t>Para añadir apéndices, podemos usar el comando \</a:t>
            </a:r>
            <a:r>
              <a:rPr lang="es-US" b="0" i="0" dirty="0" err="1">
                <a:solidFill>
                  <a:srgbClr val="0B5394"/>
                </a:solidFill>
                <a:effectLst/>
                <a:latin typeface="Georgia" panose="02040502050405020303" pitchFamily="18" charset="0"/>
              </a:rPr>
              <a:t>appendix</a:t>
            </a:r>
            <a:r>
              <a:rPr lang="es-US" b="0" i="0" dirty="0">
                <a:solidFill>
                  <a:srgbClr val="0B5394"/>
                </a:solidFill>
                <a:effectLst/>
                <a:latin typeface="Georgia" panose="02040502050405020303" pitchFamily="18" charset="0"/>
              </a:rPr>
              <a:t>. LaTeX entenderá que a partir de este comando, los capítulos siguientes son apéndices. Los numera con letras mayúsculas, y pone "Apéndice" en vez de "Capítulo".</a:t>
            </a:r>
          </a:p>
          <a:p>
            <a:pPr algn="l"/>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appendix</a:t>
            </a: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chapter</a:t>
            </a:r>
            <a:r>
              <a:rPr lang="es-US" b="0" i="0" dirty="0">
                <a:solidFill>
                  <a:srgbClr val="000000"/>
                </a:solidFill>
                <a:effectLst/>
                <a:latin typeface="Georgia" panose="02040502050405020303" pitchFamily="18" charset="0"/>
              </a:rPr>
              <a:t>{Más cosas}\</a:t>
            </a:r>
            <a:r>
              <a:rPr lang="es-US" b="0" i="0" dirty="0" err="1">
                <a:solidFill>
                  <a:srgbClr val="000000"/>
                </a:solidFill>
                <a:effectLst/>
                <a:latin typeface="Georgia" panose="02040502050405020303" pitchFamily="18" charset="0"/>
              </a:rPr>
              <a:t>label</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aped.A</a:t>
            </a:r>
            <a:r>
              <a:rPr lang="es-US" b="0" i="0" dirty="0">
                <a:solidFill>
                  <a:srgbClr val="000000"/>
                </a:solidFill>
                <a:effectLst/>
                <a:latin typeface="Georgia" panose="02040502050405020303" pitchFamily="18" charset="0"/>
              </a:rPr>
              <a:t>}</a:t>
            </a: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Aún faltan cosas por decir.</a:t>
            </a:r>
            <a:br>
              <a:rPr lang="es-US" b="0" i="0" dirty="0">
                <a:solidFill>
                  <a:srgbClr val="000000"/>
                </a:solidFill>
                <a:effectLst/>
                <a:latin typeface="Georgia" panose="02040502050405020303" pitchFamily="18" charset="0"/>
              </a:rPr>
            </a:b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chapter</a:t>
            </a:r>
            <a:r>
              <a:rPr lang="es-US" b="0" i="0" dirty="0">
                <a:solidFill>
                  <a:srgbClr val="000000"/>
                </a:solidFill>
                <a:effectLst/>
                <a:latin typeface="Georgia" panose="02040502050405020303" pitchFamily="18" charset="0"/>
              </a:rPr>
              <a:t>{Y más cosas aún}\</a:t>
            </a:r>
            <a:r>
              <a:rPr lang="es-US" b="0" i="0" dirty="0" err="1">
                <a:solidFill>
                  <a:srgbClr val="000000"/>
                </a:solidFill>
                <a:effectLst/>
                <a:latin typeface="Georgia" panose="02040502050405020303" pitchFamily="18" charset="0"/>
              </a:rPr>
              <a:t>label</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aped.B</a:t>
            </a:r>
            <a:r>
              <a:rPr lang="es-US" b="0" i="0" dirty="0">
                <a:solidFill>
                  <a:srgbClr val="000000"/>
                </a:solidFill>
                <a:effectLst/>
                <a:latin typeface="Georgia" panose="02040502050405020303" pitchFamily="18" charset="0"/>
              </a:rPr>
              <a:t>}</a:t>
            </a: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Y más cosas aún.</a:t>
            </a:r>
            <a:endParaRPr lang="es-US" b="0" i="0" dirty="0">
              <a:solidFill>
                <a:srgbClr val="009900"/>
              </a:solidFill>
              <a:effectLst/>
              <a:latin typeface="Georgia" panose="02040502050405020303" pitchFamily="18" charset="0"/>
            </a:endParaRPr>
          </a:p>
        </p:txBody>
      </p:sp>
    </p:spTree>
    <p:extLst>
      <p:ext uri="{BB962C8B-B14F-4D97-AF65-F5344CB8AC3E}">
        <p14:creationId xmlns:p14="http://schemas.microsoft.com/office/powerpoint/2010/main" val="100176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Bibliografía</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9B461A64-90CB-FCCE-2E2E-C03D89840ED0}"/>
              </a:ext>
            </a:extLst>
          </p:cNvPr>
          <p:cNvSpPr txBox="1"/>
          <p:nvPr/>
        </p:nvSpPr>
        <p:spPr>
          <a:xfrm>
            <a:off x="611560" y="1628800"/>
            <a:ext cx="6984776" cy="3416320"/>
          </a:xfrm>
          <a:prstGeom prst="rect">
            <a:avLst/>
          </a:prstGeom>
          <a:noFill/>
        </p:spPr>
        <p:txBody>
          <a:bodyPr wrap="square">
            <a:spAutoFit/>
          </a:bodyPr>
          <a:lstStyle/>
          <a:p>
            <a:r>
              <a:rPr lang="es-US" b="0" i="0" dirty="0">
                <a:solidFill>
                  <a:srgbClr val="0B5394"/>
                </a:solidFill>
                <a:effectLst/>
                <a:latin typeface="Georgia" panose="02040502050405020303" pitchFamily="18" charset="0"/>
              </a:rPr>
              <a:t>Por último añadimos la bibliografía. Con el comando \</a:t>
            </a:r>
            <a:r>
              <a:rPr lang="es-US" b="0" i="0" dirty="0" err="1">
                <a:solidFill>
                  <a:srgbClr val="0B5394"/>
                </a:solidFill>
                <a:effectLst/>
                <a:latin typeface="Georgia" panose="02040502050405020303" pitchFamily="18" charset="0"/>
              </a:rPr>
              <a:t>bibliographystyle</a:t>
            </a:r>
            <a:r>
              <a:rPr lang="es-US" b="0" i="0" dirty="0">
                <a:solidFill>
                  <a:srgbClr val="0B5394"/>
                </a:solidFill>
                <a:effectLst/>
                <a:latin typeface="Georgia" panose="02040502050405020303" pitchFamily="18" charset="0"/>
              </a:rPr>
              <a:t> definimos el estilo de la bibliografía. Mientras que con \</a:t>
            </a:r>
            <a:r>
              <a:rPr lang="es-US" b="0" i="0" dirty="0" err="1">
                <a:solidFill>
                  <a:srgbClr val="0B5394"/>
                </a:solidFill>
                <a:effectLst/>
                <a:latin typeface="Georgia" panose="02040502050405020303" pitchFamily="18" charset="0"/>
              </a:rPr>
              <a:t>bibliography</a:t>
            </a:r>
            <a:r>
              <a:rPr lang="es-US" b="0" i="0" dirty="0">
                <a:solidFill>
                  <a:srgbClr val="0B5394"/>
                </a:solidFill>
                <a:effectLst/>
                <a:latin typeface="Georgia" panose="02040502050405020303" pitchFamily="18" charset="0"/>
              </a:rPr>
              <a:t>{</a:t>
            </a:r>
            <a:r>
              <a:rPr lang="es-US" b="0" i="0" dirty="0" err="1">
                <a:solidFill>
                  <a:srgbClr val="0B5394"/>
                </a:solidFill>
                <a:effectLst/>
                <a:latin typeface="Georgia" panose="02040502050405020303" pitchFamily="18" charset="0"/>
              </a:rPr>
              <a:t>yyyy</a:t>
            </a:r>
            <a:r>
              <a:rPr lang="es-US" b="0" i="0" dirty="0">
                <a:solidFill>
                  <a:srgbClr val="0B5394"/>
                </a:solidFill>
                <a:effectLst/>
                <a:latin typeface="Georgia" panose="02040502050405020303" pitchFamily="18" charset="0"/>
              </a:rPr>
              <a:t>} definimos el fichero donde tenemos la bibliografía (que será "</a:t>
            </a:r>
            <a:r>
              <a:rPr lang="es-US" b="0" i="0" dirty="0" err="1">
                <a:solidFill>
                  <a:srgbClr val="0B5394"/>
                </a:solidFill>
                <a:effectLst/>
                <a:latin typeface="Georgia" panose="02040502050405020303" pitchFamily="18" charset="0"/>
              </a:rPr>
              <a:t>yyyy.bib</a:t>
            </a:r>
            <a:r>
              <a:rPr lang="es-US" b="0" i="0" dirty="0">
                <a:solidFill>
                  <a:srgbClr val="0B5394"/>
                </a:solidFill>
                <a:effectLst/>
                <a:latin typeface="Georgia" panose="02040502050405020303" pitchFamily="18" charset="0"/>
              </a:rPr>
              <a:t>"). </a:t>
            </a:r>
          </a:p>
          <a:p>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cleardoublepage</a:t>
            </a:r>
            <a:br>
              <a:rPr lang="es-US" b="0" i="0" dirty="0">
                <a:solidFill>
                  <a:srgbClr val="000000"/>
                </a:solidFill>
                <a:effectLst/>
                <a:latin typeface="Georgia" panose="02040502050405020303" pitchFamily="18" charset="0"/>
              </a:rPr>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addcontentsline</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toc</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chapter</a:t>
            </a:r>
            <a:r>
              <a:rPr lang="es-US" b="0" i="0" dirty="0">
                <a:solidFill>
                  <a:srgbClr val="000000"/>
                </a:solidFill>
                <a:effectLst/>
                <a:latin typeface="Georgia" panose="02040502050405020303" pitchFamily="18" charset="0"/>
              </a:rPr>
              <a:t>}{Bibliografía}</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bibliographystyle</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acm</a:t>
            </a:r>
            <a:r>
              <a:rPr lang="es-US" b="0" i="0" dirty="0">
                <a:solidFill>
                  <a:srgbClr val="000000"/>
                </a:solidFill>
                <a:effectLst/>
                <a:latin typeface="Georgia" panose="02040502050405020303" pitchFamily="18" charset="0"/>
              </a:rPr>
              <a:t>} % estilo de la bibliografía.</a:t>
            </a:r>
            <a:br>
              <a:rPr lang="es-US" dirty="0"/>
            </a:b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bibliography</a:t>
            </a:r>
            <a:r>
              <a:rPr lang="es-US" b="0" i="0" dirty="0">
                <a:solidFill>
                  <a:srgbClr val="000000"/>
                </a:solidFill>
                <a:effectLst/>
                <a:latin typeface="Georgia" panose="02040502050405020303" pitchFamily="18" charset="0"/>
              </a:rPr>
              <a:t>{</a:t>
            </a:r>
            <a:r>
              <a:rPr lang="es-US" b="0" i="0" dirty="0" err="1">
                <a:solidFill>
                  <a:srgbClr val="000000"/>
                </a:solidFill>
                <a:effectLst/>
                <a:latin typeface="Georgia" panose="02040502050405020303" pitchFamily="18" charset="0"/>
              </a:rPr>
              <a:t>yyyy</a:t>
            </a:r>
            <a:r>
              <a:rPr lang="es-US" b="0" i="0" dirty="0">
                <a:solidFill>
                  <a:srgbClr val="000000"/>
                </a:solidFill>
                <a:effectLst/>
                <a:latin typeface="Georgia" panose="02040502050405020303" pitchFamily="18" charset="0"/>
              </a:rPr>
              <a:t>} % </a:t>
            </a:r>
            <a:r>
              <a:rPr lang="es-US" b="0" i="0" dirty="0" err="1">
                <a:solidFill>
                  <a:srgbClr val="000000"/>
                </a:solidFill>
                <a:effectLst/>
                <a:latin typeface="Georgia" panose="02040502050405020303" pitchFamily="18" charset="0"/>
              </a:rPr>
              <a:t>yyyy.bib</a:t>
            </a:r>
            <a:r>
              <a:rPr lang="es-US" b="0" i="0" dirty="0">
                <a:solidFill>
                  <a:srgbClr val="000000"/>
                </a:solidFill>
                <a:effectLst/>
                <a:latin typeface="Georgia" panose="02040502050405020303" pitchFamily="18" charset="0"/>
              </a:rPr>
              <a:t> es el fichero donde está salvada la bibliografía.</a:t>
            </a:r>
            <a:br>
              <a:rPr lang="es-US" dirty="0"/>
            </a:br>
            <a:br>
              <a:rPr lang="es-US" b="0" i="0" dirty="0">
                <a:solidFill>
                  <a:srgbClr val="0B5394"/>
                </a:solidFill>
                <a:effectLst/>
                <a:latin typeface="Georgia" panose="02040502050405020303" pitchFamily="18" charset="0"/>
              </a:rPr>
            </a:br>
            <a:endParaRPr lang="es-US" dirty="0"/>
          </a:p>
        </p:txBody>
      </p:sp>
    </p:spTree>
    <p:extLst>
      <p:ext uri="{BB962C8B-B14F-4D97-AF65-F5344CB8AC3E}">
        <p14:creationId xmlns:p14="http://schemas.microsoft.com/office/powerpoint/2010/main" val="301828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Documento Maestro</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1028" name="Picture 4" descr="Estructuras posibles del documento maestro">
            <a:extLst>
              <a:ext uri="{FF2B5EF4-FFF2-40B4-BE49-F238E27FC236}">
                <a16:creationId xmlns:a16="http://schemas.microsoft.com/office/drawing/2014/main" id="{297E1322-1BE3-E908-AB8B-F88B38EB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924944"/>
            <a:ext cx="3924300" cy="25654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C1DF8F2-F170-28EC-12DA-E89C26FFC2A4}"/>
              </a:ext>
            </a:extLst>
          </p:cNvPr>
          <p:cNvSpPr txBox="1"/>
          <p:nvPr/>
        </p:nvSpPr>
        <p:spPr>
          <a:xfrm>
            <a:off x="539552" y="1376784"/>
            <a:ext cx="4572000" cy="2308324"/>
          </a:xfrm>
          <a:prstGeom prst="rect">
            <a:avLst/>
          </a:prstGeom>
          <a:noFill/>
        </p:spPr>
        <p:txBody>
          <a:bodyPr wrap="square">
            <a:spAutoFit/>
          </a:bodyPr>
          <a:lstStyle/>
          <a:p>
            <a:pPr algn="just"/>
            <a:r>
              <a:rPr lang="es-US" b="0" i="0" dirty="0">
                <a:solidFill>
                  <a:srgbClr val="202124"/>
                </a:solidFill>
                <a:effectLst/>
                <a:latin typeface="Google Sans"/>
              </a:rPr>
              <a:t>Un documento maestro </a:t>
            </a:r>
            <a:r>
              <a:rPr lang="es-US" b="0" i="0" dirty="0">
                <a:solidFill>
                  <a:srgbClr val="040C28"/>
                </a:solidFill>
                <a:effectLst/>
                <a:latin typeface="Google Sans"/>
              </a:rPr>
              <a:t>es un contenedor de enlaces para documentos individuales llamados "subdocumentos"</a:t>
            </a:r>
            <a:r>
              <a:rPr lang="es-US" b="0" i="0" dirty="0">
                <a:solidFill>
                  <a:srgbClr val="202124"/>
                </a:solidFill>
                <a:effectLst/>
                <a:latin typeface="Google Sans"/>
              </a:rPr>
              <a:t>. Este tipo de documento nos va a ayudar a administrar y organizar varios documentos a la vez; crear índices y tablas de contenido de manera más fácil, y también imprimir muchos documentos a la vez</a:t>
            </a:r>
            <a:endParaRPr lang="es-US" dirty="0"/>
          </a:p>
        </p:txBody>
      </p:sp>
    </p:spTree>
    <p:extLst>
      <p:ext uri="{BB962C8B-B14F-4D97-AF65-F5344CB8AC3E}">
        <p14:creationId xmlns:p14="http://schemas.microsoft.com/office/powerpoint/2010/main" val="276457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0B03D801-E16B-99E7-9D82-D0DF82F74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50" y="889000"/>
            <a:ext cx="4787900" cy="5080000"/>
          </a:xfrm>
          <a:prstGeom prst="rect">
            <a:avLst/>
          </a:prstGeom>
        </p:spPr>
      </p:pic>
    </p:spTree>
    <p:extLst>
      <p:ext uri="{BB962C8B-B14F-4D97-AF65-F5344CB8AC3E}">
        <p14:creationId xmlns:p14="http://schemas.microsoft.com/office/powerpoint/2010/main" val="92647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Ejemplo</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1DD8651C-921F-9084-D4B8-5115E0E35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 y="1281169"/>
            <a:ext cx="9137449" cy="4536504"/>
          </a:xfrm>
          <a:prstGeom prst="rect">
            <a:avLst/>
          </a:prstGeom>
        </p:spPr>
      </p:pic>
    </p:spTree>
    <p:extLst>
      <p:ext uri="{BB962C8B-B14F-4D97-AF65-F5344CB8AC3E}">
        <p14:creationId xmlns:p14="http://schemas.microsoft.com/office/powerpoint/2010/main" val="172529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Maestro.tex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FD1F46F2-2C82-223C-3153-53760F652505}"/>
              </a:ext>
            </a:extLst>
          </p:cNvPr>
          <p:cNvSpPr txBox="1"/>
          <p:nvPr/>
        </p:nvSpPr>
        <p:spPr>
          <a:xfrm>
            <a:off x="1007604" y="980728"/>
            <a:ext cx="7128792" cy="3970318"/>
          </a:xfrm>
          <a:prstGeom prst="rect">
            <a:avLst/>
          </a:prstGeom>
          <a:noFill/>
        </p:spPr>
        <p:txBody>
          <a:bodyPr wrap="square">
            <a:spAutoFit/>
          </a:bodyPr>
          <a:lstStyle/>
          <a:p>
            <a:r>
              <a:rPr lang="es-US" dirty="0"/>
              <a:t>\</a:t>
            </a:r>
            <a:r>
              <a:rPr lang="es-US" dirty="0" err="1"/>
              <a:t>documentclass</a:t>
            </a:r>
            <a:r>
              <a:rPr lang="es-US" dirty="0"/>
              <a:t>[a4paper,openright,12pt]{</a:t>
            </a:r>
            <a:r>
              <a:rPr lang="es-US" dirty="0" err="1"/>
              <a:t>book</a:t>
            </a:r>
            <a:r>
              <a:rPr lang="es-US" dirty="0"/>
              <a:t>}</a:t>
            </a:r>
          </a:p>
          <a:p>
            <a:endParaRPr lang="es-US" dirty="0"/>
          </a:p>
          <a:p>
            <a:r>
              <a:rPr lang="es-US" dirty="0"/>
              <a:t>\</a:t>
            </a:r>
            <a:r>
              <a:rPr lang="es-US" dirty="0" err="1"/>
              <a:t>usepackage</a:t>
            </a:r>
            <a:r>
              <a:rPr lang="es-US" dirty="0"/>
              <a:t>[</a:t>
            </a:r>
            <a:r>
              <a:rPr lang="es-US" dirty="0" err="1"/>
              <a:t>spanish</a:t>
            </a:r>
            <a:r>
              <a:rPr lang="es-US" dirty="0"/>
              <a:t>]{babel}</a:t>
            </a:r>
          </a:p>
          <a:p>
            <a:r>
              <a:rPr lang="es-US" dirty="0"/>
              <a:t>\</a:t>
            </a:r>
            <a:r>
              <a:rPr lang="es-US" dirty="0" err="1"/>
              <a:t>usepackage</a:t>
            </a:r>
            <a:r>
              <a:rPr lang="es-US" dirty="0"/>
              <a:t>[utf8]{</a:t>
            </a:r>
            <a:r>
              <a:rPr lang="es-US" dirty="0" err="1"/>
              <a:t>inputenc</a:t>
            </a:r>
            <a:r>
              <a:rPr lang="es-US" dirty="0"/>
              <a:t>}</a:t>
            </a:r>
          </a:p>
          <a:p>
            <a:r>
              <a:rPr lang="es-US" dirty="0"/>
              <a:t>\</a:t>
            </a:r>
            <a:r>
              <a:rPr lang="es-US" dirty="0" err="1"/>
              <a:t>usepackage</a:t>
            </a:r>
            <a:r>
              <a:rPr lang="es-US" dirty="0"/>
              <a:t>{</a:t>
            </a:r>
            <a:r>
              <a:rPr lang="es-US" dirty="0" err="1"/>
              <a:t>apacite</a:t>
            </a:r>
            <a:r>
              <a:rPr lang="es-US" dirty="0"/>
              <a:t>}</a:t>
            </a:r>
          </a:p>
          <a:p>
            <a:r>
              <a:rPr lang="es-US" dirty="0"/>
              <a:t>\</a:t>
            </a:r>
            <a:r>
              <a:rPr lang="es-US" dirty="0" err="1"/>
              <a:t>usepackage</a:t>
            </a:r>
            <a:r>
              <a:rPr lang="es-US" dirty="0"/>
              <a:t>{</a:t>
            </a:r>
            <a:r>
              <a:rPr lang="es-US" dirty="0" err="1"/>
              <a:t>graphicx</a:t>
            </a:r>
            <a:r>
              <a:rPr lang="es-US" dirty="0"/>
              <a:t>}</a:t>
            </a:r>
          </a:p>
          <a:p>
            <a:r>
              <a:rPr lang="es-US" dirty="0"/>
              <a:t>\</a:t>
            </a:r>
            <a:r>
              <a:rPr lang="es-US" dirty="0" err="1"/>
              <a:t>usepackage</a:t>
            </a:r>
            <a:r>
              <a:rPr lang="es-US" dirty="0"/>
              <a:t>{</a:t>
            </a:r>
            <a:r>
              <a:rPr lang="es-US" dirty="0" err="1"/>
              <a:t>booktabs</a:t>
            </a:r>
            <a:r>
              <a:rPr lang="es-US" dirty="0"/>
              <a:t>}</a:t>
            </a:r>
          </a:p>
          <a:p>
            <a:r>
              <a:rPr lang="es-US" dirty="0"/>
              <a:t>\</a:t>
            </a:r>
            <a:r>
              <a:rPr lang="es-US" dirty="0" err="1"/>
              <a:t>usepackage</a:t>
            </a:r>
            <a:r>
              <a:rPr lang="es-US" dirty="0"/>
              <a:t>{</a:t>
            </a:r>
            <a:r>
              <a:rPr lang="es-US" dirty="0" err="1"/>
              <a:t>emptypage</a:t>
            </a:r>
            <a:r>
              <a:rPr lang="es-US" dirty="0"/>
              <a:t>}</a:t>
            </a:r>
          </a:p>
          <a:p>
            <a:r>
              <a:rPr lang="es-US" dirty="0"/>
              <a:t>\</a:t>
            </a:r>
            <a:r>
              <a:rPr lang="es-US" dirty="0" err="1"/>
              <a:t>usepackage</a:t>
            </a:r>
            <a:r>
              <a:rPr lang="es-US" dirty="0"/>
              <a:t>{</a:t>
            </a:r>
            <a:r>
              <a:rPr lang="es-US" dirty="0" err="1"/>
              <a:t>colortbl</a:t>
            </a:r>
            <a:r>
              <a:rPr lang="es-US" dirty="0"/>
              <a:t>}</a:t>
            </a:r>
          </a:p>
          <a:p>
            <a:endParaRPr lang="es-US" dirty="0"/>
          </a:p>
          <a:p>
            <a:endParaRPr lang="es-US" dirty="0"/>
          </a:p>
          <a:p>
            <a:r>
              <a:rPr lang="es-US" dirty="0"/>
              <a:t>\</a:t>
            </a:r>
            <a:r>
              <a:rPr lang="es-US" dirty="0" err="1"/>
              <a:t>begin</a:t>
            </a:r>
            <a:r>
              <a:rPr lang="es-US" dirty="0"/>
              <a:t>{</a:t>
            </a:r>
            <a:r>
              <a:rPr lang="es-US" dirty="0" err="1"/>
              <a:t>document</a:t>
            </a:r>
            <a:r>
              <a:rPr lang="es-US" dirty="0"/>
              <a:t>}</a:t>
            </a:r>
          </a:p>
          <a:p>
            <a:endParaRPr lang="es-US" dirty="0"/>
          </a:p>
          <a:p>
            <a:endParaRPr lang="es-US" dirty="0"/>
          </a:p>
        </p:txBody>
      </p:sp>
    </p:spTree>
    <p:extLst>
      <p:ext uri="{BB962C8B-B14F-4D97-AF65-F5344CB8AC3E}">
        <p14:creationId xmlns:p14="http://schemas.microsoft.com/office/powerpoint/2010/main" val="1297527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Maestro.tex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250882B3-030F-5DA5-8904-3ADD13643DBD}"/>
              </a:ext>
            </a:extLst>
          </p:cNvPr>
          <p:cNvSpPr txBox="1"/>
          <p:nvPr/>
        </p:nvSpPr>
        <p:spPr>
          <a:xfrm>
            <a:off x="755576" y="764704"/>
            <a:ext cx="7992888" cy="5693866"/>
          </a:xfrm>
          <a:prstGeom prst="rect">
            <a:avLst/>
          </a:prstGeom>
          <a:noFill/>
        </p:spPr>
        <p:txBody>
          <a:bodyPr wrap="square">
            <a:spAutoFit/>
          </a:bodyPr>
          <a:lstStyle/>
          <a:p>
            <a:r>
              <a:rPr lang="es-US" sz="1600" dirty="0"/>
              <a:t>% Incluir la portada</a:t>
            </a:r>
          </a:p>
          <a:p>
            <a:r>
              <a:rPr lang="es-US" sz="1600" dirty="0"/>
              <a:t>\</a:t>
            </a:r>
            <a:r>
              <a:rPr lang="es-US" sz="1600" dirty="0" err="1"/>
              <a:t>include</a:t>
            </a:r>
            <a:r>
              <a:rPr lang="es-US" sz="1600" dirty="0"/>
              <a:t>{Portada}</a:t>
            </a:r>
          </a:p>
          <a:p>
            <a:endParaRPr lang="es-US" sz="1600" dirty="0"/>
          </a:p>
          <a:p>
            <a:r>
              <a:rPr lang="es-US" sz="1600" dirty="0"/>
              <a:t>% Dedicatoria</a:t>
            </a:r>
          </a:p>
          <a:p>
            <a:r>
              <a:rPr lang="es-US" sz="1600" dirty="0"/>
              <a:t>\</a:t>
            </a:r>
            <a:r>
              <a:rPr lang="es-US" sz="1600" dirty="0" err="1"/>
              <a:t>include</a:t>
            </a:r>
            <a:r>
              <a:rPr lang="es-US" sz="1600" dirty="0"/>
              <a:t>{Dedicatoria}</a:t>
            </a:r>
          </a:p>
          <a:p>
            <a:endParaRPr lang="es-US" sz="1600" dirty="0"/>
          </a:p>
          <a:p>
            <a:r>
              <a:rPr lang="es-US" sz="1600" dirty="0"/>
              <a:t>% </a:t>
            </a:r>
            <a:r>
              <a:rPr lang="es-US" sz="1600" dirty="0" err="1"/>
              <a:t>Agredicimento</a:t>
            </a:r>
            <a:endParaRPr lang="es-US" sz="1600" dirty="0"/>
          </a:p>
          <a:p>
            <a:r>
              <a:rPr lang="es-US" sz="1600" dirty="0"/>
              <a:t>\</a:t>
            </a:r>
            <a:r>
              <a:rPr lang="es-US" sz="1600" dirty="0" err="1"/>
              <a:t>include</a:t>
            </a:r>
            <a:r>
              <a:rPr lang="es-US" sz="1600" dirty="0"/>
              <a:t>{Agradecimiento}</a:t>
            </a:r>
          </a:p>
          <a:p>
            <a:endParaRPr lang="es-US" sz="1600" dirty="0"/>
          </a:p>
          <a:p>
            <a:r>
              <a:rPr lang="es-US" sz="1600" dirty="0"/>
              <a:t>% Resumen</a:t>
            </a:r>
          </a:p>
          <a:p>
            <a:r>
              <a:rPr lang="es-US" sz="1600" dirty="0"/>
              <a:t>\</a:t>
            </a:r>
            <a:r>
              <a:rPr lang="es-US" sz="1600" dirty="0" err="1"/>
              <a:t>include</a:t>
            </a:r>
            <a:r>
              <a:rPr lang="es-US" sz="1600" dirty="0"/>
              <a:t>{Resumen}</a:t>
            </a:r>
          </a:p>
          <a:p>
            <a:endParaRPr lang="es-US" sz="1600" dirty="0"/>
          </a:p>
          <a:p>
            <a:r>
              <a:rPr lang="es-US" sz="1600" dirty="0"/>
              <a:t>% </a:t>
            </a:r>
            <a:r>
              <a:rPr lang="es-US" sz="1600" dirty="0" err="1"/>
              <a:t>Indices</a:t>
            </a:r>
            <a:endParaRPr lang="es-US" sz="1600" dirty="0"/>
          </a:p>
          <a:p>
            <a:r>
              <a:rPr lang="es-US" sz="1600" dirty="0"/>
              <a:t>\</a:t>
            </a:r>
            <a:r>
              <a:rPr lang="es-US" sz="1600" dirty="0" err="1"/>
              <a:t>include</a:t>
            </a:r>
            <a:r>
              <a:rPr lang="es-US" sz="1600" dirty="0"/>
              <a:t>{</a:t>
            </a:r>
            <a:r>
              <a:rPr lang="es-US" sz="1600" dirty="0" err="1"/>
              <a:t>Indices</a:t>
            </a:r>
            <a:r>
              <a:rPr lang="es-US" sz="1600" dirty="0"/>
              <a:t>}</a:t>
            </a:r>
          </a:p>
          <a:p>
            <a:endParaRPr lang="es-US" sz="1600" dirty="0"/>
          </a:p>
          <a:p>
            <a:r>
              <a:rPr lang="es-US" sz="1600" dirty="0"/>
              <a:t>% Capítulo 1</a:t>
            </a:r>
          </a:p>
          <a:p>
            <a:r>
              <a:rPr lang="es-US" sz="1600" dirty="0"/>
              <a:t>\</a:t>
            </a:r>
            <a:r>
              <a:rPr lang="es-US" sz="1600" dirty="0" err="1"/>
              <a:t>include</a:t>
            </a:r>
            <a:r>
              <a:rPr lang="es-US" sz="1600" dirty="0"/>
              <a:t>{Capitulo_1}</a:t>
            </a:r>
          </a:p>
          <a:p>
            <a:endParaRPr lang="es-US" sz="1600" dirty="0"/>
          </a:p>
          <a:p>
            <a:r>
              <a:rPr lang="es-US" sz="1600" dirty="0"/>
              <a:t>% Capitulo 2</a:t>
            </a:r>
          </a:p>
          <a:p>
            <a:r>
              <a:rPr lang="es-US" sz="1600" dirty="0"/>
              <a:t>\</a:t>
            </a:r>
            <a:r>
              <a:rPr lang="es-US" sz="1600" dirty="0" err="1"/>
              <a:t>include</a:t>
            </a:r>
            <a:r>
              <a:rPr lang="es-US" sz="1600" dirty="0"/>
              <a:t>{Capitulo_2}</a:t>
            </a:r>
          </a:p>
          <a:p>
            <a:r>
              <a:rPr lang="es-US" sz="1600" dirty="0"/>
              <a:t>% </a:t>
            </a:r>
            <a:r>
              <a:rPr lang="es-US" sz="1600" dirty="0" err="1"/>
              <a:t>Apendices</a:t>
            </a:r>
            <a:endParaRPr lang="es-US" sz="1600" dirty="0"/>
          </a:p>
          <a:p>
            <a:r>
              <a:rPr lang="es-US" sz="1600" dirty="0"/>
              <a:t>\</a:t>
            </a:r>
            <a:r>
              <a:rPr lang="es-US" sz="1600" dirty="0" err="1"/>
              <a:t>include</a:t>
            </a:r>
            <a:r>
              <a:rPr lang="es-US" sz="1600" dirty="0"/>
              <a:t>{</a:t>
            </a:r>
            <a:r>
              <a:rPr lang="es-US" sz="1600" dirty="0" err="1"/>
              <a:t>Apendices</a:t>
            </a:r>
            <a:r>
              <a:rPr lang="es-US" sz="1600" dirty="0"/>
              <a:t>}</a:t>
            </a:r>
          </a:p>
        </p:txBody>
      </p:sp>
    </p:spTree>
    <p:extLst>
      <p:ext uri="{BB962C8B-B14F-4D97-AF65-F5344CB8AC3E}">
        <p14:creationId xmlns:p14="http://schemas.microsoft.com/office/powerpoint/2010/main" val="3796468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Maestro.tex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BD47DDE-42C4-F1CE-5D46-CCAD2489A119}"/>
              </a:ext>
            </a:extLst>
          </p:cNvPr>
          <p:cNvSpPr txBox="1"/>
          <p:nvPr/>
        </p:nvSpPr>
        <p:spPr>
          <a:xfrm>
            <a:off x="1691680" y="1772816"/>
            <a:ext cx="6462464" cy="2585323"/>
          </a:xfrm>
          <a:prstGeom prst="rect">
            <a:avLst/>
          </a:prstGeom>
          <a:noFill/>
        </p:spPr>
        <p:txBody>
          <a:bodyPr wrap="square">
            <a:spAutoFit/>
          </a:bodyPr>
          <a:lstStyle/>
          <a:p>
            <a:r>
              <a:rPr lang="es-US" dirty="0"/>
              <a:t>% </a:t>
            </a:r>
            <a:r>
              <a:rPr lang="es-US" dirty="0" err="1"/>
              <a:t>Bibliografia</a:t>
            </a:r>
            <a:endParaRPr lang="es-US" dirty="0"/>
          </a:p>
          <a:p>
            <a:endParaRPr lang="es-US" dirty="0"/>
          </a:p>
          <a:p>
            <a:r>
              <a:rPr lang="es-US" dirty="0"/>
              <a:t>\</a:t>
            </a:r>
            <a:r>
              <a:rPr lang="es-US" dirty="0" err="1"/>
              <a:t>cleardoublepage</a:t>
            </a:r>
            <a:endParaRPr lang="es-US" dirty="0"/>
          </a:p>
          <a:p>
            <a:r>
              <a:rPr lang="es-US" dirty="0"/>
              <a:t>\</a:t>
            </a:r>
            <a:r>
              <a:rPr lang="es-US" dirty="0" err="1"/>
              <a:t>addcontentsline</a:t>
            </a:r>
            <a:r>
              <a:rPr lang="es-US" dirty="0"/>
              <a:t>{</a:t>
            </a:r>
            <a:r>
              <a:rPr lang="es-US" dirty="0" err="1"/>
              <a:t>toc</a:t>
            </a:r>
            <a:r>
              <a:rPr lang="es-US" dirty="0"/>
              <a:t>}{</a:t>
            </a:r>
            <a:r>
              <a:rPr lang="es-US" dirty="0" err="1"/>
              <a:t>chapter</a:t>
            </a:r>
            <a:r>
              <a:rPr lang="es-US" dirty="0"/>
              <a:t>}{Bibliografía}</a:t>
            </a:r>
          </a:p>
          <a:p>
            <a:r>
              <a:rPr lang="es-US" dirty="0"/>
              <a:t>\</a:t>
            </a:r>
            <a:r>
              <a:rPr lang="es-US" dirty="0" err="1"/>
              <a:t>bibliographystyle</a:t>
            </a:r>
            <a:r>
              <a:rPr lang="es-US" dirty="0"/>
              <a:t>{</a:t>
            </a:r>
            <a:r>
              <a:rPr lang="es-US" dirty="0" err="1"/>
              <a:t>apacite</a:t>
            </a:r>
            <a:r>
              <a:rPr lang="es-US" dirty="0"/>
              <a:t>} % estilo de la bibliografía.</a:t>
            </a:r>
          </a:p>
          <a:p>
            <a:r>
              <a:rPr lang="es-US" dirty="0"/>
              <a:t>\</a:t>
            </a:r>
            <a:r>
              <a:rPr lang="es-US" dirty="0" err="1"/>
              <a:t>bibliography</a:t>
            </a:r>
            <a:r>
              <a:rPr lang="es-US" dirty="0"/>
              <a:t>{</a:t>
            </a:r>
            <a:r>
              <a:rPr lang="es-US" dirty="0" err="1"/>
              <a:t>bibliografia</a:t>
            </a:r>
            <a:r>
              <a:rPr lang="es-US" dirty="0"/>
              <a:t>} % </a:t>
            </a:r>
            <a:r>
              <a:rPr lang="es-US" dirty="0" err="1"/>
              <a:t>bibliografia.bib</a:t>
            </a:r>
            <a:r>
              <a:rPr lang="es-US" dirty="0"/>
              <a:t> es el fichero donde está salvada la bibliografía.</a:t>
            </a:r>
          </a:p>
          <a:p>
            <a:endParaRPr lang="es-US" dirty="0"/>
          </a:p>
          <a:p>
            <a:r>
              <a:rPr lang="es-US" dirty="0"/>
              <a:t>\</a:t>
            </a:r>
            <a:r>
              <a:rPr lang="es-US" dirty="0" err="1"/>
              <a:t>end</a:t>
            </a:r>
            <a:r>
              <a:rPr lang="es-US" dirty="0"/>
              <a:t>{</a:t>
            </a:r>
            <a:r>
              <a:rPr lang="es-US" dirty="0" err="1"/>
              <a:t>document</a:t>
            </a:r>
            <a:r>
              <a:rPr lang="es-US" dirty="0"/>
              <a:t>}</a:t>
            </a:r>
          </a:p>
        </p:txBody>
      </p:sp>
    </p:spTree>
    <p:extLst>
      <p:ext uri="{BB962C8B-B14F-4D97-AF65-F5344CB8AC3E}">
        <p14:creationId xmlns:p14="http://schemas.microsoft.com/office/powerpoint/2010/main" val="1884271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Portada.tex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1331640" y="1302210"/>
            <a:ext cx="7128792" cy="3970318"/>
          </a:xfrm>
          <a:prstGeom prst="rect">
            <a:avLst/>
          </a:prstGeom>
          <a:noFill/>
        </p:spPr>
        <p:txBody>
          <a:bodyPr wrap="square">
            <a:spAutoFit/>
          </a:bodyPr>
          <a:lstStyle/>
          <a:p>
            <a:r>
              <a:rPr lang="es-US" dirty="0"/>
              <a:t>% Hoja de portada</a:t>
            </a:r>
          </a:p>
          <a:p>
            <a:r>
              <a:rPr lang="es-US" dirty="0"/>
              <a:t>\</a:t>
            </a:r>
            <a:r>
              <a:rPr lang="es-US" dirty="0" err="1"/>
              <a:t>begin</a:t>
            </a:r>
            <a:r>
              <a:rPr lang="es-US" dirty="0"/>
              <a:t>{</a:t>
            </a:r>
            <a:r>
              <a:rPr lang="es-US" dirty="0" err="1"/>
              <a:t>titlepage</a:t>
            </a:r>
            <a:r>
              <a:rPr lang="es-US" dirty="0"/>
              <a:t>}</a:t>
            </a:r>
          </a:p>
          <a:p>
            <a:r>
              <a:rPr lang="es-US" dirty="0"/>
              <a:t>\</a:t>
            </a:r>
            <a:r>
              <a:rPr lang="es-US" dirty="0" err="1"/>
              <a:t>begin</a:t>
            </a:r>
            <a:r>
              <a:rPr lang="es-US" dirty="0"/>
              <a:t>{center}</a:t>
            </a:r>
          </a:p>
          <a:p>
            <a:r>
              <a:rPr lang="es-US" dirty="0"/>
              <a:t>\</a:t>
            </a:r>
            <a:r>
              <a:rPr lang="es-US" dirty="0" err="1"/>
              <a:t>begin</a:t>
            </a:r>
            <a:r>
              <a:rPr lang="es-US" dirty="0"/>
              <a:t>{</a:t>
            </a:r>
            <a:r>
              <a:rPr lang="es-US" dirty="0" err="1"/>
              <a:t>Huge</a:t>
            </a:r>
            <a:r>
              <a:rPr lang="es-US" dirty="0"/>
              <a:t>}</a:t>
            </a:r>
          </a:p>
          <a:p>
            <a:r>
              <a:rPr lang="es-US" dirty="0"/>
              <a:t>\</a:t>
            </a:r>
            <a:r>
              <a:rPr lang="es-US" dirty="0" err="1"/>
              <a:t>textsc</a:t>
            </a:r>
            <a:r>
              <a:rPr lang="es-US" dirty="0"/>
              <a:t>{INTELIGENCIA ARTIFICIAL} \\</a:t>
            </a:r>
          </a:p>
          <a:p>
            <a:r>
              <a:rPr lang="es-US" dirty="0"/>
              <a:t>\</a:t>
            </a:r>
            <a:r>
              <a:rPr lang="es-US" dirty="0" err="1"/>
              <a:t>author</a:t>
            </a:r>
            <a:r>
              <a:rPr lang="es-US" dirty="0"/>
              <a:t>[]{Janio </a:t>
            </a:r>
            <a:r>
              <a:rPr lang="es-US" dirty="0" err="1"/>
              <a:t>Jadán</a:t>
            </a:r>
            <a:r>
              <a:rPr lang="es-US" dirty="0"/>
              <a:t>}</a:t>
            </a:r>
          </a:p>
          <a:p>
            <a:r>
              <a:rPr lang="es-US" dirty="0"/>
              <a:t>\</a:t>
            </a:r>
            <a:r>
              <a:rPr lang="es-US" dirty="0" err="1"/>
              <a:t>end</a:t>
            </a:r>
            <a:r>
              <a:rPr lang="es-US" dirty="0"/>
              <a:t>{</a:t>
            </a:r>
            <a:r>
              <a:rPr lang="es-US" dirty="0" err="1"/>
              <a:t>Huge</a:t>
            </a:r>
            <a:r>
              <a:rPr lang="es-US" dirty="0"/>
              <a:t>}\</a:t>
            </a:r>
            <a:r>
              <a:rPr lang="es-US" dirty="0" err="1"/>
              <a:t>end</a:t>
            </a:r>
            <a:r>
              <a:rPr lang="es-US" dirty="0"/>
              <a:t>{center}</a:t>
            </a:r>
          </a:p>
          <a:p>
            <a:r>
              <a:rPr lang="es-US" dirty="0"/>
              <a:t>\</a:t>
            </a:r>
            <a:r>
              <a:rPr lang="es-US" dirty="0" err="1"/>
              <a:t>end</a:t>
            </a:r>
            <a:r>
              <a:rPr lang="es-US" dirty="0"/>
              <a:t>{</a:t>
            </a:r>
            <a:r>
              <a:rPr lang="es-US" dirty="0" err="1"/>
              <a:t>titlepage</a:t>
            </a:r>
            <a:r>
              <a:rPr lang="es-US" dirty="0"/>
              <a:t>}</a:t>
            </a:r>
          </a:p>
          <a:p>
            <a:endParaRPr lang="es-US" dirty="0"/>
          </a:p>
          <a:p>
            <a:r>
              <a:rPr lang="es-US" dirty="0"/>
              <a:t>% Deja página en blanco</a:t>
            </a:r>
          </a:p>
          <a:p>
            <a:r>
              <a:rPr lang="es-US" dirty="0"/>
              <a:t>\</a:t>
            </a:r>
            <a:r>
              <a:rPr lang="es-US" dirty="0" err="1"/>
              <a:t>newpage</a:t>
            </a:r>
            <a:endParaRPr lang="es-US" dirty="0"/>
          </a:p>
          <a:p>
            <a:r>
              <a:rPr lang="es-US" dirty="0"/>
              <a:t>$\ $</a:t>
            </a:r>
          </a:p>
          <a:p>
            <a:r>
              <a:rPr lang="es-US" dirty="0"/>
              <a:t>\</a:t>
            </a:r>
            <a:r>
              <a:rPr lang="es-US" dirty="0" err="1"/>
              <a:t>thispagestyle</a:t>
            </a:r>
            <a:r>
              <a:rPr lang="es-US" dirty="0"/>
              <a:t>{</a:t>
            </a:r>
            <a:r>
              <a:rPr lang="es-US" dirty="0" err="1"/>
              <a:t>empty</a:t>
            </a:r>
            <a:r>
              <a:rPr lang="es-US" dirty="0"/>
              <a:t>} % para que no se numere esta pagina</a:t>
            </a:r>
          </a:p>
        </p:txBody>
      </p:sp>
    </p:spTree>
    <p:extLst>
      <p:ext uri="{BB962C8B-B14F-4D97-AF65-F5344CB8AC3E}">
        <p14:creationId xmlns:p14="http://schemas.microsoft.com/office/powerpoint/2010/main" val="40021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 name="Google Shape;86;p1">
            <a:extLst>
              <a:ext uri="{FF2B5EF4-FFF2-40B4-BE49-F238E27FC236}">
                <a16:creationId xmlns:a16="http://schemas.microsoft.com/office/drawing/2014/main" id="{0AD4E4B2-2C87-574E-8D36-E0F4BC14CEC9}"/>
              </a:ext>
            </a:extLst>
          </p:cNvPr>
          <p:cNvSpPr/>
          <p:nvPr/>
        </p:nvSpPr>
        <p:spPr>
          <a:xfrm>
            <a:off x="2681875" y="1001623"/>
            <a:ext cx="3780250" cy="457200"/>
          </a:xfrm>
          <a:prstGeom prst="roundRect">
            <a:avLst>
              <a:gd name="adj" fmla="val 16667"/>
            </a:avLst>
          </a:prstGeom>
          <a:solidFill>
            <a:srgbClr val="CF422C"/>
          </a:solidFill>
          <a:ln>
            <a:noFill/>
          </a:ln>
        </p:spPr>
        <p:txBody>
          <a:bodyPr spcFirstLastPara="1" wrap="square" lIns="68569" tIns="34275" rIns="68569" bIns="34275" anchor="ctr" anchorCtr="0">
            <a:noAutofit/>
          </a:bodyPr>
          <a:lstStyle/>
          <a:p>
            <a:pPr marL="267891" algn="ctr">
              <a:buClr>
                <a:srgbClr val="000000"/>
              </a:buClr>
              <a:buSzPts val="3000"/>
            </a:pPr>
            <a:r>
              <a:rPr lang="es-GT" sz="2250" dirty="0">
                <a:solidFill>
                  <a:schemeClr val="lt1"/>
                </a:solidFill>
                <a:latin typeface="Montserrat Light"/>
                <a:cs typeface="Montserrat Light"/>
                <a:sym typeface="Montserrat Light"/>
              </a:rPr>
              <a:t>Formato IMRyD </a:t>
            </a:r>
            <a:endParaRPr sz="1050" dirty="0">
              <a:solidFill>
                <a:srgbClr val="000000"/>
              </a:solidFill>
              <a:latin typeface="Arial"/>
              <a:ea typeface="Arial"/>
              <a:cs typeface="Arial"/>
              <a:sym typeface="Arial"/>
            </a:endParaRPr>
          </a:p>
        </p:txBody>
      </p:sp>
      <p:sp>
        <p:nvSpPr>
          <p:cNvPr id="5" name="CuadroTexto 4">
            <a:extLst>
              <a:ext uri="{FF2B5EF4-FFF2-40B4-BE49-F238E27FC236}">
                <a16:creationId xmlns:a16="http://schemas.microsoft.com/office/drawing/2014/main" id="{A6B7A75B-6112-9707-BDC3-1E13039AD517}"/>
              </a:ext>
            </a:extLst>
          </p:cNvPr>
          <p:cNvSpPr txBox="1"/>
          <p:nvPr/>
        </p:nvSpPr>
        <p:spPr>
          <a:xfrm>
            <a:off x="402020" y="1741015"/>
            <a:ext cx="8634475" cy="2038989"/>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RPr/>
            </a:defPPr>
            <a:lvl1pPr algn="just">
              <a:buSzPts val="1800"/>
              <a:defRPr sz="1800">
                <a:solidFill>
                  <a:schemeClr val="dk1"/>
                </a:solidFill>
                <a:latin typeface="Montserrat Light"/>
                <a:ea typeface="Montserrat Light"/>
                <a:cs typeface="Montserrat Light"/>
              </a:defRPr>
            </a:lvl1pPr>
          </a:lstStyle>
          <a:p>
            <a:r>
              <a:rPr lang="es-US" sz="1600" dirty="0"/>
              <a:t>El artículo científico reporta los resultados de una investigación, debe seguir por tanto una estructura normalizada de manuscrito científico (estándar de escritura científica), tal y como recoge el formato </a:t>
            </a:r>
            <a:r>
              <a:rPr lang="es-US" sz="1600" dirty="0" err="1"/>
              <a:t>IMRyD</a:t>
            </a:r>
            <a:r>
              <a:rPr lang="es-US" sz="1600" dirty="0"/>
              <a:t>  (Introducción, Método, Resultados y Discusión) para la organización del artículo científico entre los investigadores. Este estándar de escritura científica se tiene que seguir en todos sus aspectos, tanto en lo que respecta a la estructura como al contenido y referencias del manuscrito, ya que lo que se hace es exponer un informe de investigación que tiene unas normas de escritura que están muy explicitadas dentro del mundo académico.</a:t>
            </a:r>
          </a:p>
        </p:txBody>
      </p:sp>
      <p:pic>
        <p:nvPicPr>
          <p:cNvPr id="4100" name="Picture 4" descr="Qué es un artículo científico: componentes y significado del modelo IMRyD">
            <a:extLst>
              <a:ext uri="{FF2B5EF4-FFF2-40B4-BE49-F238E27FC236}">
                <a16:creationId xmlns:a16="http://schemas.microsoft.com/office/drawing/2014/main" id="{ACA25B84-4C65-F999-C735-89BC8B2A2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41"/>
          <a:stretch/>
        </p:blipFill>
        <p:spPr bwMode="auto">
          <a:xfrm>
            <a:off x="3681861" y="3988560"/>
            <a:ext cx="1780278" cy="20121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Ultimate Step-by-Step Research Paper Writing Guide">
            <a:extLst>
              <a:ext uri="{FF2B5EF4-FFF2-40B4-BE49-F238E27FC236}">
                <a16:creationId xmlns:a16="http://schemas.microsoft.com/office/drawing/2014/main" id="{F2A0FED2-DADC-27AD-C7B7-D1F2EC1E5B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913"/>
          <a:stretch/>
        </p:blipFill>
        <p:spPr bwMode="auto">
          <a:xfrm>
            <a:off x="1901583" y="3988559"/>
            <a:ext cx="1780278" cy="191248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7E6B98E-496B-BDDB-CDBF-2E70B5E63538}"/>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709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Dedicatoria.tex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1331640" y="1302210"/>
            <a:ext cx="7128792" cy="2585323"/>
          </a:xfrm>
          <a:prstGeom prst="rect">
            <a:avLst/>
          </a:prstGeom>
          <a:noFill/>
        </p:spPr>
        <p:txBody>
          <a:bodyPr wrap="square">
            <a:spAutoFit/>
          </a:bodyPr>
          <a:lstStyle/>
          <a:p>
            <a:r>
              <a:rPr lang="es-US" dirty="0"/>
              <a:t>% Dedicatoria</a:t>
            </a:r>
          </a:p>
          <a:p>
            <a:r>
              <a:rPr lang="es-US" dirty="0"/>
              <a:t>\</a:t>
            </a:r>
            <a:r>
              <a:rPr lang="es-US" dirty="0" err="1"/>
              <a:t>chapter</a:t>
            </a:r>
            <a:r>
              <a:rPr lang="es-US" dirty="0"/>
              <a:t>*{}</a:t>
            </a:r>
          </a:p>
          <a:p>
            <a:r>
              <a:rPr lang="es-US" dirty="0"/>
              <a:t>\</a:t>
            </a:r>
            <a:r>
              <a:rPr lang="es-US" dirty="0" err="1"/>
              <a:t>pagenumbering</a:t>
            </a:r>
            <a:r>
              <a:rPr lang="es-US" dirty="0"/>
              <a:t>{</a:t>
            </a:r>
            <a:r>
              <a:rPr lang="es-US" dirty="0" err="1"/>
              <a:t>Roman</a:t>
            </a:r>
            <a:r>
              <a:rPr lang="es-US" dirty="0"/>
              <a:t>} % para comenzar la numeración de paginas en números romanos</a:t>
            </a:r>
          </a:p>
          <a:p>
            <a:r>
              <a:rPr lang="es-US" dirty="0"/>
              <a:t>\</a:t>
            </a:r>
            <a:r>
              <a:rPr lang="es-US" dirty="0" err="1"/>
              <a:t>setcounter</a:t>
            </a:r>
            <a:r>
              <a:rPr lang="es-US" dirty="0"/>
              <a:t>{page}{3}  % para empezar con la </a:t>
            </a:r>
            <a:r>
              <a:rPr lang="es-US" dirty="0" err="1"/>
              <a:t>númeración</a:t>
            </a:r>
            <a:r>
              <a:rPr lang="es-US" dirty="0"/>
              <a:t> en la página 3</a:t>
            </a:r>
          </a:p>
          <a:p>
            <a:r>
              <a:rPr lang="es-US" dirty="0"/>
              <a:t>\</a:t>
            </a:r>
            <a:r>
              <a:rPr lang="es-US" dirty="0" err="1"/>
              <a:t>begin</a:t>
            </a:r>
            <a:r>
              <a:rPr lang="es-US" dirty="0"/>
              <a:t>{</a:t>
            </a:r>
            <a:r>
              <a:rPr lang="es-US" dirty="0" err="1"/>
              <a:t>flushright</a:t>
            </a:r>
            <a:r>
              <a:rPr lang="es-US" dirty="0"/>
              <a:t>}</a:t>
            </a:r>
          </a:p>
          <a:p>
            <a:r>
              <a:rPr lang="es-US" dirty="0"/>
              <a:t>\</a:t>
            </a:r>
            <a:r>
              <a:rPr lang="es-US" dirty="0" err="1"/>
              <a:t>textit</a:t>
            </a:r>
            <a:r>
              <a:rPr lang="es-US" dirty="0"/>
              <a:t>{Dedicado a \\mi familia}</a:t>
            </a:r>
          </a:p>
          <a:p>
            <a:r>
              <a:rPr lang="es-US" dirty="0"/>
              <a:t>\</a:t>
            </a:r>
            <a:r>
              <a:rPr lang="es-US" dirty="0" err="1"/>
              <a:t>end</a:t>
            </a:r>
            <a:r>
              <a:rPr lang="es-US" dirty="0"/>
              <a:t>{</a:t>
            </a:r>
            <a:r>
              <a:rPr lang="es-US" dirty="0" err="1"/>
              <a:t>flushright</a:t>
            </a:r>
            <a:r>
              <a:rPr lang="es-US" dirty="0"/>
              <a:t>}</a:t>
            </a:r>
          </a:p>
        </p:txBody>
      </p:sp>
    </p:spTree>
    <p:extLst>
      <p:ext uri="{BB962C8B-B14F-4D97-AF65-F5344CB8AC3E}">
        <p14:creationId xmlns:p14="http://schemas.microsoft.com/office/powerpoint/2010/main" val="1388974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Agradecimiento.tex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1331640" y="1302210"/>
            <a:ext cx="7128792" cy="2308324"/>
          </a:xfrm>
          <a:prstGeom prst="rect">
            <a:avLst/>
          </a:prstGeom>
          <a:noFill/>
        </p:spPr>
        <p:txBody>
          <a:bodyPr wrap="square">
            <a:spAutoFit/>
          </a:bodyPr>
          <a:lstStyle/>
          <a:p>
            <a:r>
              <a:rPr lang="es-US" dirty="0"/>
              <a:t>% Agradecimientos</a:t>
            </a:r>
          </a:p>
          <a:p>
            <a:r>
              <a:rPr lang="es-US" dirty="0"/>
              <a:t>\</a:t>
            </a:r>
            <a:r>
              <a:rPr lang="es-US" dirty="0" err="1"/>
              <a:t>chapter</a:t>
            </a:r>
            <a:r>
              <a:rPr lang="es-US" dirty="0"/>
              <a:t>*{Agradecimientos} % si no queremos que añada la palabra "Capitulo"</a:t>
            </a:r>
          </a:p>
          <a:p>
            <a:r>
              <a:rPr lang="es-US" dirty="0"/>
              <a:t> \</a:t>
            </a:r>
            <a:r>
              <a:rPr lang="es-US" dirty="0" err="1"/>
              <a:t>addcontentsline</a:t>
            </a:r>
            <a:r>
              <a:rPr lang="es-US" dirty="0"/>
              <a:t>{</a:t>
            </a:r>
            <a:r>
              <a:rPr lang="es-US" dirty="0" err="1"/>
              <a:t>toc</a:t>
            </a:r>
            <a:r>
              <a:rPr lang="es-US" dirty="0"/>
              <a:t>}{</a:t>
            </a:r>
            <a:r>
              <a:rPr lang="es-US" dirty="0" err="1"/>
              <a:t>chapter</a:t>
            </a:r>
            <a:r>
              <a:rPr lang="es-US" dirty="0"/>
              <a:t>}{Agradecimientos} % si queremos que aparezca en el </a:t>
            </a:r>
            <a:r>
              <a:rPr lang="es-US" dirty="0" err="1"/>
              <a:t>indice</a:t>
            </a:r>
            <a:endParaRPr lang="es-US" dirty="0"/>
          </a:p>
          <a:p>
            <a:r>
              <a:rPr lang="es-US" dirty="0"/>
              <a:t> \</a:t>
            </a:r>
            <a:r>
              <a:rPr lang="es-US" dirty="0" err="1"/>
              <a:t>markboth</a:t>
            </a:r>
            <a:r>
              <a:rPr lang="es-US" dirty="0"/>
              <a:t>{AGRADECIMIENTOS}{AGRADECIMIENTOS} % encabezado</a:t>
            </a:r>
          </a:p>
          <a:p>
            <a:r>
              <a:rPr lang="es-US" dirty="0"/>
              <a:t> ¡Muchas gracias a todos!</a:t>
            </a:r>
          </a:p>
        </p:txBody>
      </p:sp>
    </p:spTree>
    <p:extLst>
      <p:ext uri="{BB962C8B-B14F-4D97-AF65-F5344CB8AC3E}">
        <p14:creationId xmlns:p14="http://schemas.microsoft.com/office/powerpoint/2010/main" val="145117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Resumen.tex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1331640" y="1302210"/>
            <a:ext cx="7128792" cy="2031325"/>
          </a:xfrm>
          <a:prstGeom prst="rect">
            <a:avLst/>
          </a:prstGeom>
          <a:noFill/>
        </p:spPr>
        <p:txBody>
          <a:bodyPr wrap="square">
            <a:spAutoFit/>
          </a:bodyPr>
          <a:lstStyle/>
          <a:p>
            <a:r>
              <a:rPr lang="es-US" dirty="0"/>
              <a:t>% Resumen</a:t>
            </a:r>
          </a:p>
          <a:p>
            <a:r>
              <a:rPr lang="es-US" dirty="0"/>
              <a:t>\</a:t>
            </a:r>
            <a:r>
              <a:rPr lang="es-US" dirty="0" err="1"/>
              <a:t>chapter</a:t>
            </a:r>
            <a:r>
              <a:rPr lang="es-US" dirty="0"/>
              <a:t>*{Resumen} % si no queremos que añada la palabra "Capitulo"</a:t>
            </a:r>
          </a:p>
          <a:p>
            <a:r>
              <a:rPr lang="es-US" dirty="0"/>
              <a:t>\</a:t>
            </a:r>
            <a:r>
              <a:rPr lang="es-US" dirty="0" err="1"/>
              <a:t>addcontentsline</a:t>
            </a:r>
            <a:r>
              <a:rPr lang="es-US" dirty="0"/>
              <a:t>{</a:t>
            </a:r>
            <a:r>
              <a:rPr lang="es-US" dirty="0" err="1"/>
              <a:t>toc</a:t>
            </a:r>
            <a:r>
              <a:rPr lang="es-US" dirty="0"/>
              <a:t>}{</a:t>
            </a:r>
            <a:r>
              <a:rPr lang="es-US" dirty="0" err="1"/>
              <a:t>chapter</a:t>
            </a:r>
            <a:r>
              <a:rPr lang="es-US" dirty="0"/>
              <a:t>}{Resumen} % si queremos que aparezca en el índice</a:t>
            </a:r>
          </a:p>
          <a:p>
            <a:r>
              <a:rPr lang="es-US" dirty="0"/>
              <a:t>\</a:t>
            </a:r>
            <a:r>
              <a:rPr lang="es-US" dirty="0" err="1"/>
              <a:t>markboth</a:t>
            </a:r>
            <a:r>
              <a:rPr lang="es-US" dirty="0"/>
              <a:t>{RESUMEN}{RESUMEN} % encabezado</a:t>
            </a:r>
          </a:p>
          <a:p>
            <a:r>
              <a:rPr lang="es-US" dirty="0"/>
              <a:t>El resumen de mi tesis trata de .....</a:t>
            </a:r>
          </a:p>
        </p:txBody>
      </p:sp>
    </p:spTree>
    <p:extLst>
      <p:ext uri="{BB962C8B-B14F-4D97-AF65-F5344CB8AC3E}">
        <p14:creationId xmlns:p14="http://schemas.microsoft.com/office/powerpoint/2010/main" val="2073670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Indices.tex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1331640" y="1302210"/>
            <a:ext cx="7128792" cy="3416320"/>
          </a:xfrm>
          <a:prstGeom prst="rect">
            <a:avLst/>
          </a:prstGeom>
          <a:noFill/>
        </p:spPr>
        <p:txBody>
          <a:bodyPr wrap="square">
            <a:spAutoFit/>
          </a:bodyPr>
          <a:lstStyle/>
          <a:p>
            <a:r>
              <a:rPr lang="es-US" dirty="0"/>
              <a:t>% Tabla de contenidos</a:t>
            </a:r>
          </a:p>
          <a:p>
            <a:r>
              <a:rPr lang="es-US" dirty="0"/>
              <a:t>\</a:t>
            </a:r>
            <a:r>
              <a:rPr lang="es-US" dirty="0" err="1"/>
              <a:t>tableofcontents</a:t>
            </a:r>
            <a:r>
              <a:rPr lang="es-US" dirty="0"/>
              <a:t> % </a:t>
            </a:r>
            <a:r>
              <a:rPr lang="es-US" dirty="0" err="1"/>
              <a:t>indice</a:t>
            </a:r>
            <a:r>
              <a:rPr lang="es-US" dirty="0"/>
              <a:t> de contenidos</a:t>
            </a:r>
          </a:p>
          <a:p>
            <a:r>
              <a:rPr lang="es-US" dirty="0"/>
              <a:t>\</a:t>
            </a:r>
            <a:r>
              <a:rPr lang="es-US" dirty="0" err="1"/>
              <a:t>cleardoublepage</a:t>
            </a:r>
            <a:endParaRPr lang="es-US" dirty="0"/>
          </a:p>
          <a:p>
            <a:endParaRPr lang="es-US" dirty="0"/>
          </a:p>
          <a:p>
            <a:r>
              <a:rPr lang="es-US" dirty="0"/>
              <a:t>% </a:t>
            </a:r>
            <a:r>
              <a:rPr lang="es-US" dirty="0" err="1"/>
              <a:t>Indice</a:t>
            </a:r>
            <a:r>
              <a:rPr lang="es-US" dirty="0"/>
              <a:t> de figuras</a:t>
            </a:r>
          </a:p>
          <a:p>
            <a:r>
              <a:rPr lang="es-US" dirty="0"/>
              <a:t>\</a:t>
            </a:r>
            <a:r>
              <a:rPr lang="es-US" dirty="0" err="1"/>
              <a:t>addcontentsline</a:t>
            </a:r>
            <a:r>
              <a:rPr lang="es-US" dirty="0"/>
              <a:t>{</a:t>
            </a:r>
            <a:r>
              <a:rPr lang="es-US" dirty="0" err="1"/>
              <a:t>toc</a:t>
            </a:r>
            <a:r>
              <a:rPr lang="es-US" dirty="0"/>
              <a:t>}{</a:t>
            </a:r>
            <a:r>
              <a:rPr lang="es-US" dirty="0" err="1"/>
              <a:t>chapter</a:t>
            </a:r>
            <a:r>
              <a:rPr lang="es-US" dirty="0"/>
              <a:t>}{Lista de figuras} % para que aparezca en el </a:t>
            </a:r>
            <a:r>
              <a:rPr lang="es-US" dirty="0" err="1"/>
              <a:t>indice</a:t>
            </a:r>
            <a:r>
              <a:rPr lang="es-US" dirty="0"/>
              <a:t> de contenidos</a:t>
            </a:r>
          </a:p>
          <a:p>
            <a:r>
              <a:rPr lang="es-US" dirty="0"/>
              <a:t>\</a:t>
            </a:r>
            <a:r>
              <a:rPr lang="es-US" dirty="0" err="1"/>
              <a:t>listoffigures</a:t>
            </a:r>
            <a:r>
              <a:rPr lang="es-US" dirty="0"/>
              <a:t> % </a:t>
            </a:r>
            <a:r>
              <a:rPr lang="es-US" dirty="0" err="1"/>
              <a:t>indice</a:t>
            </a:r>
            <a:r>
              <a:rPr lang="es-US" dirty="0"/>
              <a:t> de figuras</a:t>
            </a:r>
          </a:p>
          <a:p>
            <a:r>
              <a:rPr lang="es-US" dirty="0"/>
              <a:t>\</a:t>
            </a:r>
            <a:r>
              <a:rPr lang="es-US" dirty="0" err="1"/>
              <a:t>cleardoublepage</a:t>
            </a:r>
            <a:endParaRPr lang="es-US" dirty="0"/>
          </a:p>
          <a:p>
            <a:r>
              <a:rPr lang="es-US" dirty="0"/>
              <a:t>\</a:t>
            </a:r>
            <a:r>
              <a:rPr lang="es-US" dirty="0" err="1"/>
              <a:t>addcontentsline</a:t>
            </a:r>
            <a:r>
              <a:rPr lang="es-US" dirty="0"/>
              <a:t>{</a:t>
            </a:r>
            <a:r>
              <a:rPr lang="es-US" dirty="0" err="1"/>
              <a:t>toc</a:t>
            </a:r>
            <a:r>
              <a:rPr lang="es-US" dirty="0"/>
              <a:t>}{</a:t>
            </a:r>
            <a:r>
              <a:rPr lang="es-US" dirty="0" err="1"/>
              <a:t>chapter</a:t>
            </a:r>
            <a:r>
              <a:rPr lang="es-US" dirty="0"/>
              <a:t>}{Lista de tablas} % para que aparezca en el </a:t>
            </a:r>
            <a:r>
              <a:rPr lang="es-US" dirty="0" err="1"/>
              <a:t>indice</a:t>
            </a:r>
            <a:r>
              <a:rPr lang="es-US" dirty="0"/>
              <a:t> de contenidos</a:t>
            </a:r>
          </a:p>
          <a:p>
            <a:r>
              <a:rPr lang="es-US" dirty="0"/>
              <a:t>\</a:t>
            </a:r>
            <a:r>
              <a:rPr lang="es-US" dirty="0" err="1"/>
              <a:t>listoftables</a:t>
            </a:r>
            <a:r>
              <a:rPr lang="es-US" dirty="0"/>
              <a:t> % </a:t>
            </a:r>
            <a:r>
              <a:rPr lang="es-US" dirty="0" err="1"/>
              <a:t>indice</a:t>
            </a:r>
            <a:r>
              <a:rPr lang="es-US" dirty="0"/>
              <a:t> de tablas</a:t>
            </a:r>
          </a:p>
        </p:txBody>
      </p:sp>
    </p:spTree>
    <p:extLst>
      <p:ext uri="{BB962C8B-B14F-4D97-AF65-F5344CB8AC3E}">
        <p14:creationId xmlns:p14="http://schemas.microsoft.com/office/powerpoint/2010/main" val="6471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Capitulo_1.tex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539552" y="980728"/>
            <a:ext cx="8460432" cy="5416868"/>
          </a:xfrm>
          <a:prstGeom prst="rect">
            <a:avLst/>
          </a:prstGeom>
          <a:noFill/>
        </p:spPr>
        <p:txBody>
          <a:bodyPr wrap="square">
            <a:spAutoFit/>
          </a:bodyPr>
          <a:lstStyle/>
          <a:p>
            <a:r>
              <a:rPr lang="es-US" sz="1600" dirty="0"/>
              <a:t>% Capítulo 1</a:t>
            </a:r>
          </a:p>
          <a:p>
            <a:r>
              <a:rPr lang="es-US" sz="1600" dirty="0"/>
              <a:t>\</a:t>
            </a:r>
            <a:r>
              <a:rPr lang="es-US" sz="1600" dirty="0" err="1"/>
              <a:t>chapter</a:t>
            </a:r>
            <a:r>
              <a:rPr lang="es-US" sz="1600" dirty="0"/>
              <a:t>{Introducción}\</a:t>
            </a:r>
            <a:r>
              <a:rPr lang="es-US" sz="1600" dirty="0" err="1"/>
              <a:t>label</a:t>
            </a:r>
            <a:r>
              <a:rPr lang="es-US" sz="1600" dirty="0"/>
              <a:t>{</a:t>
            </a:r>
            <a:r>
              <a:rPr lang="es-US" sz="1600" dirty="0" err="1"/>
              <a:t>cap.introduccion</a:t>
            </a:r>
            <a:r>
              <a:rPr lang="es-US" sz="1600" dirty="0"/>
              <a:t>}</a:t>
            </a:r>
          </a:p>
          <a:p>
            <a:r>
              <a:rPr lang="es-US" sz="1600" dirty="0"/>
              <a:t>\</a:t>
            </a:r>
            <a:r>
              <a:rPr lang="es-US" sz="1600" dirty="0" err="1"/>
              <a:t>pagenumbering</a:t>
            </a:r>
            <a:r>
              <a:rPr lang="es-US" sz="1600" dirty="0"/>
              <a:t>{</a:t>
            </a:r>
            <a:r>
              <a:rPr lang="es-US" sz="1600" dirty="0" err="1"/>
              <a:t>arabic</a:t>
            </a:r>
            <a:r>
              <a:rPr lang="es-US" sz="1600" dirty="0"/>
              <a:t>} % para empezar la numeración con números</a:t>
            </a:r>
          </a:p>
          <a:p>
            <a:r>
              <a:rPr lang="es-US" sz="1600" dirty="0"/>
              <a:t>Érase una vez ... La inteligencia artificial es parte de las ciencias de la computación, como se muestra en la Figura </a:t>
            </a:r>
          </a:p>
          <a:p>
            <a:endParaRPr lang="es-US" sz="1600" dirty="0"/>
          </a:p>
          <a:p>
            <a:r>
              <a:rPr lang="es-US" sz="1600" dirty="0"/>
              <a:t>\</a:t>
            </a:r>
            <a:r>
              <a:rPr lang="es-US" sz="1600" dirty="0" err="1"/>
              <a:t>begin</a:t>
            </a:r>
            <a:r>
              <a:rPr lang="es-US" sz="1600" dirty="0"/>
              <a:t>{figure}[h]</a:t>
            </a:r>
          </a:p>
          <a:p>
            <a:r>
              <a:rPr lang="es-US" sz="1600" dirty="0"/>
              <a:t>    \</a:t>
            </a:r>
            <a:r>
              <a:rPr lang="es-US" sz="1600" dirty="0" err="1"/>
              <a:t>centering</a:t>
            </a:r>
            <a:endParaRPr lang="es-US" sz="1600" dirty="0"/>
          </a:p>
          <a:p>
            <a:r>
              <a:rPr lang="es-US" sz="1600" dirty="0"/>
              <a:t>    \</a:t>
            </a:r>
            <a:r>
              <a:rPr lang="es-US" sz="1600" dirty="0" err="1"/>
              <a:t>includegraphics</a:t>
            </a:r>
            <a:r>
              <a:rPr lang="es-US" sz="1600" dirty="0"/>
              <a:t>[</a:t>
            </a:r>
            <a:r>
              <a:rPr lang="es-US" sz="1600" dirty="0" err="1"/>
              <a:t>width</a:t>
            </a:r>
            <a:r>
              <a:rPr lang="es-US" sz="1600" dirty="0"/>
              <a:t>=7cm]{figuras/</a:t>
            </a:r>
            <a:r>
              <a:rPr lang="es-US" sz="1600" dirty="0" err="1"/>
              <a:t>Inteligencia_artificial.png</a:t>
            </a:r>
            <a:r>
              <a:rPr lang="es-US" sz="1600" dirty="0"/>
              <a:t>}</a:t>
            </a:r>
          </a:p>
          <a:p>
            <a:r>
              <a:rPr lang="es-US" sz="1600" dirty="0"/>
              <a:t>    \</a:t>
            </a:r>
            <a:r>
              <a:rPr lang="es-US" sz="1600" dirty="0" err="1"/>
              <a:t>caption</a:t>
            </a:r>
            <a:r>
              <a:rPr lang="es-US" sz="1600" dirty="0"/>
              <a:t>{Paradigmas de la Inteligencia Artificial}</a:t>
            </a:r>
          </a:p>
          <a:p>
            <a:r>
              <a:rPr lang="es-US" sz="1600" dirty="0"/>
              <a:t>    \</a:t>
            </a:r>
            <a:r>
              <a:rPr lang="es-US" sz="1600" dirty="0" err="1"/>
              <a:t>label</a:t>
            </a:r>
            <a:r>
              <a:rPr lang="es-US" sz="1600" dirty="0"/>
              <a:t>{fig:Figura1}</a:t>
            </a:r>
          </a:p>
          <a:p>
            <a:r>
              <a:rPr lang="es-US" sz="1600" dirty="0"/>
              <a:t>\</a:t>
            </a:r>
            <a:r>
              <a:rPr lang="es-US" sz="1600" dirty="0" err="1"/>
              <a:t>end</a:t>
            </a:r>
            <a:r>
              <a:rPr lang="es-US" sz="1600" dirty="0"/>
              <a:t>{figure}</a:t>
            </a:r>
          </a:p>
          <a:p>
            <a:endParaRPr lang="es-US" sz="1600" dirty="0"/>
          </a:p>
          <a:p>
            <a:r>
              <a:rPr lang="es-US" sz="1600" dirty="0"/>
              <a:t>\</a:t>
            </a:r>
            <a:r>
              <a:rPr lang="es-US" sz="1600" dirty="0" err="1"/>
              <a:t>section</a:t>
            </a:r>
            <a:r>
              <a:rPr lang="es-US" sz="1600" dirty="0"/>
              <a:t>{sección1}</a:t>
            </a:r>
          </a:p>
          <a:p>
            <a:r>
              <a:rPr lang="es-US" sz="1600" dirty="0"/>
              <a:t>Bla bla bla</a:t>
            </a:r>
          </a:p>
          <a:p>
            <a:r>
              <a:rPr lang="es-US" sz="1600" dirty="0"/>
              <a:t>\</a:t>
            </a:r>
            <a:r>
              <a:rPr lang="es-US" sz="1600" dirty="0" err="1"/>
              <a:t>subsection</a:t>
            </a:r>
            <a:r>
              <a:rPr lang="es-US" sz="1600" dirty="0"/>
              <a:t>{subsección1}</a:t>
            </a:r>
          </a:p>
          <a:p>
            <a:r>
              <a:rPr lang="es-US" sz="1600" dirty="0" err="1"/>
              <a:t>Ble</a:t>
            </a:r>
            <a:r>
              <a:rPr lang="es-US" sz="1600" dirty="0"/>
              <a:t> </a:t>
            </a:r>
            <a:r>
              <a:rPr lang="es-US" sz="1600" dirty="0" err="1"/>
              <a:t>ble</a:t>
            </a:r>
            <a:r>
              <a:rPr lang="es-US" sz="1600" dirty="0"/>
              <a:t> </a:t>
            </a:r>
            <a:r>
              <a:rPr lang="es-US" sz="1600" dirty="0" err="1"/>
              <a:t>ble</a:t>
            </a:r>
            <a:endParaRPr lang="es-US" sz="1600" dirty="0"/>
          </a:p>
          <a:p>
            <a:r>
              <a:rPr lang="es-US" sz="1600" dirty="0"/>
              <a:t>\</a:t>
            </a:r>
            <a:r>
              <a:rPr lang="es-US" sz="1600" dirty="0" err="1"/>
              <a:t>subsubsection</a:t>
            </a:r>
            <a:r>
              <a:rPr lang="es-US" sz="1600" dirty="0"/>
              <a:t>{subsubsección1}</a:t>
            </a:r>
          </a:p>
          <a:p>
            <a:r>
              <a:rPr lang="es-US" sz="1600" dirty="0" err="1"/>
              <a:t>Bli</a:t>
            </a:r>
            <a:r>
              <a:rPr lang="es-US" sz="1600" dirty="0"/>
              <a:t> </a:t>
            </a:r>
            <a:r>
              <a:rPr lang="es-US" sz="1600" dirty="0" err="1"/>
              <a:t>bli</a:t>
            </a:r>
            <a:r>
              <a:rPr lang="es-US" sz="1600" dirty="0"/>
              <a:t> </a:t>
            </a:r>
            <a:r>
              <a:rPr lang="es-US" sz="1600" dirty="0" err="1"/>
              <a:t>bli</a:t>
            </a:r>
            <a:endParaRPr lang="es-US" sz="1600" dirty="0"/>
          </a:p>
          <a:p>
            <a:r>
              <a:rPr lang="es-US" sz="1600" dirty="0"/>
              <a:t>\</a:t>
            </a:r>
            <a:r>
              <a:rPr lang="es-US" sz="1600" dirty="0" err="1"/>
              <a:t>paragraph</a:t>
            </a:r>
            <a:r>
              <a:rPr lang="es-US" sz="1600" dirty="0"/>
              <a:t>{párrafo1}</a:t>
            </a:r>
          </a:p>
          <a:p>
            <a:r>
              <a:rPr lang="es-US" sz="1600" dirty="0" err="1"/>
              <a:t>Blo</a:t>
            </a:r>
            <a:r>
              <a:rPr lang="es-US" sz="1600" dirty="0"/>
              <a:t> </a:t>
            </a:r>
            <a:r>
              <a:rPr lang="es-US" sz="1600" dirty="0" err="1"/>
              <a:t>blo</a:t>
            </a:r>
            <a:r>
              <a:rPr lang="es-US" sz="1600" dirty="0"/>
              <a:t> </a:t>
            </a:r>
            <a:r>
              <a:rPr lang="es-US" sz="1600" dirty="0" err="1"/>
              <a:t>blo</a:t>
            </a:r>
            <a:endParaRPr lang="es-US" sz="1600" dirty="0"/>
          </a:p>
        </p:txBody>
      </p:sp>
    </p:spTree>
    <p:extLst>
      <p:ext uri="{BB962C8B-B14F-4D97-AF65-F5344CB8AC3E}">
        <p14:creationId xmlns:p14="http://schemas.microsoft.com/office/powerpoint/2010/main" val="1802704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Capitulo_2.tex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539552" y="980728"/>
            <a:ext cx="8460432" cy="5478423"/>
          </a:xfrm>
          <a:prstGeom prst="rect">
            <a:avLst/>
          </a:prstGeom>
          <a:noFill/>
        </p:spPr>
        <p:txBody>
          <a:bodyPr wrap="square">
            <a:spAutoFit/>
          </a:bodyPr>
          <a:lstStyle/>
          <a:p>
            <a:r>
              <a:rPr lang="es-US" sz="1400" dirty="0"/>
              <a:t>% Capítulo 2</a:t>
            </a:r>
          </a:p>
          <a:p>
            <a:r>
              <a:rPr lang="es-US" sz="1400" dirty="0"/>
              <a:t>\</a:t>
            </a:r>
            <a:r>
              <a:rPr lang="es-US" sz="1400" dirty="0" err="1"/>
              <a:t>chapter</a:t>
            </a:r>
            <a:r>
              <a:rPr lang="es-US" sz="1400" dirty="0"/>
              <a:t>{Diseño Metodológico}\</a:t>
            </a:r>
            <a:r>
              <a:rPr lang="es-US" sz="1400" dirty="0" err="1"/>
              <a:t>label</a:t>
            </a:r>
            <a:r>
              <a:rPr lang="es-US" sz="1400" dirty="0"/>
              <a:t>{</a:t>
            </a:r>
            <a:r>
              <a:rPr lang="es-US" sz="1400" dirty="0" err="1"/>
              <a:t>cap.metodlogia</a:t>
            </a:r>
            <a:r>
              <a:rPr lang="es-US" sz="1400" dirty="0"/>
              <a:t>}</a:t>
            </a:r>
          </a:p>
          <a:p>
            <a:r>
              <a:rPr lang="es-US" sz="1400" dirty="0"/>
              <a:t>El diseño metodológico incluye materiales e </a:t>
            </a:r>
            <a:r>
              <a:rPr lang="es-US" sz="1400" dirty="0" err="1"/>
              <a:t>instruemntos</a:t>
            </a:r>
            <a:r>
              <a:rPr lang="es-US" sz="1400" dirty="0"/>
              <a:t>, que resumen en la Tabla</a:t>
            </a:r>
          </a:p>
          <a:p>
            <a:endParaRPr lang="es-US" sz="1400" dirty="0"/>
          </a:p>
          <a:p>
            <a:r>
              <a:rPr lang="es-US" sz="1400" dirty="0"/>
              <a:t>% Table </a:t>
            </a:r>
            <a:r>
              <a:rPr lang="es-US" sz="1400" dirty="0" err="1"/>
              <a:t>generated</a:t>
            </a:r>
            <a:r>
              <a:rPr lang="es-US" sz="1400" dirty="0"/>
              <a:t> </a:t>
            </a:r>
            <a:r>
              <a:rPr lang="es-US" sz="1400" dirty="0" err="1"/>
              <a:t>by</a:t>
            </a:r>
            <a:r>
              <a:rPr lang="es-US" sz="1400" dirty="0"/>
              <a:t> Excel2LaTeX </a:t>
            </a:r>
            <a:r>
              <a:rPr lang="es-US" sz="1400" dirty="0" err="1"/>
              <a:t>from</a:t>
            </a:r>
            <a:r>
              <a:rPr lang="es-US" sz="1400" dirty="0"/>
              <a:t> </a:t>
            </a:r>
            <a:r>
              <a:rPr lang="es-US" sz="1400" dirty="0" err="1"/>
              <a:t>sheet</a:t>
            </a:r>
            <a:r>
              <a:rPr lang="es-US" sz="1400" dirty="0"/>
              <a:t> 'Hoja1'</a:t>
            </a:r>
          </a:p>
          <a:p>
            <a:r>
              <a:rPr lang="es-US" sz="1400" dirty="0"/>
              <a:t>\</a:t>
            </a:r>
            <a:r>
              <a:rPr lang="es-US" sz="1400" dirty="0" err="1"/>
              <a:t>begin</a:t>
            </a:r>
            <a:r>
              <a:rPr lang="es-US" sz="1400" dirty="0"/>
              <a:t>{table}[</a:t>
            </a:r>
            <a:r>
              <a:rPr lang="es-US" sz="1400" dirty="0" err="1"/>
              <a:t>htbp</a:t>
            </a:r>
            <a:r>
              <a:rPr lang="es-US" sz="1400" dirty="0"/>
              <a:t>]</a:t>
            </a:r>
          </a:p>
          <a:p>
            <a:r>
              <a:rPr lang="es-US" sz="1400" dirty="0"/>
              <a:t>  \</a:t>
            </a:r>
            <a:r>
              <a:rPr lang="es-US" sz="1400" dirty="0" err="1"/>
              <a:t>centering</a:t>
            </a:r>
            <a:endParaRPr lang="es-US" sz="1400" dirty="0"/>
          </a:p>
          <a:p>
            <a:r>
              <a:rPr lang="es-US" sz="1400" dirty="0"/>
              <a:t>  \</a:t>
            </a:r>
            <a:r>
              <a:rPr lang="es-US" sz="1400" dirty="0" err="1"/>
              <a:t>caption</a:t>
            </a:r>
            <a:r>
              <a:rPr lang="es-US" sz="1400" dirty="0"/>
              <a:t>{Instrumentos de la investigación}</a:t>
            </a:r>
          </a:p>
          <a:p>
            <a:r>
              <a:rPr lang="es-US" sz="1400" dirty="0"/>
              <a:t>    \</a:t>
            </a:r>
            <a:r>
              <a:rPr lang="es-US" sz="1400" dirty="0" err="1"/>
              <a:t>begin</a:t>
            </a:r>
            <a:r>
              <a:rPr lang="es-US" sz="1400" dirty="0"/>
              <a:t>{tabular}{|</a:t>
            </a:r>
            <a:r>
              <a:rPr lang="es-US" sz="1400" dirty="0" err="1"/>
              <a:t>l|p</a:t>
            </a:r>
            <a:r>
              <a:rPr lang="es-US" sz="1400" dirty="0"/>
              <a:t>{14.415em}|r|}</a:t>
            </a:r>
          </a:p>
          <a:p>
            <a:r>
              <a:rPr lang="es-US" sz="1400" dirty="0"/>
              <a:t>    \</a:t>
            </a:r>
            <a:r>
              <a:rPr lang="es-US" sz="1400" dirty="0" err="1"/>
              <a:t>toprule</a:t>
            </a:r>
            <a:endParaRPr lang="es-US" sz="1400" dirty="0"/>
          </a:p>
          <a:p>
            <a:r>
              <a:rPr lang="es-US" sz="1400" dirty="0"/>
              <a:t>    \</a:t>
            </a:r>
            <a:r>
              <a:rPr lang="es-US" sz="1400" dirty="0" err="1"/>
              <a:t>rowcolor</a:t>
            </a:r>
            <a:r>
              <a:rPr lang="es-US" sz="1400" dirty="0"/>
              <a:t>[</a:t>
            </a:r>
            <a:r>
              <a:rPr lang="es-US" sz="1400" dirty="0" err="1"/>
              <a:t>rgb</a:t>
            </a:r>
            <a:r>
              <a:rPr lang="es-US" sz="1400" dirty="0"/>
              <a:t>]{ .906,  .902,  .902} \</a:t>
            </a:r>
            <a:r>
              <a:rPr lang="es-US" sz="1400" dirty="0" err="1"/>
              <a:t>multicolumn</a:t>
            </a:r>
            <a:r>
              <a:rPr lang="es-US" sz="1400" dirty="0"/>
              <a:t>{1}{|c|}{\</a:t>
            </a:r>
            <a:r>
              <a:rPr lang="es-US" sz="1400" dirty="0" err="1"/>
              <a:t>textbf</a:t>
            </a:r>
            <a:r>
              <a:rPr lang="es-US" sz="1400" dirty="0"/>
              <a:t>{</a:t>
            </a:r>
            <a:r>
              <a:rPr lang="es-US" sz="1400" dirty="0" err="1"/>
              <a:t>Intrumentos</a:t>
            </a:r>
            <a:r>
              <a:rPr lang="es-US" sz="1400" dirty="0"/>
              <a:t>}} &amp; \</a:t>
            </a:r>
            <a:r>
              <a:rPr lang="es-US" sz="1400" dirty="0" err="1"/>
              <a:t>multicolumn</a:t>
            </a:r>
            <a:r>
              <a:rPr lang="es-US" sz="1400" dirty="0"/>
              <a:t>{1}{c|}{\</a:t>
            </a:r>
            <a:r>
              <a:rPr lang="es-US" sz="1400" dirty="0" err="1"/>
              <a:t>textbf</a:t>
            </a:r>
            <a:r>
              <a:rPr lang="es-US" sz="1400" dirty="0"/>
              <a:t>{</a:t>
            </a:r>
            <a:r>
              <a:rPr lang="es-US" sz="1400" dirty="0" err="1"/>
              <a:t>Descipción</a:t>
            </a:r>
            <a:r>
              <a:rPr lang="es-US" sz="1400" dirty="0"/>
              <a:t>}} &amp; \</a:t>
            </a:r>
            <a:r>
              <a:rPr lang="es-US" sz="1400" dirty="0" err="1"/>
              <a:t>multicolumn</a:t>
            </a:r>
            <a:r>
              <a:rPr lang="es-US" sz="1400" dirty="0"/>
              <a:t>{1}{c|}{\</a:t>
            </a:r>
            <a:r>
              <a:rPr lang="es-US" sz="1400" dirty="0" err="1"/>
              <a:t>textbf</a:t>
            </a:r>
            <a:r>
              <a:rPr lang="es-US" sz="1400" dirty="0"/>
              <a:t>{Participantes}} \\</a:t>
            </a:r>
          </a:p>
          <a:p>
            <a:r>
              <a:rPr lang="es-US" sz="1400" dirty="0"/>
              <a:t>    \</a:t>
            </a:r>
            <a:r>
              <a:rPr lang="es-US" sz="1400" dirty="0" err="1"/>
              <a:t>midrule</a:t>
            </a:r>
            <a:endParaRPr lang="es-US" sz="1400" dirty="0"/>
          </a:p>
          <a:p>
            <a:r>
              <a:rPr lang="es-US" sz="1400" dirty="0"/>
              <a:t>    \</a:t>
            </a:r>
            <a:r>
              <a:rPr lang="es-US" sz="1400" dirty="0" err="1"/>
              <a:t>rowcolor</a:t>
            </a:r>
            <a:r>
              <a:rPr lang="es-US" sz="1400" dirty="0"/>
              <a:t>[</a:t>
            </a:r>
            <a:r>
              <a:rPr lang="es-US" sz="1400" dirty="0" err="1"/>
              <a:t>rgb</a:t>
            </a:r>
            <a:r>
              <a:rPr lang="es-US" sz="1400" dirty="0"/>
              <a:t>]{ .741,  .843,  .933} Encuesta &amp; Cuestionario en línea para recabar </a:t>
            </a:r>
            <a:r>
              <a:rPr lang="es-US" sz="1400" dirty="0" err="1"/>
              <a:t>informacion</a:t>
            </a:r>
            <a:r>
              <a:rPr lang="es-US" sz="1400" dirty="0"/>
              <a:t> a estudiantes &amp; 35 \\</a:t>
            </a:r>
          </a:p>
          <a:p>
            <a:r>
              <a:rPr lang="es-US" sz="1400" dirty="0"/>
              <a:t>    \</a:t>
            </a:r>
            <a:r>
              <a:rPr lang="es-US" sz="1400" dirty="0" err="1"/>
              <a:t>midrule</a:t>
            </a:r>
            <a:endParaRPr lang="es-US" sz="1400" dirty="0"/>
          </a:p>
          <a:p>
            <a:r>
              <a:rPr lang="es-US" sz="1400" dirty="0"/>
              <a:t>    Entrevista &amp; Entrevista </a:t>
            </a:r>
            <a:r>
              <a:rPr lang="es-US" sz="1400" dirty="0" err="1"/>
              <a:t>estucturada</a:t>
            </a:r>
            <a:r>
              <a:rPr lang="es-US" sz="1400" dirty="0"/>
              <a:t> para </a:t>
            </a:r>
            <a:r>
              <a:rPr lang="es-US" sz="1400" dirty="0" err="1"/>
              <a:t>recbar</a:t>
            </a:r>
            <a:r>
              <a:rPr lang="es-US" sz="1400" dirty="0"/>
              <a:t> información de docentes &amp; 5 \\</a:t>
            </a:r>
          </a:p>
          <a:p>
            <a:r>
              <a:rPr lang="es-US" sz="1400" dirty="0"/>
              <a:t>    \</a:t>
            </a:r>
            <a:r>
              <a:rPr lang="es-US" sz="1400" dirty="0" err="1"/>
              <a:t>midrule</a:t>
            </a:r>
            <a:endParaRPr lang="es-US" sz="1400" dirty="0"/>
          </a:p>
          <a:p>
            <a:r>
              <a:rPr lang="es-US" sz="1400" dirty="0"/>
              <a:t>    \</a:t>
            </a:r>
            <a:r>
              <a:rPr lang="es-US" sz="1400" dirty="0" err="1"/>
              <a:t>rowcolor</a:t>
            </a:r>
            <a:r>
              <a:rPr lang="es-US" sz="1400" dirty="0"/>
              <a:t>[</a:t>
            </a:r>
            <a:r>
              <a:rPr lang="es-US" sz="1400" dirty="0" err="1"/>
              <a:t>rgb</a:t>
            </a:r>
            <a:r>
              <a:rPr lang="es-US" sz="1400" dirty="0"/>
              <a:t>]{ .741,  .843,  .933} Grupo focal &amp; Taller con expertos &amp; 7 \\</a:t>
            </a:r>
          </a:p>
          <a:p>
            <a:r>
              <a:rPr lang="es-US" sz="1400" dirty="0"/>
              <a:t>    \</a:t>
            </a:r>
            <a:r>
              <a:rPr lang="es-US" sz="1400" dirty="0" err="1"/>
              <a:t>bottomrule</a:t>
            </a:r>
            <a:endParaRPr lang="es-US" sz="1400" dirty="0"/>
          </a:p>
          <a:p>
            <a:r>
              <a:rPr lang="es-US" sz="1400" dirty="0"/>
              <a:t>    \</a:t>
            </a:r>
            <a:r>
              <a:rPr lang="es-US" sz="1400" dirty="0" err="1"/>
              <a:t>end</a:t>
            </a:r>
            <a:r>
              <a:rPr lang="es-US" sz="1400" dirty="0"/>
              <a:t>{tabular}%</a:t>
            </a:r>
          </a:p>
          <a:p>
            <a:r>
              <a:rPr lang="es-US" sz="1400" dirty="0"/>
              <a:t>  \</a:t>
            </a:r>
            <a:r>
              <a:rPr lang="es-US" sz="1400" dirty="0" err="1"/>
              <a:t>label</a:t>
            </a:r>
            <a:r>
              <a:rPr lang="es-US" sz="1400" dirty="0"/>
              <a:t>{tab:Tabla1}%</a:t>
            </a:r>
          </a:p>
          <a:p>
            <a:r>
              <a:rPr lang="es-US" sz="1400" dirty="0"/>
              <a:t>\</a:t>
            </a:r>
            <a:r>
              <a:rPr lang="es-US" sz="1400" dirty="0" err="1"/>
              <a:t>end</a:t>
            </a:r>
            <a:r>
              <a:rPr lang="es-US" sz="1400" dirty="0"/>
              <a:t>{table}%</a:t>
            </a:r>
          </a:p>
          <a:p>
            <a:endParaRPr lang="es-US" sz="1400" dirty="0"/>
          </a:p>
        </p:txBody>
      </p:sp>
    </p:spTree>
    <p:extLst>
      <p:ext uri="{BB962C8B-B14F-4D97-AF65-F5344CB8AC3E}">
        <p14:creationId xmlns:p14="http://schemas.microsoft.com/office/powerpoint/2010/main" val="1447527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Capitulo_2.tex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539552" y="980728"/>
            <a:ext cx="8460432" cy="2554545"/>
          </a:xfrm>
          <a:prstGeom prst="rect">
            <a:avLst/>
          </a:prstGeom>
          <a:noFill/>
        </p:spPr>
        <p:txBody>
          <a:bodyPr wrap="square">
            <a:spAutoFit/>
          </a:bodyPr>
          <a:lstStyle/>
          <a:p>
            <a:endParaRPr lang="es-US" sz="1600" dirty="0"/>
          </a:p>
          <a:p>
            <a:r>
              <a:rPr lang="es-US" sz="1600" dirty="0"/>
              <a:t>\</a:t>
            </a:r>
            <a:r>
              <a:rPr lang="es-US" sz="1600" dirty="0" err="1"/>
              <a:t>section</a:t>
            </a:r>
            <a:r>
              <a:rPr lang="es-US" sz="1600" dirty="0"/>
              <a:t>{sección1}</a:t>
            </a:r>
          </a:p>
          <a:p>
            <a:r>
              <a:rPr lang="es-US" sz="1600" dirty="0"/>
              <a:t>Bla bla bla</a:t>
            </a:r>
          </a:p>
          <a:p>
            <a:r>
              <a:rPr lang="es-US" sz="1600" dirty="0"/>
              <a:t>\</a:t>
            </a:r>
            <a:r>
              <a:rPr lang="es-US" sz="1600" dirty="0" err="1"/>
              <a:t>subsection</a:t>
            </a:r>
            <a:r>
              <a:rPr lang="es-US" sz="1600" dirty="0"/>
              <a:t>{subsección1}</a:t>
            </a:r>
          </a:p>
          <a:p>
            <a:r>
              <a:rPr lang="es-US" sz="1600" dirty="0" err="1"/>
              <a:t>Ble</a:t>
            </a:r>
            <a:r>
              <a:rPr lang="es-US" sz="1600" dirty="0"/>
              <a:t> </a:t>
            </a:r>
            <a:r>
              <a:rPr lang="es-US" sz="1600" dirty="0" err="1"/>
              <a:t>ble</a:t>
            </a:r>
            <a:r>
              <a:rPr lang="es-US" sz="1600" dirty="0"/>
              <a:t> </a:t>
            </a:r>
            <a:r>
              <a:rPr lang="es-US" sz="1600" dirty="0" err="1"/>
              <a:t>ble</a:t>
            </a:r>
            <a:endParaRPr lang="es-US" sz="1600" dirty="0"/>
          </a:p>
          <a:p>
            <a:r>
              <a:rPr lang="es-US" sz="1600" dirty="0"/>
              <a:t>\</a:t>
            </a:r>
            <a:r>
              <a:rPr lang="es-US" sz="1600" dirty="0" err="1"/>
              <a:t>subsubsection</a:t>
            </a:r>
            <a:r>
              <a:rPr lang="es-US" sz="1600" dirty="0"/>
              <a:t>{subsubsección1}</a:t>
            </a:r>
          </a:p>
          <a:p>
            <a:r>
              <a:rPr lang="es-US" sz="1600" dirty="0" err="1"/>
              <a:t>Bli</a:t>
            </a:r>
            <a:r>
              <a:rPr lang="es-US" sz="1600" dirty="0"/>
              <a:t> </a:t>
            </a:r>
            <a:r>
              <a:rPr lang="es-US" sz="1600" dirty="0" err="1"/>
              <a:t>bli</a:t>
            </a:r>
            <a:r>
              <a:rPr lang="es-US" sz="1600" dirty="0"/>
              <a:t> </a:t>
            </a:r>
            <a:r>
              <a:rPr lang="es-US" sz="1600" dirty="0" err="1"/>
              <a:t>bli</a:t>
            </a:r>
            <a:endParaRPr lang="es-US" sz="1600" dirty="0"/>
          </a:p>
          <a:p>
            <a:r>
              <a:rPr lang="es-US" sz="1600" dirty="0"/>
              <a:t>\</a:t>
            </a:r>
            <a:r>
              <a:rPr lang="es-US" sz="1600" dirty="0" err="1"/>
              <a:t>paragraph</a:t>
            </a:r>
            <a:r>
              <a:rPr lang="es-US" sz="1600" dirty="0"/>
              <a:t>{párrafo1}</a:t>
            </a:r>
          </a:p>
          <a:p>
            <a:r>
              <a:rPr lang="es-US" sz="1600" dirty="0"/>
              <a:t>Para insertar la bibliografía tenemos dos autores \cite{</a:t>
            </a:r>
            <a:r>
              <a:rPr lang="es-US" sz="1600" dirty="0" err="1"/>
              <a:t>Codigo</a:t>
            </a:r>
            <a:r>
              <a:rPr lang="es-US" sz="1600" dirty="0"/>
              <a:t>} y \cite{González2019}</a:t>
            </a:r>
          </a:p>
        </p:txBody>
      </p:sp>
    </p:spTree>
    <p:extLst>
      <p:ext uri="{BB962C8B-B14F-4D97-AF65-F5344CB8AC3E}">
        <p14:creationId xmlns:p14="http://schemas.microsoft.com/office/powerpoint/2010/main" val="585600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Bibliografia.bib</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539552" y="980728"/>
            <a:ext cx="8460432" cy="5262979"/>
          </a:xfrm>
          <a:prstGeom prst="rect">
            <a:avLst/>
          </a:prstGeom>
          <a:noFill/>
        </p:spPr>
        <p:txBody>
          <a:bodyPr wrap="square">
            <a:spAutoFit/>
          </a:bodyPr>
          <a:lstStyle/>
          <a:p>
            <a:r>
              <a:rPr lang="es-US" sz="1600" dirty="0"/>
              <a:t>%%%%%%BIBLIOGRAFIA%%%%%%</a:t>
            </a:r>
          </a:p>
          <a:p>
            <a:r>
              <a:rPr lang="es-US" sz="1600" dirty="0"/>
              <a:t>@</a:t>
            </a:r>
            <a:r>
              <a:rPr lang="es-US" sz="1600" dirty="0" err="1"/>
              <a:t>article</a:t>
            </a:r>
            <a:r>
              <a:rPr lang="es-US" sz="1600" dirty="0"/>
              <a:t>{González2019,</a:t>
            </a:r>
          </a:p>
          <a:p>
            <a:r>
              <a:rPr lang="es-US" sz="1600" dirty="0"/>
              <a:t>  </a:t>
            </a:r>
            <a:r>
              <a:rPr lang="es-US" sz="1600" dirty="0" err="1"/>
              <a:t>author</a:t>
            </a:r>
            <a:r>
              <a:rPr lang="es-US" sz="1600" dirty="0"/>
              <a:t> = "González, L. F., Córdova, B. S., Madrigal, A. L., &amp; Pérez, A. J. P.",</a:t>
            </a:r>
          </a:p>
          <a:p>
            <a:r>
              <a:rPr lang="es-US" sz="1600" dirty="0"/>
              <a:t>  </a:t>
            </a:r>
            <a:r>
              <a:rPr lang="es-US" sz="1600" dirty="0" err="1"/>
              <a:t>title</a:t>
            </a:r>
            <a:r>
              <a:rPr lang="es-US" sz="1600" dirty="0"/>
              <a:t> = "Estudio de patrones de lateralidad en el fútbol femenino: Un enfoque psicológico. Lecturas: Educación	física	y	deportes",</a:t>
            </a:r>
          </a:p>
          <a:p>
            <a:r>
              <a:rPr lang="es-US" sz="1600" dirty="0"/>
              <a:t>  </a:t>
            </a:r>
            <a:r>
              <a:rPr lang="es-US" sz="1600" dirty="0" err="1"/>
              <a:t>journal</a:t>
            </a:r>
            <a:r>
              <a:rPr lang="es-US" sz="1600" dirty="0"/>
              <a:t> = "Revista de Ciencia y Tecnología en la Cultura	Física",</a:t>
            </a:r>
          </a:p>
          <a:p>
            <a:r>
              <a:rPr lang="es-US" sz="1600" dirty="0"/>
              <a:t>  </a:t>
            </a:r>
            <a:r>
              <a:rPr lang="es-US" sz="1600" dirty="0" err="1"/>
              <a:t>volume</a:t>
            </a:r>
            <a:r>
              <a:rPr lang="es-US" sz="1600" dirty="0"/>
              <a:t> = "24",</a:t>
            </a:r>
          </a:p>
          <a:p>
            <a:r>
              <a:rPr lang="es-US" sz="1600" dirty="0"/>
              <a:t>  </a:t>
            </a:r>
            <a:r>
              <a:rPr lang="es-US" sz="1600" dirty="0" err="1"/>
              <a:t>number</a:t>
            </a:r>
            <a:r>
              <a:rPr lang="es-US" sz="1600" dirty="0"/>
              <a:t> = "258",</a:t>
            </a:r>
          </a:p>
          <a:p>
            <a:r>
              <a:rPr lang="es-US" sz="1600" dirty="0"/>
              <a:t>  </a:t>
            </a:r>
            <a:r>
              <a:rPr lang="es-US" sz="1600" dirty="0" err="1"/>
              <a:t>pages</a:t>
            </a:r>
            <a:r>
              <a:rPr lang="es-US" sz="1600" dirty="0"/>
              <a:t> = "449-459",</a:t>
            </a:r>
          </a:p>
          <a:p>
            <a:r>
              <a:rPr lang="es-US" sz="1600" dirty="0"/>
              <a:t>  </a:t>
            </a:r>
            <a:r>
              <a:rPr lang="es-US" sz="1600" dirty="0" err="1"/>
              <a:t>year</a:t>
            </a:r>
            <a:r>
              <a:rPr lang="es-US" sz="1600" dirty="0"/>
              <a:t> = "2019"</a:t>
            </a:r>
          </a:p>
          <a:p>
            <a:r>
              <a:rPr lang="es-US" sz="1600" dirty="0"/>
              <a:t>}</a:t>
            </a:r>
          </a:p>
          <a:p>
            <a:endParaRPr lang="es-US" sz="1600" dirty="0"/>
          </a:p>
          <a:p>
            <a:r>
              <a:rPr lang="es-US" sz="1600" dirty="0"/>
              <a:t>@</a:t>
            </a:r>
            <a:r>
              <a:rPr lang="es-US" sz="1600" dirty="0" err="1"/>
              <a:t>article</a:t>
            </a:r>
            <a:r>
              <a:rPr lang="es-US" sz="1600" dirty="0"/>
              <a:t>{</a:t>
            </a:r>
            <a:r>
              <a:rPr lang="es-US" sz="1600" dirty="0" err="1"/>
              <a:t>Codigo</a:t>
            </a:r>
            <a:r>
              <a:rPr lang="es-US" sz="1600" dirty="0"/>
              <a:t>,</a:t>
            </a:r>
          </a:p>
          <a:p>
            <a:r>
              <a:rPr lang="es-US" sz="1600" dirty="0"/>
              <a:t>  </a:t>
            </a:r>
            <a:r>
              <a:rPr lang="es-US" sz="1600" dirty="0" err="1"/>
              <a:t>author</a:t>
            </a:r>
            <a:r>
              <a:rPr lang="es-US" sz="1600" dirty="0"/>
              <a:t> = {Autor1, Autor2},</a:t>
            </a:r>
          </a:p>
          <a:p>
            <a:r>
              <a:rPr lang="es-US" sz="1600" dirty="0"/>
              <a:t>  </a:t>
            </a:r>
            <a:r>
              <a:rPr lang="es-US" sz="1600" dirty="0" err="1"/>
              <a:t>title</a:t>
            </a:r>
            <a:r>
              <a:rPr lang="es-US" sz="1600" dirty="0"/>
              <a:t> = {Titulo del artículo},</a:t>
            </a:r>
          </a:p>
          <a:p>
            <a:r>
              <a:rPr lang="es-US" sz="1600" dirty="0"/>
              <a:t>  </a:t>
            </a:r>
            <a:r>
              <a:rPr lang="es-US" sz="1600" dirty="0" err="1"/>
              <a:t>journal</a:t>
            </a:r>
            <a:r>
              <a:rPr lang="es-US" sz="1600" dirty="0"/>
              <a:t> = {Revista},</a:t>
            </a:r>
          </a:p>
          <a:p>
            <a:r>
              <a:rPr lang="es-US" sz="1600" dirty="0"/>
              <a:t>  </a:t>
            </a:r>
            <a:r>
              <a:rPr lang="es-US" sz="1600" dirty="0" err="1"/>
              <a:t>volume</a:t>
            </a:r>
            <a:r>
              <a:rPr lang="es-US" sz="1600" dirty="0"/>
              <a:t> = {1},</a:t>
            </a:r>
          </a:p>
          <a:p>
            <a:r>
              <a:rPr lang="es-US" sz="1600" dirty="0"/>
              <a:t>  </a:t>
            </a:r>
            <a:r>
              <a:rPr lang="es-US" sz="1600" dirty="0" err="1"/>
              <a:t>number</a:t>
            </a:r>
            <a:r>
              <a:rPr lang="es-US" sz="1600" dirty="0"/>
              <a:t> = {2},</a:t>
            </a:r>
          </a:p>
          <a:p>
            <a:r>
              <a:rPr lang="es-US" sz="1600" dirty="0"/>
              <a:t>  </a:t>
            </a:r>
            <a:r>
              <a:rPr lang="es-US" sz="1600" dirty="0" err="1"/>
              <a:t>pages</a:t>
            </a:r>
            <a:r>
              <a:rPr lang="es-US" sz="1600" dirty="0"/>
              <a:t> = {1,4},</a:t>
            </a:r>
          </a:p>
          <a:p>
            <a:r>
              <a:rPr lang="es-US" sz="1600" dirty="0"/>
              <a:t>  </a:t>
            </a:r>
            <a:r>
              <a:rPr lang="es-US" sz="1600" dirty="0" err="1"/>
              <a:t>year</a:t>
            </a:r>
            <a:r>
              <a:rPr lang="es-US" sz="1600" dirty="0"/>
              <a:t> = {2023}</a:t>
            </a:r>
          </a:p>
          <a:p>
            <a:r>
              <a:rPr lang="es-US" sz="1600" dirty="0"/>
              <a:t>}</a:t>
            </a:r>
          </a:p>
        </p:txBody>
      </p:sp>
    </p:spTree>
    <p:extLst>
      <p:ext uri="{BB962C8B-B14F-4D97-AF65-F5344CB8AC3E}">
        <p14:creationId xmlns:p14="http://schemas.microsoft.com/office/powerpoint/2010/main" val="192963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err="1">
                <a:solidFill>
                  <a:schemeClr val="bg1"/>
                </a:solidFill>
                <a:latin typeface="Calibri" panose="020F0502020204030204" pitchFamily="34" charset="0"/>
                <a:ea typeface="MS Gothic" panose="020B0609070205080204" pitchFamily="49" charset="-128"/>
                <a:cs typeface="Calibri" panose="020F0502020204030204" pitchFamily="34" charset="0"/>
              </a:rPr>
              <a:t>Apendices.tex</a:t>
            </a:r>
            <a:endParaRPr lang="es-CO" sz="3000" spc="225" dirty="0">
              <a:solidFill>
                <a:schemeClr val="bg1"/>
              </a:solidFill>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EC67EE7A-87D9-3CF3-D217-7510E5CA9656}"/>
              </a:ext>
            </a:extLst>
          </p:cNvPr>
          <p:cNvSpPr txBox="1"/>
          <p:nvPr/>
        </p:nvSpPr>
        <p:spPr>
          <a:xfrm>
            <a:off x="539552" y="980728"/>
            <a:ext cx="8460432" cy="1815882"/>
          </a:xfrm>
          <a:prstGeom prst="rect">
            <a:avLst/>
          </a:prstGeom>
          <a:noFill/>
        </p:spPr>
        <p:txBody>
          <a:bodyPr wrap="square">
            <a:spAutoFit/>
          </a:bodyPr>
          <a:lstStyle/>
          <a:p>
            <a:r>
              <a:rPr lang="es-US" sz="1600" dirty="0"/>
              <a:t>% Apéndices</a:t>
            </a:r>
          </a:p>
          <a:p>
            <a:r>
              <a:rPr lang="es-US" sz="1600" dirty="0"/>
              <a:t>\</a:t>
            </a:r>
            <a:r>
              <a:rPr lang="es-US" sz="1600" dirty="0" err="1"/>
              <a:t>appendix</a:t>
            </a:r>
            <a:endParaRPr lang="es-US" sz="1600" dirty="0"/>
          </a:p>
          <a:p>
            <a:r>
              <a:rPr lang="es-US" sz="1600" dirty="0"/>
              <a:t>\</a:t>
            </a:r>
            <a:r>
              <a:rPr lang="es-US" sz="1600" dirty="0" err="1"/>
              <a:t>chapter</a:t>
            </a:r>
            <a:r>
              <a:rPr lang="es-US" sz="1600" dirty="0"/>
              <a:t>{Más cosas}\</a:t>
            </a:r>
            <a:r>
              <a:rPr lang="es-US" sz="1600" dirty="0" err="1"/>
              <a:t>label</a:t>
            </a:r>
            <a:r>
              <a:rPr lang="es-US" sz="1600" dirty="0"/>
              <a:t>{</a:t>
            </a:r>
            <a:r>
              <a:rPr lang="es-US" sz="1600" dirty="0" err="1"/>
              <a:t>aped.A</a:t>
            </a:r>
            <a:r>
              <a:rPr lang="es-US" sz="1600" dirty="0"/>
              <a:t>}</a:t>
            </a:r>
          </a:p>
          <a:p>
            <a:r>
              <a:rPr lang="es-US" sz="1600" dirty="0"/>
              <a:t>Aún faltan cosas por decir.</a:t>
            </a:r>
          </a:p>
          <a:p>
            <a:endParaRPr lang="es-US" sz="1600" dirty="0"/>
          </a:p>
          <a:p>
            <a:r>
              <a:rPr lang="es-US" sz="1600" dirty="0"/>
              <a:t>\</a:t>
            </a:r>
            <a:r>
              <a:rPr lang="es-US" sz="1600" dirty="0" err="1"/>
              <a:t>chapter</a:t>
            </a:r>
            <a:r>
              <a:rPr lang="es-US" sz="1600" dirty="0"/>
              <a:t>{Y más cosas aún}\</a:t>
            </a:r>
            <a:r>
              <a:rPr lang="es-US" sz="1600" dirty="0" err="1"/>
              <a:t>label</a:t>
            </a:r>
            <a:r>
              <a:rPr lang="es-US" sz="1600" dirty="0"/>
              <a:t>{</a:t>
            </a:r>
            <a:r>
              <a:rPr lang="es-US" sz="1600" dirty="0" err="1"/>
              <a:t>aped.B</a:t>
            </a:r>
            <a:r>
              <a:rPr lang="es-US" sz="1600" dirty="0"/>
              <a:t>}</a:t>
            </a:r>
          </a:p>
          <a:p>
            <a:r>
              <a:rPr lang="es-US" sz="1600" dirty="0"/>
              <a:t>Y más cosas aún.</a:t>
            </a:r>
          </a:p>
        </p:txBody>
      </p:sp>
    </p:spTree>
    <p:extLst>
      <p:ext uri="{BB962C8B-B14F-4D97-AF65-F5344CB8AC3E}">
        <p14:creationId xmlns:p14="http://schemas.microsoft.com/office/powerpoint/2010/main" val="262003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75DDA66-484B-AAC6-A6AC-01FB3AC6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7" y="886092"/>
            <a:ext cx="4874489" cy="3911060"/>
          </a:xfrm>
          <a:prstGeom prst="rect">
            <a:avLst/>
          </a:prstGeom>
        </p:spPr>
      </p:pic>
      <p:pic>
        <p:nvPicPr>
          <p:cNvPr id="7" name="Imagen 6">
            <a:extLst>
              <a:ext uri="{FF2B5EF4-FFF2-40B4-BE49-F238E27FC236}">
                <a16:creationId xmlns:a16="http://schemas.microsoft.com/office/drawing/2014/main" id="{0F7BEC06-991D-96FC-F464-4338B066F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8" y="920572"/>
            <a:ext cx="4676134" cy="3084492"/>
          </a:xfrm>
          <a:prstGeom prst="rect">
            <a:avLst/>
          </a:prstGeom>
        </p:spPr>
      </p:pic>
    </p:spTree>
    <p:extLst>
      <p:ext uri="{BB962C8B-B14F-4D97-AF65-F5344CB8AC3E}">
        <p14:creationId xmlns:p14="http://schemas.microsoft.com/office/powerpoint/2010/main" val="314733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1026" name="Picture 2" descr="Puede ser una imagen de texto que dice &quot;ESTRUCTURA ARTÍCULO Frases clave Título Resumen Planteamiento del problema Enla última década, muchas investigaciones han centrado en Descripción de metodologia hallazgos/resultados Conclusión rincipal Sigue sin estar claro por qué Establecer contexto Introducción El propósito de este estudio fue endencia) Ocupar nicho objetivos; anunciar los hallazgos indicar estructura) Los datos utilizados para este estudio fueron recopilados por Revisión de la literatura Metodología Proceso recogida técnicas análisis datos Los llazgos este estudio muestran claramente que Resultados concisay los esultados experimentales Una explicación para... Este estudio estuvo limitado por... Discusión argumentación) Conclusión imitaciones; recomendaciones) UNIVERSIDAD INDOAMÉRICA Conclusiones edactar base los Referencias&quot;">
            <a:extLst>
              <a:ext uri="{FF2B5EF4-FFF2-40B4-BE49-F238E27FC236}">
                <a16:creationId xmlns:a16="http://schemas.microsoft.com/office/drawing/2014/main" id="{847027CD-DC4F-D84B-90DD-896FD83DD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580" y="836712"/>
            <a:ext cx="5798839" cy="543405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A4E62F7-7C96-F30F-8ECE-7B3CB42CB873}"/>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532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9B78A6-C198-7A40-2B81-44F5AF630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768350"/>
            <a:ext cx="5257800" cy="5321300"/>
          </a:xfrm>
          <a:prstGeom prst="rect">
            <a:avLst/>
          </a:prstGeom>
        </p:spPr>
      </p:pic>
    </p:spTree>
    <p:extLst>
      <p:ext uri="{BB962C8B-B14F-4D97-AF65-F5344CB8AC3E}">
        <p14:creationId xmlns:p14="http://schemas.microsoft.com/office/powerpoint/2010/main" val="544183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CA20AE-816F-6B83-1661-94E876974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0" y="812800"/>
            <a:ext cx="5067300" cy="5232400"/>
          </a:xfrm>
          <a:prstGeom prst="rect">
            <a:avLst/>
          </a:prstGeom>
        </p:spPr>
      </p:pic>
    </p:spTree>
    <p:extLst>
      <p:ext uri="{BB962C8B-B14F-4D97-AF65-F5344CB8AC3E}">
        <p14:creationId xmlns:p14="http://schemas.microsoft.com/office/powerpoint/2010/main" val="3756422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921295F-AFC0-339D-C421-2158BBC0E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803400"/>
            <a:ext cx="5181600" cy="3251200"/>
          </a:xfrm>
          <a:prstGeom prst="rect">
            <a:avLst/>
          </a:prstGeom>
        </p:spPr>
      </p:pic>
    </p:spTree>
    <p:extLst>
      <p:ext uri="{BB962C8B-B14F-4D97-AF65-F5344CB8AC3E}">
        <p14:creationId xmlns:p14="http://schemas.microsoft.com/office/powerpoint/2010/main" val="3807320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056" name="Picture 8" descr="Oval Verde Botón En Forma De - Gráficos vectoriales gratis en Pixabay">
            <a:extLst>
              <a:ext uri="{FF2B5EF4-FFF2-40B4-BE49-F238E27FC236}">
                <a16:creationId xmlns:a16="http://schemas.microsoft.com/office/drawing/2014/main" id="{26FD355F-C226-4EED-E16A-44731307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978" y="2387020"/>
            <a:ext cx="2736043" cy="136802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87;p1">
            <a:extLst>
              <a:ext uri="{FF2B5EF4-FFF2-40B4-BE49-F238E27FC236}">
                <a16:creationId xmlns:a16="http://schemas.microsoft.com/office/drawing/2014/main" id="{178D08BC-7240-AD42-BDCD-A64DD6EB3FB4}"/>
              </a:ext>
            </a:extLst>
          </p:cNvPr>
          <p:cNvSpPr/>
          <p:nvPr/>
        </p:nvSpPr>
        <p:spPr>
          <a:xfrm>
            <a:off x="3356290" y="2842431"/>
            <a:ext cx="2299335" cy="457200"/>
          </a:xfrm>
          <a:prstGeom prst="roundRect">
            <a:avLst>
              <a:gd name="adj" fmla="val 16667"/>
            </a:avLst>
          </a:prstGeom>
          <a:noFill/>
          <a:ln w="9525" cap="flat" cmpd="sng">
            <a:noFill/>
            <a:prstDash val="solid"/>
            <a:miter lim="800000"/>
            <a:headEnd type="none" w="sm" len="sm"/>
            <a:tailEnd type="none" w="sm" len="sm"/>
          </a:ln>
        </p:spPr>
        <p:txBody>
          <a:bodyPr spcFirstLastPara="1" wrap="square" lIns="68569" tIns="34275" rIns="68569" bIns="34275" anchor="ctr" anchorCtr="0">
            <a:noAutofit/>
          </a:bodyPr>
          <a:lstStyle/>
          <a:p>
            <a:pPr marL="267891">
              <a:buClr>
                <a:srgbClr val="000000"/>
              </a:buClr>
              <a:buSzPts val="3000"/>
            </a:pPr>
            <a:r>
              <a:rPr lang="es-GT" sz="2250" dirty="0">
                <a:solidFill>
                  <a:schemeClr val="bg1"/>
                </a:solidFill>
                <a:latin typeface="Montserrat Light"/>
                <a:ea typeface="Montserrat Light"/>
                <a:cs typeface="Montserrat Light"/>
                <a:sym typeface="Montserrat Light"/>
              </a:rPr>
              <a:t>¿Preguntas?</a:t>
            </a:r>
            <a:endParaRPr sz="1050" dirty="0">
              <a:solidFill>
                <a:schemeClr val="bg1"/>
              </a:solidFill>
              <a:latin typeface="Arial"/>
              <a:ea typeface="Arial"/>
              <a:cs typeface="Arial"/>
              <a:sym typeface="Arial"/>
            </a:endParaRPr>
          </a:p>
        </p:txBody>
      </p:sp>
      <p:sp>
        <p:nvSpPr>
          <p:cNvPr id="4" name="Google Shape;88;p1">
            <a:extLst>
              <a:ext uri="{FF2B5EF4-FFF2-40B4-BE49-F238E27FC236}">
                <a16:creationId xmlns:a16="http://schemas.microsoft.com/office/drawing/2014/main" id="{DB42AA82-3F0C-8D4C-900C-FDC7AB7E8584}"/>
              </a:ext>
            </a:extLst>
          </p:cNvPr>
          <p:cNvSpPr txBox="1"/>
          <p:nvPr/>
        </p:nvSpPr>
        <p:spPr>
          <a:xfrm>
            <a:off x="3779912" y="3844263"/>
            <a:ext cx="2324435" cy="276969"/>
          </a:xfrm>
          <a:prstGeom prst="rect">
            <a:avLst/>
          </a:prstGeom>
          <a:noFill/>
          <a:ln>
            <a:noFill/>
          </a:ln>
        </p:spPr>
        <p:txBody>
          <a:bodyPr spcFirstLastPara="1" wrap="square" lIns="68569" tIns="34275" rIns="68569" bIns="34275" anchor="t" anchorCtr="0">
            <a:spAutoFit/>
          </a:bodyPr>
          <a:lstStyle/>
          <a:p>
            <a:pPr>
              <a:buClr>
                <a:srgbClr val="000000"/>
              </a:buClr>
              <a:buSzPts val="1800"/>
            </a:pPr>
            <a:r>
              <a:rPr lang="es-GT" sz="1350" b="1" dirty="0">
                <a:solidFill>
                  <a:schemeClr val="accent4"/>
                </a:solidFill>
                <a:latin typeface="Montserrat Light"/>
                <a:ea typeface="Montserrat Light"/>
                <a:cs typeface="Montserrat Light"/>
                <a:sym typeface="Montserrat Light"/>
              </a:rPr>
              <a:t>Janio Jadán, Phd </a:t>
            </a:r>
            <a:endParaRPr sz="1050" b="1" dirty="0">
              <a:solidFill>
                <a:schemeClr val="accent4"/>
              </a:solidFill>
              <a:latin typeface="Arial"/>
              <a:ea typeface="Arial"/>
              <a:cs typeface="Arial"/>
              <a:sym typeface="Arial"/>
            </a:endParaRPr>
          </a:p>
        </p:txBody>
      </p:sp>
      <p:sp>
        <p:nvSpPr>
          <p:cNvPr id="5" name="Google Shape;89;p1">
            <a:extLst>
              <a:ext uri="{FF2B5EF4-FFF2-40B4-BE49-F238E27FC236}">
                <a16:creationId xmlns:a16="http://schemas.microsoft.com/office/drawing/2014/main" id="{F4B85E24-8A84-C141-A728-4A3332AF2F0C}"/>
              </a:ext>
            </a:extLst>
          </p:cNvPr>
          <p:cNvSpPr txBox="1"/>
          <p:nvPr/>
        </p:nvSpPr>
        <p:spPr>
          <a:xfrm>
            <a:off x="3356290" y="4210453"/>
            <a:ext cx="2499975" cy="276969"/>
          </a:xfrm>
          <a:prstGeom prst="rect">
            <a:avLst/>
          </a:prstGeom>
          <a:noFill/>
          <a:ln>
            <a:noFill/>
          </a:ln>
        </p:spPr>
        <p:txBody>
          <a:bodyPr spcFirstLastPara="1" wrap="square" lIns="68569" tIns="34275" rIns="68569" bIns="34275" anchor="t" anchorCtr="0">
            <a:spAutoFit/>
          </a:bodyPr>
          <a:lstStyle/>
          <a:p>
            <a:pPr algn="ctr">
              <a:buClr>
                <a:srgbClr val="000000"/>
              </a:buClr>
              <a:buSzPts val="1800"/>
            </a:pPr>
            <a:r>
              <a:rPr lang="es-GT" sz="1350" b="1" dirty="0">
                <a:solidFill>
                  <a:schemeClr val="accent4"/>
                </a:solidFill>
                <a:latin typeface="Montserrat Light"/>
                <a:ea typeface="Montserrat Light"/>
                <a:cs typeface="Montserrat Light"/>
                <a:sym typeface="Montserrat Light"/>
              </a:rPr>
              <a:t>janiojadan@gmail.com</a:t>
            </a:r>
          </a:p>
        </p:txBody>
      </p:sp>
      <p:sp>
        <p:nvSpPr>
          <p:cNvPr id="6" name="Título 1">
            <a:extLst>
              <a:ext uri="{FF2B5EF4-FFF2-40B4-BE49-F238E27FC236}">
                <a16:creationId xmlns:a16="http://schemas.microsoft.com/office/drawing/2014/main" id="{1149A999-079A-B155-AD4F-652081B04E84}"/>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Actividad práctica</a:t>
            </a:r>
            <a:endParaRPr lang="es-CO" sz="3000" spc="225"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2050" name="Picture 2" descr="Puede ser una imagen de texto que dice &quot;Frases clave analiza aportaciones.del Tiempo nuevas Título presente presente palabras (6-25) Resumen Planteamiento problema pasado escripción Principales desafío metodologia presente a.. principa Presente GarcíaH. mostró quela Describir Introducción Presente perfecto Varios.investigadoreshan investigado efecto... contexto. imperfecto específico. determinados Planteamos perfecto Describi que importancia. que. Pasado para segundo formular hipótesis formular Pasado objetivo. resultados; presentar organización documento. Presente Enelmarcodeestalnvesigacionse Revisión la literatura Pasado Metodologia análisis datos (también pasado) resultados xperimentales Presente Discusion Introducción (revisión Pasado cados; Evaluación Pasado Conclusión limitaciones; recomendaciones) deberán redactar Conclusiones -UNIVERSIDAD- NDOAMÉRICA concisiones interpret alcanzar en Referencias&quot;">
            <a:extLst>
              <a:ext uri="{FF2B5EF4-FFF2-40B4-BE49-F238E27FC236}">
                <a16:creationId xmlns:a16="http://schemas.microsoft.com/office/drawing/2014/main" id="{C558C443-A361-454B-8FF9-79D35CE12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937"/>
          <a:stretch/>
        </p:blipFill>
        <p:spPr bwMode="auto">
          <a:xfrm>
            <a:off x="466" y="692696"/>
            <a:ext cx="9084308"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0C5FDE0-2563-F703-1187-F5BDF91B9E8A}"/>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87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3" name="Picture 2" descr="Puede ser una imagen de texto que dice &quot;Frases clave analiza aportaciones.del Tiempo nuevas Título presente presente palabras (6-25) Resumen Planteamiento problema pasado escripción Principales desafío metodologia presente a.. principa Presente GarcíaH. mostró quela Describir Introducción Presente perfecto Varios.investigadoreshan investigado efecto... contexto. imperfecto específico. determinados Planteamos perfecto Describi que importancia. que. Pasado para segundo formular hipótesis formular Pasado objetivo. resultados; presentar organización documento. Presente Enelmarcodeestalnvesigacionse Revisión la literatura Pasado Metodologia análisis datos (también pasado) resultados xperimentales Presente Discusion Introducción (revisión Pasado cados; Evaluación Pasado Conclusión limitaciones; recomendaciones) deberán redactar Conclusiones -UNIVERSIDAD- NDOAMÉRICA concisiones interpret alcanzar en Referencias&quot;">
            <a:extLst>
              <a:ext uri="{FF2B5EF4-FFF2-40B4-BE49-F238E27FC236}">
                <a16:creationId xmlns:a16="http://schemas.microsoft.com/office/drawing/2014/main" id="{F34B977C-4720-43C1-086A-B803CF415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52"/>
          <a:stretch/>
        </p:blipFill>
        <p:spPr bwMode="auto">
          <a:xfrm>
            <a:off x="-20587" y="980728"/>
            <a:ext cx="9185173"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4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3074" name="Picture 2" descr="Documento sin título">
            <a:extLst>
              <a:ext uri="{FF2B5EF4-FFF2-40B4-BE49-F238E27FC236}">
                <a16:creationId xmlns:a16="http://schemas.microsoft.com/office/drawing/2014/main" id="{44E07E74-B08C-00D3-CA57-D9643A3BE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2" y="811610"/>
            <a:ext cx="6642655" cy="5378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4481C47-74A2-A9B6-D60B-805801592FAE}"/>
              </a:ext>
            </a:extLst>
          </p:cNvPr>
          <p:cNvSpPr/>
          <p:nvPr/>
        </p:nvSpPr>
        <p:spPr>
          <a:xfrm>
            <a:off x="4129572" y="1002873"/>
            <a:ext cx="1540568"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sz="1200" b="1" dirty="0" err="1"/>
              <a:t>Bibliografía.bib</a:t>
            </a:r>
            <a:endParaRPr lang="es-US" sz="1200" b="1" dirty="0"/>
          </a:p>
        </p:txBody>
      </p:sp>
      <p:pic>
        <p:nvPicPr>
          <p:cNvPr id="3076" name="Picture 4" descr="Aislado Carpeta De Archivos 3d Con El Símbolo De Archivo Jpeg En Documentos  Con El Símbolo De Carga Y Descarga Fotos, Retratos, Imágenes Y Fotografía  De Archivo Libres De Derecho. Image 24847746.">
            <a:extLst>
              <a:ext uri="{FF2B5EF4-FFF2-40B4-BE49-F238E27FC236}">
                <a16:creationId xmlns:a16="http://schemas.microsoft.com/office/drawing/2014/main" id="{E655152F-9836-FF59-1702-0988435782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40" t="4640" r="5901" b="4640"/>
          <a:stretch/>
        </p:blipFill>
        <p:spPr bwMode="auto">
          <a:xfrm>
            <a:off x="0" y="811610"/>
            <a:ext cx="1043605" cy="113847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774DA3E9-B0DA-8A6D-295C-BC5E642D2D02}"/>
              </a:ext>
            </a:extLst>
          </p:cNvPr>
          <p:cNvCxnSpPr>
            <a:cxnSpLocks/>
          </p:cNvCxnSpPr>
          <p:nvPr/>
        </p:nvCxnSpPr>
        <p:spPr>
          <a:xfrm flipH="1">
            <a:off x="3340149" y="1182893"/>
            <a:ext cx="7551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8" name="Picture 6" descr="Mla format typed paper - Custom Essay Order | electronicthesis.web.fc2.com">
            <a:extLst>
              <a:ext uri="{FF2B5EF4-FFF2-40B4-BE49-F238E27FC236}">
                <a16:creationId xmlns:a16="http://schemas.microsoft.com/office/drawing/2014/main" id="{4C5F7B37-3965-8F24-5C21-9ECAC42E2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029" y="2420888"/>
            <a:ext cx="2305401" cy="29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2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B4B84-F83B-250C-CD9D-98027AD8EF3D}"/>
              </a:ext>
            </a:extLst>
          </p:cNvPr>
          <p:cNvSpPr txBox="1">
            <a:spLocks/>
          </p:cNvSpPr>
          <p:nvPr/>
        </p:nvSpPr>
        <p:spPr>
          <a:xfrm>
            <a:off x="1547664" y="116632"/>
            <a:ext cx="4680520" cy="504056"/>
          </a:xfrm>
          <a:prstGeom prst="rect">
            <a:avLst/>
          </a:prstGeom>
        </p:spPr>
        <p:txBody>
          <a:bodyPr>
            <a:normAutofit fontScale="92500" lnSpcReduction="10000"/>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3000" spc="225" dirty="0">
                <a:solidFill>
                  <a:schemeClr val="bg1"/>
                </a:solidFill>
                <a:latin typeface="Calibri" panose="020F0502020204030204" pitchFamily="34" charset="0"/>
                <a:ea typeface="MS Gothic" panose="020B0609070205080204" pitchFamily="49" charset="-128"/>
                <a:cs typeface="Calibri" panose="020F0502020204030204" pitchFamily="34" charset="0"/>
              </a:rPr>
              <a:t>Artículos Científicos</a:t>
            </a:r>
            <a:endParaRPr lang="es-CO" sz="3000" spc="225" dirty="0">
              <a:solidFill>
                <a:schemeClr val="bg1"/>
              </a:solidFill>
              <a:latin typeface="Calibri" panose="020F0502020204030204" pitchFamily="34" charset="0"/>
              <a:cs typeface="Calibri" panose="020F0502020204030204" pitchFamily="34" charset="0"/>
            </a:endParaRPr>
          </a:p>
        </p:txBody>
      </p:sp>
      <p:pic>
        <p:nvPicPr>
          <p:cNvPr id="4098" name="Picture 2" descr="Introducción a Latex - Speaker Deck">
            <a:extLst>
              <a:ext uri="{FF2B5EF4-FFF2-40B4-BE49-F238E27FC236}">
                <a16:creationId xmlns:a16="http://schemas.microsoft.com/office/drawing/2014/main" id="{10247DBC-6963-EBD4-2A49-9291258BF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150"/>
          <a:stretch/>
        </p:blipFill>
        <p:spPr bwMode="auto">
          <a:xfrm>
            <a:off x="0" y="828092"/>
            <a:ext cx="9144000" cy="520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86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5038</TotalTime>
  <Words>3466</Words>
  <Application>Microsoft Macintosh PowerPoint</Application>
  <PresentationFormat>Presentación en pantalla (4:3)</PresentationFormat>
  <Paragraphs>356</Paragraphs>
  <Slides>53</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53</vt:i4>
      </vt:variant>
    </vt:vector>
  </HeadingPairs>
  <TitlesOfParts>
    <vt:vector size="60" baseType="lpstr">
      <vt:lpstr>Arial</vt:lpstr>
      <vt:lpstr>Calibri</vt:lpstr>
      <vt:lpstr>Georgia</vt:lpstr>
      <vt:lpstr>Google Sans</vt:lpstr>
      <vt:lpstr>Montserrat Light</vt:lpstr>
      <vt:lpstr>Verdana</vt:lpstr>
      <vt:lpstr>Tema de Office</vt:lpstr>
      <vt:lpstr>ELABORACIÓN DE DOCUMENTOS TÉCNICOS CON LATEX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CEC-EPN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Natasha Martinez Garcia</dc:creator>
  <cp:lastModifiedBy>Janio Jadan</cp:lastModifiedBy>
  <cp:revision>45</cp:revision>
  <dcterms:created xsi:type="dcterms:W3CDTF">2016-01-08T19:37:53Z</dcterms:created>
  <dcterms:modified xsi:type="dcterms:W3CDTF">2023-08-15T10:59:28Z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9D330DD4-BC3D-40FB-B4DD-0656CB3809F6</vt:lpwstr>
  </property>
  <property fmtid="{D5CDD505-2E9C-101B-9397-08002B2CF9AE}" pid="3" name="ArticulatePath">
    <vt:lpwstr>Presentación1</vt:lpwstr>
  </property>
</Properties>
</file>