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692" r:id="rId3"/>
    <p:sldId id="691" r:id="rId4"/>
    <p:sldId id="693" r:id="rId5"/>
    <p:sldId id="694" r:id="rId6"/>
    <p:sldId id="695" r:id="rId7"/>
    <p:sldId id="696" r:id="rId8"/>
    <p:sldId id="715" r:id="rId9"/>
    <p:sldId id="697" r:id="rId10"/>
    <p:sldId id="712" r:id="rId11"/>
    <p:sldId id="698" r:id="rId12"/>
    <p:sldId id="699" r:id="rId13"/>
    <p:sldId id="700" r:id="rId14"/>
    <p:sldId id="701" r:id="rId15"/>
    <p:sldId id="702" r:id="rId16"/>
    <p:sldId id="703" r:id="rId17"/>
    <p:sldId id="704" r:id="rId18"/>
    <p:sldId id="713" r:id="rId19"/>
    <p:sldId id="714" r:id="rId20"/>
    <p:sldId id="705" r:id="rId21"/>
    <p:sldId id="706" r:id="rId22"/>
    <p:sldId id="707" r:id="rId23"/>
    <p:sldId id="708" r:id="rId24"/>
    <p:sldId id="709" r:id="rId25"/>
    <p:sldId id="711" r:id="rId26"/>
    <p:sldId id="538" r:id="rId27"/>
  </p:sldIdLst>
  <p:sldSz cx="9144000" cy="6858000" type="screen4x3"/>
  <p:notesSz cx="6858000" cy="9144000"/>
  <p:custDataLst>
    <p:tags r:id="rId30"/>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D31"/>
    <a:srgbClr val="4B77C7"/>
    <a:srgbClr val="297666"/>
    <a:srgbClr val="1B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92"/>
  </p:normalViewPr>
  <p:slideViewPr>
    <p:cSldViewPr>
      <p:cViewPr varScale="1">
        <p:scale>
          <a:sx n="102" d="100"/>
          <a:sy n="102" d="100"/>
        </p:scale>
        <p:origin x="1584"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8AEFB-BF5B-42CA-979C-4807A342F35F}" type="datetimeFigureOut">
              <a:rPr lang="es-EC" smtClean="0"/>
              <a:t>18/8/23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CDCD3F-9E82-405D-AC26-704B393D692E}" type="slidenum">
              <a:rPr lang="es-EC" smtClean="0"/>
              <a:t>‹Nº›</a:t>
            </a:fld>
            <a:endParaRPr lang="es-EC"/>
          </a:p>
        </p:txBody>
      </p:sp>
    </p:spTree>
    <p:extLst>
      <p:ext uri="{BB962C8B-B14F-4D97-AF65-F5344CB8AC3E}">
        <p14:creationId xmlns:p14="http://schemas.microsoft.com/office/powerpoint/2010/main" val="736191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3B1F2-4DE2-6542-A6DB-CAB7E70F1EC5}" type="datetimeFigureOut">
              <a:rPr lang="es-US" smtClean="0"/>
              <a:t>8/18/23</a:t>
            </a:fld>
            <a:endParaRPr lang="es-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5CE5F-E3FA-9C46-BFD3-2BCA81B2D7E7}" type="slidenum">
              <a:rPr lang="es-US" smtClean="0"/>
              <a:t>‹Nº›</a:t>
            </a:fld>
            <a:endParaRPr lang="es-US"/>
          </a:p>
        </p:txBody>
      </p:sp>
    </p:spTree>
    <p:extLst>
      <p:ext uri="{BB962C8B-B14F-4D97-AF65-F5344CB8AC3E}">
        <p14:creationId xmlns:p14="http://schemas.microsoft.com/office/powerpoint/2010/main" val="286269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23</a:t>
            </a:fld>
            <a:endParaRPr lang="es-US"/>
          </a:p>
        </p:txBody>
      </p:sp>
    </p:spTree>
    <p:extLst>
      <p:ext uri="{BB962C8B-B14F-4D97-AF65-F5344CB8AC3E}">
        <p14:creationId xmlns:p14="http://schemas.microsoft.com/office/powerpoint/2010/main" val="60846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5013176"/>
            <a:ext cx="6768752" cy="864095"/>
          </a:xfrm>
          <a:solidFill>
            <a:srgbClr val="1B1E3E">
              <a:alpha val="49020"/>
            </a:srgbClr>
          </a:solidFill>
        </p:spPr>
        <p:txBody>
          <a:bodyPr>
            <a:normAutofit/>
          </a:bodyPr>
          <a:lstStyle>
            <a:lvl1pPr>
              <a:defRPr sz="2400">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EC" dirty="0"/>
          </a:p>
        </p:txBody>
      </p:sp>
      <p:sp>
        <p:nvSpPr>
          <p:cNvPr id="3" name="2 Subtítulo"/>
          <p:cNvSpPr>
            <a:spLocks noGrp="1"/>
          </p:cNvSpPr>
          <p:nvPr>
            <p:ph type="subTitle" idx="1"/>
          </p:nvPr>
        </p:nvSpPr>
        <p:spPr>
          <a:xfrm>
            <a:off x="0" y="5949280"/>
            <a:ext cx="3707904" cy="360040"/>
          </a:xfrm>
        </p:spPr>
        <p:txBody>
          <a:bodyPr>
            <a:noAutofit/>
          </a:bodyPr>
          <a:lstStyle>
            <a:lvl1pPr marL="0" indent="0" algn="l">
              <a:buNone/>
              <a:defRPr sz="1200">
                <a:solidFill>
                  <a:schemeClr val="bg1">
                    <a:lumMod val="8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EC" dirty="0"/>
          </a:p>
        </p:txBody>
      </p:sp>
    </p:spTree>
    <p:extLst>
      <p:ext uri="{BB962C8B-B14F-4D97-AF65-F5344CB8AC3E}">
        <p14:creationId xmlns:p14="http://schemas.microsoft.com/office/powerpoint/2010/main" val="333374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119D24D-9A31-4B28-9071-2D848AA0BC11}" type="datetimeFigureOut">
              <a:rPr lang="es-EC" smtClean="0"/>
              <a:t>18/8/23</a:t>
            </a:fld>
            <a:endParaRPr lang="es-EC"/>
          </a:p>
        </p:txBody>
      </p:sp>
    </p:spTree>
    <p:extLst>
      <p:ext uri="{BB962C8B-B14F-4D97-AF65-F5344CB8AC3E}">
        <p14:creationId xmlns:p14="http://schemas.microsoft.com/office/powerpoint/2010/main" val="26428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80728"/>
            <a:ext cx="2057400" cy="514543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980728"/>
            <a:ext cx="6019800" cy="514543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1102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7781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43189"/>
            <a:ext cx="7772400" cy="1362075"/>
          </a:xfrm>
        </p:spPr>
        <p:txBody>
          <a:bodyPr anchor="t"/>
          <a:lstStyle>
            <a:lvl1pPr algn="l">
              <a:defRPr sz="32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5987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3 Marcador de contenido"/>
          <p:cNvSpPr>
            <a:spLocks noGrp="1"/>
          </p:cNvSpPr>
          <p:nvPr>
            <p:ph sz="half" idx="2"/>
          </p:nvPr>
        </p:nvSpPr>
        <p:spPr>
          <a:xfrm>
            <a:off x="4648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Tree>
    <p:extLst>
      <p:ext uri="{BB962C8B-B14F-4D97-AF65-F5344CB8AC3E}">
        <p14:creationId xmlns:p14="http://schemas.microsoft.com/office/powerpoint/2010/main" val="421846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2060848"/>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708919"/>
            <a:ext cx="4040188"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2060848"/>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47920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32744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9045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69160"/>
            <a:ext cx="5486400" cy="566738"/>
          </a:xfrm>
        </p:spPr>
        <p:txBody>
          <a:bodyPr anchor="b"/>
          <a:lstStyle>
            <a:lvl1pPr algn="l">
              <a:defRPr sz="18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908720"/>
            <a:ext cx="5486400" cy="388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43245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9192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908720"/>
            <a:ext cx="822960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EC" dirty="0"/>
          </a:p>
        </p:txBody>
      </p:sp>
      <p:sp>
        <p:nvSpPr>
          <p:cNvPr id="3" name="2 Marcador de texto"/>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4430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tan.org/pkg/pgf" TargetMode="External"/><Relationship Id="rId2" Type="http://schemas.openxmlformats.org/officeDocument/2006/relationships/hyperlink" Target="https://wiki.openoffice.org/wiki/Presenter_Scree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tan.org/pkg/movie15" TargetMode="External"/><Relationship Id="rId2" Type="http://schemas.openxmlformats.org/officeDocument/2006/relationships/hyperlink" Target="https://www.ctan.org/pkg/media9" TargetMode="External"/><Relationship Id="rId1" Type="http://schemas.openxmlformats.org/officeDocument/2006/relationships/slideLayout" Target="../slideLayouts/slideLayout7.xml"/><Relationship Id="rId4" Type="http://schemas.openxmlformats.org/officeDocument/2006/relationships/hyperlink" Target="https://www.ctan.org/pkg/hyperref?lang=e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tan.org/pkg/powerdot/" TargetMode="External"/><Relationship Id="rId7" Type="http://schemas.openxmlformats.org/officeDocument/2006/relationships/image" Target="../media/image3.jpeg"/><Relationship Id="rId2" Type="http://schemas.openxmlformats.org/officeDocument/2006/relationships/hyperlink" Target="https://www.ctan.org/pkg/beamer" TargetMode="External"/><Relationship Id="rId1" Type="http://schemas.openxmlformats.org/officeDocument/2006/relationships/slideLayout" Target="../slideLayouts/slideLayout7.xml"/><Relationship Id="rId6" Type="http://schemas.openxmlformats.org/officeDocument/2006/relationships/hyperlink" Target="http://www.ctan.org/pkg/slides" TargetMode="External"/><Relationship Id="rId5" Type="http://schemas.openxmlformats.org/officeDocument/2006/relationships/hyperlink" Target="https://www.ctan.org/pkg/seminar" TargetMode="External"/><Relationship Id="rId4" Type="http://schemas.openxmlformats.org/officeDocument/2006/relationships/hyperlink" Target="http://www.ctan.org/pkg/prosp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jakobwesthoff/Pdf-Presenter-Console" TargetMode="External"/><Relationship Id="rId2" Type="http://schemas.openxmlformats.org/officeDocument/2006/relationships/hyperlink" Target="https://pdfpc.github.io/" TargetMode="External"/><Relationship Id="rId1" Type="http://schemas.openxmlformats.org/officeDocument/2006/relationships/slideLayout" Target="../slideLayouts/slideLayout7.xml"/><Relationship Id="rId4" Type="http://schemas.openxmlformats.org/officeDocument/2006/relationships/hyperlink" Target="https://github.com/pdfpc/pdfpc/blob/master/LICENSE.tx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latextemplates.com/template/baposter-landscape-poster"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ndiz.github.io/cursoLatex/Contenido/04.Imagenes.html" TargetMode="External"/><Relationship Id="rId2" Type="http://schemas.openxmlformats.org/officeDocument/2006/relationships/hyperlink" Target="https://ondiz.github.io/cursoLatex/Contenido/03.DocumentoBasico.html" TargetMode="External"/><Relationship Id="rId1" Type="http://schemas.openxmlformats.org/officeDocument/2006/relationships/slideLayout" Target="../slideLayouts/slideLayout7.xml"/><Relationship Id="rId4" Type="http://schemas.openxmlformats.org/officeDocument/2006/relationships/hyperlink" Target="https://ondiz.github.io/cursoLatex/Contenido/05.Ecuacion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hartwork.org/beamer-theme-matri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1B1E3E">
              <a:alpha val="41961"/>
            </a:srgbClr>
          </a:solidFill>
        </p:spPr>
        <p:txBody>
          <a:bodyPr/>
          <a:lstStyle/>
          <a:p>
            <a:r>
              <a:rPr lang="es-EC" dirty="0"/>
              <a:t>ELABORACIÓN DE DOCUMENTOS TÉCNICOS CON LATEX</a:t>
            </a:r>
          </a:p>
        </p:txBody>
      </p:sp>
      <p:sp>
        <p:nvSpPr>
          <p:cNvPr id="3" name="2 Subtítulo"/>
          <p:cNvSpPr>
            <a:spLocks noGrp="1"/>
          </p:cNvSpPr>
          <p:nvPr>
            <p:ph type="subTitle" idx="1"/>
          </p:nvPr>
        </p:nvSpPr>
        <p:spPr/>
        <p:txBody>
          <a:bodyPr>
            <a:normAutofit/>
          </a:bodyPr>
          <a:lstStyle/>
          <a:p>
            <a:r>
              <a:rPr lang="es-EC" dirty="0"/>
              <a:t>Janio Jadán, Phd</a:t>
            </a:r>
          </a:p>
        </p:txBody>
      </p:sp>
    </p:spTree>
    <p:custDataLst>
      <p:tags r:id="rId1"/>
    </p:custDataLst>
    <p:extLst>
      <p:ext uri="{BB962C8B-B14F-4D97-AF65-F5344CB8AC3E}">
        <p14:creationId xmlns:p14="http://schemas.microsoft.com/office/powerpoint/2010/main" val="362358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C4191D-490D-4890-0454-364A7239643B}"/>
              </a:ext>
            </a:extLst>
          </p:cNvPr>
          <p:cNvSpPr txBox="1"/>
          <p:nvPr/>
        </p:nvSpPr>
        <p:spPr>
          <a:xfrm>
            <a:off x="395536" y="1052736"/>
            <a:ext cx="8136904" cy="5078313"/>
          </a:xfrm>
          <a:prstGeom prst="rect">
            <a:avLst/>
          </a:prstGeom>
          <a:noFill/>
        </p:spPr>
        <p:txBody>
          <a:bodyPr wrap="square">
            <a:spAutoFit/>
          </a:bodyPr>
          <a:lstStyle/>
          <a:p>
            <a:pPr algn="l"/>
            <a:r>
              <a:rPr lang="es-US" b="0" i="0" dirty="0">
                <a:solidFill>
                  <a:srgbClr val="374151"/>
                </a:solidFill>
                <a:effectLst/>
                <a:latin typeface="Söhne"/>
              </a:rPr>
              <a:t>El comando \</a:t>
            </a:r>
            <a:r>
              <a:rPr lang="es-US" b="0" i="0" dirty="0" err="1">
                <a:solidFill>
                  <a:srgbClr val="374151"/>
                </a:solidFill>
                <a:effectLst/>
                <a:latin typeface="Söhne"/>
              </a:rPr>
              <a:t>usetheme</a:t>
            </a:r>
            <a:r>
              <a:rPr lang="es-US" b="0" i="0" dirty="0">
                <a:solidFill>
                  <a:srgbClr val="374151"/>
                </a:solidFill>
                <a:effectLst/>
                <a:latin typeface="Söhne"/>
              </a:rPr>
              <a:t>{} se utiliza en el entorno </a:t>
            </a:r>
            <a:r>
              <a:rPr lang="es-US" b="0" i="0" dirty="0" err="1">
                <a:solidFill>
                  <a:srgbClr val="374151"/>
                </a:solidFill>
                <a:effectLst/>
                <a:latin typeface="Söhne"/>
              </a:rPr>
              <a:t>Beamer</a:t>
            </a:r>
            <a:r>
              <a:rPr lang="es-US" b="0" i="0" dirty="0">
                <a:solidFill>
                  <a:srgbClr val="374151"/>
                </a:solidFill>
                <a:effectLst/>
                <a:latin typeface="Söhne"/>
              </a:rPr>
              <a:t> de LaTeX para establecer el tema visual de una presentación. Algunos de los temas de </a:t>
            </a:r>
            <a:r>
              <a:rPr lang="es-US" b="0" i="0" dirty="0" err="1">
                <a:solidFill>
                  <a:srgbClr val="374151"/>
                </a:solidFill>
                <a:effectLst/>
                <a:latin typeface="Söhne"/>
              </a:rPr>
              <a:t>Beamer</a:t>
            </a:r>
            <a:r>
              <a:rPr lang="es-US" b="0" i="0" dirty="0">
                <a:solidFill>
                  <a:srgbClr val="374151"/>
                </a:solidFill>
                <a:effectLst/>
                <a:latin typeface="Söhne"/>
              </a:rPr>
              <a:t> más comunes son:</a:t>
            </a:r>
          </a:p>
          <a:p>
            <a:pPr algn="l"/>
            <a:endParaRPr lang="es-US" b="0" i="0" dirty="0">
              <a:solidFill>
                <a:srgbClr val="374151"/>
              </a:solidFill>
              <a:effectLst/>
              <a:latin typeface="Söhne"/>
            </a:endParaRPr>
          </a:p>
          <a:p>
            <a:pPr marL="342900" indent="-342900" algn="l">
              <a:buFont typeface="+mj-lt"/>
              <a:buAutoNum type="arabicPeriod"/>
            </a:pPr>
            <a:r>
              <a:rPr lang="es-US" b="0" i="0" dirty="0" err="1">
                <a:solidFill>
                  <a:srgbClr val="374151"/>
                </a:solidFill>
                <a:effectLst/>
                <a:latin typeface="Söhne"/>
              </a:rPr>
              <a:t>AnnArbor</a:t>
            </a:r>
            <a:r>
              <a:rPr lang="es-US" b="0" i="0" dirty="0">
                <a:solidFill>
                  <a:srgbClr val="374151"/>
                </a:solidFill>
                <a:effectLst/>
                <a:latin typeface="Söhne"/>
              </a:rPr>
              <a:t>: presenta un diseño elegante y minimalista en azul y gris, con un fondo blanco y una fuente Sans Serif.</a:t>
            </a:r>
          </a:p>
          <a:p>
            <a:pPr marL="342900" indent="-342900" algn="l">
              <a:buFont typeface="+mj-lt"/>
              <a:buAutoNum type="arabicPeriod"/>
            </a:pPr>
            <a:r>
              <a:rPr lang="es-US" b="0" i="0" dirty="0" err="1">
                <a:solidFill>
                  <a:srgbClr val="374151"/>
                </a:solidFill>
                <a:effectLst/>
                <a:latin typeface="Söhne"/>
              </a:rPr>
              <a:t>CambridgeUS</a:t>
            </a:r>
            <a:r>
              <a:rPr lang="es-US" b="0" i="0" dirty="0">
                <a:solidFill>
                  <a:srgbClr val="374151"/>
                </a:solidFill>
                <a:effectLst/>
                <a:latin typeface="Söhne"/>
              </a:rPr>
              <a:t>: presenta un diseño con colores oscuros y fuertes, y una fuente Serif. Incluye un menú de navegación en la parte superior de la pantalla.</a:t>
            </a:r>
          </a:p>
          <a:p>
            <a:pPr marL="342900" indent="-342900" algn="l">
              <a:buFont typeface="+mj-lt"/>
              <a:buAutoNum type="arabicPeriod"/>
            </a:pPr>
            <a:r>
              <a:rPr lang="es-US" b="0" i="0" dirty="0">
                <a:solidFill>
                  <a:srgbClr val="374151"/>
                </a:solidFill>
                <a:effectLst/>
                <a:latin typeface="Söhne"/>
              </a:rPr>
              <a:t>Madrid: presenta un diseño en azul y gris, con una fuente Serif. Incluye un menú de navegación en la parte superior de la pantalla y una barra lateral en la parte izquierda.</a:t>
            </a:r>
          </a:p>
          <a:p>
            <a:pPr marL="342900" indent="-342900" algn="l">
              <a:buFont typeface="+mj-lt"/>
              <a:buAutoNum type="arabicPeriod"/>
            </a:pPr>
            <a:r>
              <a:rPr lang="es-US" b="0" i="0" dirty="0">
                <a:solidFill>
                  <a:srgbClr val="374151"/>
                </a:solidFill>
                <a:effectLst/>
                <a:latin typeface="Söhne"/>
              </a:rPr>
              <a:t>Berkeley: presenta un diseño en azul y amarillo, con una fuente Sans Serif. Incluye una barra de navegación en la parte inferior de la pantalla.</a:t>
            </a:r>
          </a:p>
          <a:p>
            <a:pPr marL="342900" indent="-342900" algn="l">
              <a:buFont typeface="+mj-lt"/>
              <a:buAutoNum type="arabicPeriod"/>
            </a:pPr>
            <a:r>
              <a:rPr lang="es-US" b="0" i="0" dirty="0" err="1">
                <a:solidFill>
                  <a:srgbClr val="374151"/>
                </a:solidFill>
                <a:effectLst/>
                <a:latin typeface="Söhne"/>
              </a:rPr>
              <a:t>Copenhagen</a:t>
            </a:r>
            <a:r>
              <a:rPr lang="es-US" b="0" i="0" dirty="0">
                <a:solidFill>
                  <a:srgbClr val="374151"/>
                </a:solidFill>
                <a:effectLst/>
                <a:latin typeface="Söhne"/>
              </a:rPr>
              <a:t>: presenta un diseño en azul y gris, con una fuente Sans Serif. Incluye una barra de navegación en la parte inferior de la pantalla y una barra lateral en la parte izquierda.</a:t>
            </a:r>
          </a:p>
          <a:p>
            <a:pPr marL="342900" indent="-342900" algn="l">
              <a:buFont typeface="+mj-lt"/>
              <a:buAutoNum type="arabicPeriod"/>
            </a:pPr>
            <a:r>
              <a:rPr lang="es-US" b="0" i="0" dirty="0" err="1">
                <a:solidFill>
                  <a:srgbClr val="374151"/>
                </a:solidFill>
                <a:effectLst/>
                <a:latin typeface="Söhne"/>
              </a:rPr>
              <a:t>Warsaw</a:t>
            </a:r>
            <a:r>
              <a:rPr lang="es-US" b="0" i="0" dirty="0">
                <a:solidFill>
                  <a:srgbClr val="374151"/>
                </a:solidFill>
                <a:effectLst/>
                <a:latin typeface="Söhne"/>
              </a:rPr>
              <a:t>: presenta un diseño en blanco y negro, con una fuente Sans Serif. Incluye una barra de navegación en la parte superior de la pantalla y una barra lateral en la parte izquierda.</a:t>
            </a:r>
          </a:p>
        </p:txBody>
      </p:sp>
    </p:spTree>
    <p:extLst>
      <p:ext uri="{BB962C8B-B14F-4D97-AF65-F5344CB8AC3E}">
        <p14:creationId xmlns:p14="http://schemas.microsoft.com/office/powerpoint/2010/main" val="146578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Opciones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4358646-208B-557D-BA65-83F24E3F3911}"/>
              </a:ext>
            </a:extLst>
          </p:cNvPr>
          <p:cNvSpPr txBox="1"/>
          <p:nvPr/>
        </p:nvSpPr>
        <p:spPr>
          <a:xfrm>
            <a:off x="575556" y="922459"/>
            <a:ext cx="7992888" cy="1200329"/>
          </a:xfrm>
          <a:prstGeom prst="rect">
            <a:avLst/>
          </a:prstGeom>
          <a:noFill/>
        </p:spPr>
        <p:txBody>
          <a:bodyPr wrap="square">
            <a:spAutoFit/>
          </a:bodyPr>
          <a:lstStyle/>
          <a:p>
            <a:r>
              <a:rPr lang="es-US" b="0" i="0" dirty="0">
                <a:solidFill>
                  <a:srgbClr val="111111"/>
                </a:solidFill>
                <a:effectLst/>
                <a:latin typeface="et-book"/>
              </a:rPr>
              <a:t>Lo que sí cambia respecto a otros documentos de LaTeX es el modo de establecer las opciones, ya que para ello usamos la familia de comandos </a:t>
            </a:r>
            <a:r>
              <a:rPr lang="es-US" dirty="0"/>
              <a:t>\</a:t>
            </a:r>
            <a:r>
              <a:rPr lang="es-US" dirty="0" err="1"/>
              <a:t>setbeamer</a:t>
            </a:r>
            <a:r>
              <a:rPr lang="es-US" b="0" i="0" dirty="0">
                <a:solidFill>
                  <a:srgbClr val="111111"/>
                </a:solidFill>
                <a:effectLst/>
                <a:latin typeface="et-book"/>
              </a:rPr>
              <a:t> y especificamos qué elemento queremos cambiar y cómo. Según qué queramos conseguir tenemos diferentes comandos:</a:t>
            </a:r>
            <a:endParaRPr lang="es-US" dirty="0"/>
          </a:p>
        </p:txBody>
      </p:sp>
      <p:sp>
        <p:nvSpPr>
          <p:cNvPr id="6" name="CuadroTexto 5">
            <a:extLst>
              <a:ext uri="{FF2B5EF4-FFF2-40B4-BE49-F238E27FC236}">
                <a16:creationId xmlns:a16="http://schemas.microsoft.com/office/drawing/2014/main" id="{0990D52A-5675-C3F5-BAEF-E0F5944243C0}"/>
              </a:ext>
            </a:extLst>
          </p:cNvPr>
          <p:cNvSpPr txBox="1"/>
          <p:nvPr/>
        </p:nvSpPr>
        <p:spPr>
          <a:xfrm>
            <a:off x="575556" y="2276872"/>
            <a:ext cx="7992888" cy="4031873"/>
          </a:xfrm>
          <a:prstGeom prst="rect">
            <a:avLst/>
          </a:prstGeom>
          <a:noFill/>
        </p:spPr>
        <p:txBody>
          <a:bodyPr wrap="square">
            <a:spAutoFit/>
          </a:bodyPr>
          <a:lstStyle/>
          <a:p>
            <a:pPr marL="342900" indent="-342900" fontAlgn="base">
              <a:buFont typeface="+mj-lt"/>
              <a:buAutoNum type="arabicPeriod"/>
            </a:pPr>
            <a:r>
              <a:rPr lang="es-US" sz="1600" dirty="0">
                <a:effectLst/>
              </a:rPr>
              <a:t>\</a:t>
            </a:r>
            <a:r>
              <a:rPr lang="es-US" sz="1600" dirty="0" err="1">
                <a:effectLst/>
              </a:rPr>
              <a:t>setbeameroption</a:t>
            </a:r>
            <a:r>
              <a:rPr lang="es-US" sz="1600" dirty="0">
                <a:effectLst/>
              </a:rPr>
              <a:t>{opción general}, establece las opciones generales para la presentación. Por ejemplo y tal y como veremos en la próxima sección, se usa para decirle a </a:t>
            </a:r>
            <a:r>
              <a:rPr lang="es-US" sz="1600" dirty="0" err="1">
                <a:effectLst/>
              </a:rPr>
              <a:t>beamer</a:t>
            </a:r>
            <a:r>
              <a:rPr lang="es-US" sz="1600" dirty="0">
                <a:effectLst/>
              </a:rPr>
              <a:t> que muestre u oculte las notas mediante \</a:t>
            </a:r>
            <a:r>
              <a:rPr lang="es-US" sz="1600" dirty="0" err="1">
                <a:effectLst/>
              </a:rPr>
              <a:t>setbeameroption</a:t>
            </a:r>
            <a:r>
              <a:rPr lang="es-US" sz="1600" dirty="0">
                <a:effectLst/>
              </a:rPr>
              <a:t>{</a:t>
            </a:r>
            <a:r>
              <a:rPr lang="es-US" sz="1600" dirty="0" err="1">
                <a:effectLst/>
              </a:rPr>
              <a:t>hide</a:t>
            </a:r>
            <a:r>
              <a:rPr lang="es-US" sz="1600" dirty="0">
                <a:effectLst/>
              </a:rPr>
              <a:t> notes}.</a:t>
            </a:r>
          </a:p>
          <a:p>
            <a:pPr marL="342900" indent="-342900" fontAlgn="base">
              <a:buFont typeface="+mj-lt"/>
              <a:buAutoNum type="arabicPeriod"/>
            </a:pPr>
            <a:endParaRPr lang="es-US" sz="1600" dirty="0">
              <a:effectLst/>
            </a:endParaRPr>
          </a:p>
          <a:p>
            <a:pPr marL="342900" indent="-342900" fontAlgn="base">
              <a:buFont typeface="+mj-lt"/>
              <a:buAutoNum type="arabicPeriod"/>
            </a:pPr>
            <a:r>
              <a:rPr lang="es-US" sz="1600" dirty="0">
                <a:effectLst/>
              </a:rPr>
              <a:t>\</a:t>
            </a:r>
            <a:r>
              <a:rPr lang="es-US" sz="1600" dirty="0" err="1">
                <a:effectLst/>
              </a:rPr>
              <a:t>setbeamertemplate</a:t>
            </a:r>
            <a:r>
              <a:rPr lang="es-US" sz="1600" dirty="0">
                <a:effectLst/>
              </a:rPr>
              <a:t>{elemento}{definición}, define el aspecto de cierto elemento, por ejemplo, con \</a:t>
            </a:r>
            <a:r>
              <a:rPr lang="es-US" sz="1600" dirty="0" err="1">
                <a:effectLst/>
              </a:rPr>
              <a:t>setbeamertemplate</a:t>
            </a:r>
            <a:r>
              <a:rPr lang="es-US" sz="1600" dirty="0">
                <a:effectLst/>
              </a:rPr>
              <a:t>{</a:t>
            </a:r>
            <a:r>
              <a:rPr lang="es-US" sz="1600" dirty="0" err="1">
                <a:effectLst/>
              </a:rPr>
              <a:t>itemize</a:t>
            </a:r>
            <a:r>
              <a:rPr lang="es-US" sz="1600" dirty="0">
                <a:effectLst/>
              </a:rPr>
              <a:t> </a:t>
            </a:r>
            <a:r>
              <a:rPr lang="es-US" sz="1600" dirty="0" err="1">
                <a:effectLst/>
              </a:rPr>
              <a:t>item</a:t>
            </a:r>
            <a:r>
              <a:rPr lang="es-US" sz="1600" dirty="0">
                <a:effectLst/>
              </a:rPr>
              <a:t>}{$\</a:t>
            </a:r>
            <a:r>
              <a:rPr lang="es-US" sz="1600" dirty="0" err="1">
                <a:effectLst/>
              </a:rPr>
              <a:t>Rightarrow</a:t>
            </a:r>
            <a:r>
              <a:rPr lang="es-US" sz="1600" dirty="0">
                <a:effectLst/>
              </a:rPr>
              <a:t>$} conseguimos que en las listas no numeradas se indiquen los ítems con una flecha.</a:t>
            </a:r>
          </a:p>
          <a:p>
            <a:pPr marL="342900" indent="-342900" fontAlgn="base">
              <a:buFont typeface="+mj-lt"/>
              <a:buAutoNum type="arabicPeriod"/>
            </a:pPr>
            <a:endParaRPr lang="es-US" sz="1600" dirty="0">
              <a:effectLst/>
            </a:endParaRPr>
          </a:p>
          <a:p>
            <a:pPr marL="342900" indent="-342900" fontAlgn="base">
              <a:buFont typeface="+mj-lt"/>
              <a:buAutoNum type="arabicPeriod"/>
            </a:pPr>
            <a:r>
              <a:rPr lang="es-US" sz="1600" dirty="0">
                <a:effectLst/>
              </a:rPr>
              <a:t>\</a:t>
            </a:r>
            <a:r>
              <a:rPr lang="es-US" sz="1600" dirty="0" err="1">
                <a:effectLst/>
              </a:rPr>
              <a:t>setbeamercolor</a:t>
            </a:r>
            <a:r>
              <a:rPr lang="es-US" sz="1600" dirty="0">
                <a:effectLst/>
              </a:rPr>
              <a:t>{elemento}{</a:t>
            </a:r>
            <a:r>
              <a:rPr lang="es-US" sz="1600" dirty="0" err="1">
                <a:effectLst/>
              </a:rPr>
              <a:t>fg</a:t>
            </a:r>
            <a:r>
              <a:rPr lang="es-US" sz="1600" dirty="0">
                <a:effectLst/>
              </a:rPr>
              <a:t>=</a:t>
            </a:r>
            <a:r>
              <a:rPr lang="es-US" sz="1600" dirty="0" err="1">
                <a:effectLst/>
              </a:rPr>
              <a:t>colorPrimerPlano</a:t>
            </a:r>
            <a:r>
              <a:rPr lang="es-US" sz="1600" dirty="0">
                <a:effectLst/>
              </a:rPr>
              <a:t>, </a:t>
            </a:r>
            <a:r>
              <a:rPr lang="es-US" sz="1600" dirty="0" err="1">
                <a:effectLst/>
              </a:rPr>
              <a:t>bg</a:t>
            </a:r>
            <a:r>
              <a:rPr lang="es-US" sz="1600" dirty="0">
                <a:effectLst/>
              </a:rPr>
              <a:t>=</a:t>
            </a:r>
            <a:r>
              <a:rPr lang="es-US" sz="1600" dirty="0" err="1">
                <a:effectLst/>
              </a:rPr>
              <a:t>colorDeFondo</a:t>
            </a:r>
            <a:r>
              <a:rPr lang="es-US" sz="1600" dirty="0">
                <a:effectLst/>
              </a:rPr>
              <a:t>}, establece el color de determinado elemento, por ejemplo, \</a:t>
            </a:r>
            <a:r>
              <a:rPr lang="es-US" sz="1600" dirty="0" err="1">
                <a:effectLst/>
              </a:rPr>
              <a:t>setbeamercolor</a:t>
            </a:r>
            <a:r>
              <a:rPr lang="es-US" sz="1600" dirty="0">
                <a:effectLst/>
              </a:rPr>
              <a:t>{</a:t>
            </a:r>
            <a:r>
              <a:rPr lang="es-US" sz="1600" dirty="0" err="1">
                <a:effectLst/>
              </a:rPr>
              <a:t>title</a:t>
            </a:r>
            <a:r>
              <a:rPr lang="es-US" sz="1600" dirty="0">
                <a:effectLst/>
              </a:rPr>
              <a:t>}{</a:t>
            </a:r>
            <a:r>
              <a:rPr lang="es-US" sz="1600" dirty="0" err="1">
                <a:effectLst/>
              </a:rPr>
              <a:t>fg</a:t>
            </a:r>
            <a:r>
              <a:rPr lang="es-US" sz="1600" dirty="0">
                <a:effectLst/>
              </a:rPr>
              <a:t>=magenta, </a:t>
            </a:r>
            <a:r>
              <a:rPr lang="es-US" sz="1600" dirty="0" err="1">
                <a:effectLst/>
              </a:rPr>
              <a:t>bg</a:t>
            </a:r>
            <a:r>
              <a:rPr lang="es-US" sz="1600" dirty="0">
                <a:effectLst/>
              </a:rPr>
              <a:t>=</a:t>
            </a:r>
            <a:r>
              <a:rPr lang="es-US" sz="1600" dirty="0" err="1">
                <a:effectLst/>
              </a:rPr>
              <a:t>white</a:t>
            </a:r>
            <a:r>
              <a:rPr lang="es-US" sz="1600" dirty="0">
                <a:effectLst/>
              </a:rPr>
              <a:t>} establece que todos los títulos sean rosas con el fondo blanco. No es necesario usar las opciones </a:t>
            </a:r>
            <a:r>
              <a:rPr lang="es-US" sz="1600" dirty="0" err="1">
                <a:effectLst/>
              </a:rPr>
              <a:t>fg</a:t>
            </a:r>
            <a:r>
              <a:rPr lang="es-US" sz="1600" dirty="0">
                <a:effectLst/>
              </a:rPr>
              <a:t> y </a:t>
            </a:r>
            <a:r>
              <a:rPr lang="es-US" sz="1600" dirty="0" err="1">
                <a:effectLst/>
              </a:rPr>
              <a:t>bg</a:t>
            </a:r>
            <a:r>
              <a:rPr lang="es-US" sz="1600" dirty="0">
                <a:effectLst/>
              </a:rPr>
              <a:t> a la vez, lo que no cambiemos mantendrá el color que tenía.</a:t>
            </a:r>
          </a:p>
        </p:txBody>
      </p:sp>
    </p:spTree>
    <p:extLst>
      <p:ext uri="{BB962C8B-B14F-4D97-AF65-F5344CB8AC3E}">
        <p14:creationId xmlns:p14="http://schemas.microsoft.com/office/powerpoint/2010/main" val="204421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Presentaciones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2A931FE-B0D7-699C-FE86-A57303484AF3}"/>
              </a:ext>
            </a:extLst>
          </p:cNvPr>
          <p:cNvSpPr txBox="1"/>
          <p:nvPr/>
        </p:nvSpPr>
        <p:spPr>
          <a:xfrm>
            <a:off x="683568" y="1340768"/>
            <a:ext cx="7992888" cy="1815882"/>
          </a:xfrm>
          <a:prstGeom prst="rect">
            <a:avLst/>
          </a:prstGeom>
          <a:noFill/>
        </p:spPr>
        <p:txBody>
          <a:bodyPr wrap="square">
            <a:spAutoFit/>
          </a:bodyPr>
          <a:lstStyle/>
          <a:p>
            <a:pPr marL="342900" indent="-342900" algn="l" fontAlgn="base">
              <a:buFont typeface="+mj-lt"/>
              <a:buAutoNum type="arabicPeriod" startAt="4"/>
            </a:pPr>
            <a:r>
              <a:rPr lang="es-US" sz="1600" b="0" i="0" dirty="0">
                <a:solidFill>
                  <a:srgbClr val="111111"/>
                </a:solidFill>
                <a:effectLst/>
                <a:latin typeface="et-book"/>
              </a:rPr>
              <a:t>\</a:t>
            </a:r>
            <a:r>
              <a:rPr lang="es-US" sz="1600" b="0" i="0" dirty="0" err="1">
                <a:solidFill>
                  <a:srgbClr val="111111"/>
                </a:solidFill>
                <a:effectLst/>
                <a:latin typeface="et-book"/>
              </a:rPr>
              <a:t>setbeamerfont</a:t>
            </a:r>
            <a:r>
              <a:rPr lang="es-US" sz="1600" b="0" i="0" dirty="0">
                <a:solidFill>
                  <a:srgbClr val="111111"/>
                </a:solidFill>
                <a:effectLst/>
                <a:latin typeface="et-book"/>
              </a:rPr>
              <a:t>{elemento}{</a:t>
            </a:r>
            <a:r>
              <a:rPr lang="es-US" sz="1600" b="0" i="0" dirty="0" err="1">
                <a:solidFill>
                  <a:srgbClr val="111111"/>
                </a:solidFill>
                <a:effectLst/>
                <a:latin typeface="et-book"/>
              </a:rPr>
              <a:t>size</a:t>
            </a:r>
            <a:r>
              <a:rPr lang="es-US" sz="1600" b="0" i="0" dirty="0">
                <a:solidFill>
                  <a:srgbClr val="111111"/>
                </a:solidFill>
                <a:effectLst/>
                <a:latin typeface="et-book"/>
              </a:rPr>
              <a:t>=tamaño, </a:t>
            </a:r>
            <a:r>
              <a:rPr lang="es-US" sz="1600" b="0" i="0" dirty="0" err="1">
                <a:solidFill>
                  <a:srgbClr val="111111"/>
                </a:solidFill>
                <a:effectLst/>
                <a:latin typeface="et-book"/>
              </a:rPr>
              <a:t>shape</a:t>
            </a:r>
            <a:r>
              <a:rPr lang="es-US" sz="1600" b="0" i="0" dirty="0">
                <a:solidFill>
                  <a:srgbClr val="111111"/>
                </a:solidFill>
                <a:effectLst/>
                <a:latin typeface="et-book"/>
              </a:rPr>
              <a:t>=estilo}, establece la forma y tamaño de fuente de determinado elemento, por ejemplo, </a:t>
            </a:r>
          </a:p>
          <a:p>
            <a:pPr marL="342900" indent="-342900" algn="l" fontAlgn="base">
              <a:buFont typeface="+mj-lt"/>
              <a:buAutoNum type="arabicPeriod" startAt="4"/>
            </a:pPr>
            <a:endParaRPr lang="es-US" sz="1600" dirty="0">
              <a:solidFill>
                <a:srgbClr val="111111"/>
              </a:solidFill>
              <a:latin typeface="et-book"/>
            </a:endParaRPr>
          </a:p>
          <a:p>
            <a:pPr algn="l" fontAlgn="base"/>
            <a:r>
              <a:rPr lang="es-US" sz="1600" b="0" i="0" dirty="0">
                <a:solidFill>
                  <a:srgbClr val="111111"/>
                </a:solidFill>
                <a:effectLst/>
                <a:latin typeface="et-book"/>
              </a:rPr>
              <a:t>        \</a:t>
            </a:r>
            <a:r>
              <a:rPr lang="es-US" sz="1600" b="0" i="0" dirty="0" err="1">
                <a:solidFill>
                  <a:srgbClr val="111111"/>
                </a:solidFill>
                <a:effectLst/>
                <a:latin typeface="et-book"/>
              </a:rPr>
              <a:t>setbeamerfont</a:t>
            </a:r>
            <a:r>
              <a:rPr lang="es-US" sz="1600" b="0" i="0" dirty="0">
                <a:solidFill>
                  <a:srgbClr val="111111"/>
                </a:solidFill>
                <a:effectLst/>
                <a:latin typeface="et-book"/>
              </a:rPr>
              <a:t>{</a:t>
            </a:r>
            <a:r>
              <a:rPr lang="es-US" sz="1600" b="0" i="0" dirty="0" err="1">
                <a:solidFill>
                  <a:srgbClr val="111111"/>
                </a:solidFill>
                <a:effectLst/>
                <a:latin typeface="et-book"/>
              </a:rPr>
              <a:t>title</a:t>
            </a:r>
            <a:r>
              <a:rPr lang="es-US" sz="1600" b="0" i="0" dirty="0">
                <a:solidFill>
                  <a:srgbClr val="111111"/>
                </a:solidFill>
                <a:effectLst/>
                <a:latin typeface="et-book"/>
              </a:rPr>
              <a:t>}{series=\</a:t>
            </a:r>
            <a:r>
              <a:rPr lang="es-US" sz="1600" b="0" i="0" dirty="0" err="1">
                <a:solidFill>
                  <a:srgbClr val="111111"/>
                </a:solidFill>
                <a:effectLst/>
                <a:latin typeface="et-book"/>
              </a:rPr>
              <a:t>bfseries</a:t>
            </a:r>
            <a:r>
              <a:rPr lang="es-US" sz="1600" b="0" i="0" dirty="0">
                <a:solidFill>
                  <a:srgbClr val="111111"/>
                </a:solidFill>
                <a:effectLst/>
                <a:latin typeface="et-book"/>
              </a:rPr>
              <a:t>} pone en negrita el título de la presentación.</a:t>
            </a:r>
          </a:p>
          <a:p>
            <a:pPr algn="l" fontAlgn="base"/>
            <a:endParaRPr lang="es-US" sz="1600" dirty="0">
              <a:solidFill>
                <a:srgbClr val="111111"/>
              </a:solidFill>
              <a:latin typeface="et-book"/>
            </a:endParaRPr>
          </a:p>
          <a:p>
            <a:pPr algn="l" fontAlgn="base"/>
            <a:r>
              <a:rPr lang="es-US" sz="1600" b="0" i="0" dirty="0">
                <a:solidFill>
                  <a:srgbClr val="111111"/>
                </a:solidFill>
                <a:effectLst/>
                <a:latin typeface="et-book"/>
              </a:rPr>
              <a:t>         Podemos establecer solo el tamaño o solo el estilo, lo que no cambiemos permanecerá </a:t>
            </a:r>
          </a:p>
          <a:p>
            <a:pPr algn="l" fontAlgn="base"/>
            <a:r>
              <a:rPr lang="es-US" sz="1600" dirty="0">
                <a:solidFill>
                  <a:srgbClr val="111111"/>
                </a:solidFill>
                <a:latin typeface="et-book"/>
              </a:rPr>
              <a:t>         </a:t>
            </a:r>
            <a:r>
              <a:rPr lang="es-US" sz="1600" b="0" i="0" dirty="0">
                <a:solidFill>
                  <a:srgbClr val="111111"/>
                </a:solidFill>
                <a:effectLst/>
                <a:latin typeface="et-book"/>
              </a:rPr>
              <a:t>como estaba.</a:t>
            </a:r>
          </a:p>
        </p:txBody>
      </p:sp>
      <p:sp>
        <p:nvSpPr>
          <p:cNvPr id="5" name="CuadroTexto 4">
            <a:extLst>
              <a:ext uri="{FF2B5EF4-FFF2-40B4-BE49-F238E27FC236}">
                <a16:creationId xmlns:a16="http://schemas.microsoft.com/office/drawing/2014/main" id="{69AAD2C9-DBED-C5B8-8B94-F7393BC3D09B}"/>
              </a:ext>
            </a:extLst>
          </p:cNvPr>
          <p:cNvSpPr txBox="1"/>
          <p:nvPr/>
        </p:nvSpPr>
        <p:spPr>
          <a:xfrm>
            <a:off x="2051720" y="3713694"/>
            <a:ext cx="4572000" cy="1477328"/>
          </a:xfrm>
          <a:prstGeom prst="rect">
            <a:avLst/>
          </a:prstGeom>
          <a:noFill/>
        </p:spPr>
        <p:txBody>
          <a:bodyPr wrap="square">
            <a:spAutoFit/>
          </a:bodyPr>
          <a:lstStyle/>
          <a:p>
            <a:pPr algn="just"/>
            <a:r>
              <a:rPr lang="es-US" b="0" i="0" dirty="0">
                <a:solidFill>
                  <a:srgbClr val="111111"/>
                </a:solidFill>
                <a:effectLst/>
                <a:latin typeface="et-book"/>
              </a:rPr>
              <a:t>Podemos usar todos estos comandos en cualquier parte del documento y afectan desde donde están situados hasta encontrarse con otra definición o, si no hay ninguna más, hasta el final.</a:t>
            </a:r>
            <a:endParaRPr lang="es-US" dirty="0"/>
          </a:p>
        </p:txBody>
      </p:sp>
    </p:spTree>
    <p:extLst>
      <p:ext uri="{BB962C8B-B14F-4D97-AF65-F5344CB8AC3E}">
        <p14:creationId xmlns:p14="http://schemas.microsoft.com/office/powerpoint/2010/main" val="399052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Notas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4804DE09-6203-FF2C-2126-E727EFB23BBA}"/>
              </a:ext>
            </a:extLst>
          </p:cNvPr>
          <p:cNvSpPr txBox="1"/>
          <p:nvPr/>
        </p:nvSpPr>
        <p:spPr>
          <a:xfrm>
            <a:off x="683568" y="908720"/>
            <a:ext cx="7344816" cy="3970318"/>
          </a:xfrm>
          <a:prstGeom prst="rect">
            <a:avLst/>
          </a:prstGeom>
          <a:noFill/>
        </p:spPr>
        <p:txBody>
          <a:bodyPr wrap="square">
            <a:spAutoFit/>
          </a:bodyPr>
          <a:lstStyle/>
          <a:p>
            <a:pPr algn="l" fontAlgn="base"/>
            <a:r>
              <a:rPr lang="es-US" b="0" i="0" dirty="0">
                <a:solidFill>
                  <a:srgbClr val="111111"/>
                </a:solidFill>
                <a:effectLst/>
                <a:latin typeface="et-book"/>
              </a:rPr>
              <a:t>Con </a:t>
            </a:r>
            <a:r>
              <a:rPr lang="es-US" b="0" i="0" dirty="0" err="1">
                <a:solidFill>
                  <a:srgbClr val="111111"/>
                </a:solidFill>
                <a:effectLst/>
                <a:latin typeface="et-book"/>
              </a:rPr>
              <a:t>beamer</a:t>
            </a:r>
            <a:r>
              <a:rPr lang="es-US" b="0" i="0" dirty="0">
                <a:solidFill>
                  <a:srgbClr val="111111"/>
                </a:solidFill>
                <a:effectLst/>
                <a:latin typeface="et-book"/>
              </a:rPr>
              <a:t> tenemos la opción de crear unas notas secretas que solo vemos nosotros en la línea de la </a:t>
            </a:r>
            <a:r>
              <a:rPr lang="es-US" b="0" i="0" u="none" strike="noStrike" dirty="0">
                <a:solidFill>
                  <a:srgbClr val="111111"/>
                </a:solidFill>
                <a:effectLst/>
                <a:latin typeface="et-book"/>
                <a:hlinkClick r:id="rId2"/>
              </a:rPr>
              <a:t>consola del presentador</a:t>
            </a:r>
            <a:r>
              <a:rPr lang="es-US" b="0" i="0" dirty="0">
                <a:solidFill>
                  <a:srgbClr val="111111"/>
                </a:solidFill>
                <a:effectLst/>
                <a:latin typeface="et-book"/>
              </a:rPr>
              <a:t> de </a:t>
            </a:r>
            <a:r>
              <a:rPr lang="es-US" b="0" i="0" dirty="0" err="1">
                <a:solidFill>
                  <a:srgbClr val="111111"/>
                </a:solidFill>
                <a:effectLst/>
                <a:latin typeface="et-book"/>
              </a:rPr>
              <a:t>Impress</a:t>
            </a:r>
            <a:r>
              <a:rPr lang="es-US" b="0" i="0" dirty="0">
                <a:solidFill>
                  <a:srgbClr val="111111"/>
                </a:solidFill>
                <a:effectLst/>
                <a:latin typeface="et-book"/>
              </a:rPr>
              <a:t>. Para escribir las notas usamos el comando \note{} que nos crea una página de notas detrás de la diapositiva en cuestión:</a:t>
            </a:r>
          </a:p>
          <a:p>
            <a:pPr algn="l" fontAlgn="base"/>
            <a:endParaRPr lang="es-US" b="0" i="0" dirty="0">
              <a:solidFill>
                <a:srgbClr val="111111"/>
              </a:solidFill>
              <a:effectLst/>
              <a:latin typeface="et-book"/>
            </a:endParaRPr>
          </a:p>
          <a:p>
            <a:pPr algn="l"/>
            <a:r>
              <a:rPr lang="es-US" b="0" i="0" dirty="0">
                <a:solidFill>
                  <a:srgbClr val="6C71C4"/>
                </a:solidFill>
                <a:effectLst/>
                <a:latin typeface="et-book"/>
              </a:rPr>
              <a:t>\</a:t>
            </a:r>
            <a:r>
              <a:rPr lang="es-US" b="0" i="0" dirty="0" err="1">
                <a:solidFill>
                  <a:srgbClr val="6C71C4"/>
                </a:solidFill>
                <a:effectLst/>
                <a:latin typeface="et-book"/>
              </a:rPr>
              <a:t>documentclass</a:t>
            </a:r>
            <a:r>
              <a:rPr lang="es-US" b="0" i="0" dirty="0">
                <a:solidFill>
                  <a:srgbClr val="268BD2"/>
                </a:solidFill>
                <a:effectLst/>
                <a:latin typeface="et-book"/>
              </a:rPr>
              <a:t>[notes=show]</a:t>
            </a:r>
            <a:r>
              <a:rPr lang="es-US" b="0" i="0" dirty="0">
                <a:solidFill>
                  <a:srgbClr val="93A1A1"/>
                </a:solidFill>
                <a:effectLst/>
                <a:latin typeface="et-book"/>
              </a:rPr>
              <a:t>{</a:t>
            </a:r>
            <a:r>
              <a:rPr lang="es-US" b="0" i="0" dirty="0" err="1">
                <a:solidFill>
                  <a:srgbClr val="586E75"/>
                </a:solidFill>
                <a:effectLst/>
                <a:latin typeface="et-book"/>
              </a:rPr>
              <a:t>beamer</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r>
              <a:rPr lang="es-US" b="0" i="0" dirty="0">
                <a:solidFill>
                  <a:srgbClr val="586E75"/>
                </a:solidFill>
                <a:effectLst/>
                <a:latin typeface="et-book"/>
              </a:rPr>
              <a:t> </a:t>
            </a:r>
          </a:p>
          <a:p>
            <a:pPr algn="l"/>
            <a:r>
              <a:rPr lang="es-US" dirty="0">
                <a:solidFill>
                  <a:srgbClr val="586E75"/>
                </a:solidFill>
                <a:latin typeface="et-book"/>
              </a:rPr>
              <a:t>     </a:t>
            </a:r>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dirty="0">
                <a:solidFill>
                  <a:srgbClr val="657B83"/>
                </a:solidFill>
                <a:latin typeface="et-book"/>
              </a:rPr>
              <a:t>       </a:t>
            </a:r>
            <a:r>
              <a:rPr lang="es-US" b="0" i="0" dirty="0">
                <a:solidFill>
                  <a:srgbClr val="657B83"/>
                </a:solidFill>
                <a:effectLst/>
                <a:latin typeface="et-book"/>
              </a:rPr>
              <a:t>% Contenido de la diapositiva</a:t>
            </a:r>
            <a:r>
              <a:rPr lang="es-US" b="0" i="0" dirty="0">
                <a:solidFill>
                  <a:srgbClr val="586E75"/>
                </a:solidFill>
                <a:effectLst/>
                <a:latin typeface="et-book"/>
              </a:rPr>
              <a:t> </a:t>
            </a:r>
            <a:r>
              <a:rPr lang="es-US" b="0" i="0" dirty="0">
                <a:solidFill>
                  <a:srgbClr val="6C71C4"/>
                </a:solidFill>
                <a:effectLst/>
                <a:latin typeface="et-book"/>
              </a:rPr>
              <a:t>\note</a:t>
            </a:r>
            <a:r>
              <a:rPr lang="es-US" b="0" i="0" dirty="0">
                <a:solidFill>
                  <a:srgbClr val="93A1A1"/>
                </a:solidFill>
                <a:effectLst/>
                <a:latin typeface="et-book"/>
              </a:rPr>
              <a:t>{</a:t>
            </a:r>
            <a:r>
              <a:rPr lang="es-US" b="0" i="0" dirty="0">
                <a:solidFill>
                  <a:srgbClr val="586E75"/>
                </a:solidFill>
                <a:effectLst/>
                <a:latin typeface="et-book"/>
              </a:rPr>
              <a:t>Notas</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dirty="0">
                <a:solidFill>
                  <a:srgbClr val="586E75"/>
                </a:solidFill>
                <a:latin typeface="et-book"/>
              </a:rPr>
              <a:t>      </a:t>
            </a:r>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586E75"/>
                </a:solidFill>
                <a:effectLst/>
                <a:latin typeface="et-book"/>
              </a:rPr>
              <a:t> </a:t>
            </a:r>
          </a:p>
          <a:p>
            <a:pPr algn="l"/>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endParaRPr lang="es-US" b="0" i="0" dirty="0">
              <a:solidFill>
                <a:srgbClr val="586E75"/>
              </a:solidFill>
              <a:effectLst/>
              <a:latin typeface="et-book"/>
            </a:endParaRPr>
          </a:p>
        </p:txBody>
      </p:sp>
      <p:sp>
        <p:nvSpPr>
          <p:cNvPr id="6" name="CuadroTexto 5">
            <a:extLst>
              <a:ext uri="{FF2B5EF4-FFF2-40B4-BE49-F238E27FC236}">
                <a16:creationId xmlns:a16="http://schemas.microsoft.com/office/drawing/2014/main" id="{9E0D882A-8E56-9DF5-5969-1EA40491469E}"/>
              </a:ext>
            </a:extLst>
          </p:cNvPr>
          <p:cNvSpPr txBox="1"/>
          <p:nvPr/>
        </p:nvSpPr>
        <p:spPr>
          <a:xfrm>
            <a:off x="1259632" y="4879038"/>
            <a:ext cx="7056784" cy="1323439"/>
          </a:xfrm>
          <a:prstGeom prst="rect">
            <a:avLst/>
          </a:prstGeom>
          <a:noFill/>
        </p:spPr>
        <p:txBody>
          <a:bodyPr wrap="square">
            <a:spAutoFit/>
          </a:bodyPr>
          <a:lstStyle/>
          <a:p>
            <a:r>
              <a:rPr lang="es-US" sz="1600" b="0" i="0" dirty="0">
                <a:solidFill>
                  <a:srgbClr val="111111"/>
                </a:solidFill>
                <a:effectLst/>
                <a:latin typeface="et-book"/>
              </a:rPr>
              <a:t>Esto es interesante, pero se le puede sacar mucho más jugo uniéndolo al paquete </a:t>
            </a:r>
            <a:r>
              <a:rPr lang="es-US" sz="1600" b="0" i="0" u="none" strike="noStrike" dirty="0">
                <a:effectLst/>
                <a:latin typeface="et-book"/>
                <a:hlinkClick r:id="rId3"/>
              </a:rPr>
              <a:t>pgfpages</a:t>
            </a:r>
            <a:r>
              <a:rPr lang="es-US" sz="1600" b="0" i="0" dirty="0">
                <a:solidFill>
                  <a:srgbClr val="111111"/>
                </a:solidFill>
                <a:effectLst/>
                <a:latin typeface="et-book"/>
              </a:rPr>
              <a:t> que nos permite unir la diapositiva con la página de notas en una hoja más ancha de tal manera que al proyectarla nosotros veamos las notas y la audiencia la presentación. Hay que tener en cuenta que esta funcionalidad no es compatible con todos los visores de </a:t>
            </a:r>
            <a:r>
              <a:rPr lang="es-US" sz="1600" b="0" i="1" dirty="0" err="1">
                <a:solidFill>
                  <a:srgbClr val="111111"/>
                </a:solidFill>
                <a:effectLst/>
                <a:latin typeface="et-book"/>
              </a:rPr>
              <a:t>pdf</a:t>
            </a:r>
            <a:endParaRPr lang="es-US" sz="1600" dirty="0"/>
          </a:p>
        </p:txBody>
      </p:sp>
    </p:spTree>
    <p:extLst>
      <p:ext uri="{BB962C8B-B14F-4D97-AF65-F5344CB8AC3E}">
        <p14:creationId xmlns:p14="http://schemas.microsoft.com/office/powerpoint/2010/main" val="146418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5AF69ACF-5196-7039-F53D-7CCF754F6237}"/>
              </a:ext>
            </a:extLst>
          </p:cNvPr>
          <p:cNvSpPr txBox="1"/>
          <p:nvPr/>
        </p:nvSpPr>
        <p:spPr>
          <a:xfrm>
            <a:off x="899592" y="1772816"/>
            <a:ext cx="4572000" cy="2308324"/>
          </a:xfrm>
          <a:prstGeom prst="rect">
            <a:avLst/>
          </a:prstGeom>
          <a:noFill/>
        </p:spPr>
        <p:txBody>
          <a:bodyPr wrap="square">
            <a:spAutoFit/>
          </a:bodyPr>
          <a:lstStyle/>
          <a:p>
            <a:pPr algn="l" fontAlgn="base"/>
            <a:r>
              <a:rPr lang="es-US" b="0" i="0" dirty="0">
                <a:solidFill>
                  <a:srgbClr val="111111"/>
                </a:solidFill>
                <a:effectLst/>
                <a:latin typeface="et-book"/>
              </a:rPr>
              <a:t>Veamos como quedaría:</a:t>
            </a:r>
          </a:p>
          <a:p>
            <a:pPr algn="l" fontAlgn="base"/>
            <a:endParaRPr lang="es-US" b="0" i="0" dirty="0">
              <a:solidFill>
                <a:srgbClr val="111111"/>
              </a:solidFill>
              <a:effectLst/>
              <a:latin typeface="et-book"/>
            </a:endParaRPr>
          </a:p>
          <a:p>
            <a:pPr algn="l"/>
            <a:r>
              <a:rPr lang="es-US" b="0" i="0" dirty="0">
                <a:solidFill>
                  <a:srgbClr val="6C71C4"/>
                </a:solidFill>
                <a:effectLst/>
                <a:latin typeface="et-book"/>
              </a:rPr>
              <a:t>\</a:t>
            </a:r>
            <a:r>
              <a:rPr lang="es-US" b="0" i="0" dirty="0" err="1">
                <a:solidFill>
                  <a:srgbClr val="6C71C4"/>
                </a:solidFill>
                <a:effectLst/>
                <a:latin typeface="et-book"/>
              </a:rPr>
              <a:t>documentclass</a:t>
            </a:r>
            <a:r>
              <a:rPr lang="es-US" b="0" i="0" dirty="0">
                <a:solidFill>
                  <a:srgbClr val="93A1A1"/>
                </a:solidFill>
                <a:effectLst/>
                <a:latin typeface="et-book"/>
              </a:rPr>
              <a:t>{</a:t>
            </a:r>
            <a:r>
              <a:rPr lang="es-US" b="0" i="0" dirty="0" err="1">
                <a:solidFill>
                  <a:srgbClr val="586E75"/>
                </a:solidFill>
                <a:effectLst/>
                <a:latin typeface="et-book"/>
              </a:rPr>
              <a:t>beamer</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C71C4"/>
                </a:solidFill>
                <a:effectLst/>
                <a:latin typeface="et-book"/>
              </a:rPr>
              <a:t>\</a:t>
            </a:r>
            <a:r>
              <a:rPr lang="es-US" b="0" i="0" dirty="0" err="1">
                <a:solidFill>
                  <a:srgbClr val="6C71C4"/>
                </a:solidFill>
                <a:effectLst/>
                <a:latin typeface="et-book"/>
              </a:rPr>
              <a:t>usepackage</a:t>
            </a:r>
            <a:r>
              <a:rPr lang="es-US" b="0" i="0" dirty="0">
                <a:solidFill>
                  <a:srgbClr val="93A1A1"/>
                </a:solidFill>
                <a:effectLst/>
                <a:latin typeface="et-book"/>
              </a:rPr>
              <a:t>{</a:t>
            </a:r>
            <a:r>
              <a:rPr lang="es-US" b="0" i="0" dirty="0" err="1">
                <a:solidFill>
                  <a:srgbClr val="586E75"/>
                </a:solidFill>
                <a:effectLst/>
                <a:latin typeface="et-book"/>
              </a:rPr>
              <a:t>pgfpages</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C71C4"/>
                </a:solidFill>
                <a:effectLst/>
                <a:latin typeface="et-book"/>
              </a:rPr>
              <a:t>\</a:t>
            </a:r>
            <a:r>
              <a:rPr lang="es-US" b="0" i="0" dirty="0" err="1">
                <a:solidFill>
                  <a:srgbClr val="6C71C4"/>
                </a:solidFill>
                <a:effectLst/>
                <a:latin typeface="et-book"/>
              </a:rPr>
              <a:t>setbeameroption</a:t>
            </a:r>
            <a:r>
              <a:rPr lang="es-US" b="0" i="0" dirty="0">
                <a:solidFill>
                  <a:srgbClr val="93A1A1"/>
                </a:solidFill>
                <a:effectLst/>
                <a:latin typeface="et-book"/>
              </a:rPr>
              <a:t>{</a:t>
            </a:r>
            <a:r>
              <a:rPr lang="es-US" b="0" i="0" dirty="0">
                <a:solidFill>
                  <a:srgbClr val="586E75"/>
                </a:solidFill>
                <a:effectLst/>
                <a:latin typeface="et-book"/>
              </a:rPr>
              <a:t>show notes </a:t>
            </a:r>
            <a:r>
              <a:rPr lang="es-US" b="0" i="0" dirty="0" err="1">
                <a:solidFill>
                  <a:srgbClr val="586E75"/>
                </a:solidFill>
                <a:effectLst/>
                <a:latin typeface="et-book"/>
              </a:rPr>
              <a:t>on</a:t>
            </a:r>
            <a:r>
              <a:rPr lang="es-US" b="0" i="0" dirty="0">
                <a:solidFill>
                  <a:srgbClr val="586E75"/>
                </a:solidFill>
                <a:effectLst/>
                <a:latin typeface="et-book"/>
              </a:rPr>
              <a:t> </a:t>
            </a:r>
            <a:r>
              <a:rPr lang="es-US" b="0" i="0" dirty="0" err="1">
                <a:solidFill>
                  <a:srgbClr val="586E75"/>
                </a:solidFill>
                <a:effectLst/>
                <a:latin typeface="et-book"/>
              </a:rPr>
              <a:t>second</a:t>
            </a:r>
            <a:r>
              <a:rPr lang="es-US" b="0" i="0" dirty="0">
                <a:solidFill>
                  <a:srgbClr val="586E75"/>
                </a:solidFill>
                <a:effectLst/>
                <a:latin typeface="et-book"/>
              </a:rPr>
              <a:t> </a:t>
            </a:r>
            <a:r>
              <a:rPr lang="es-US" b="0" i="0" dirty="0" err="1">
                <a:solidFill>
                  <a:srgbClr val="586E75"/>
                </a:solidFill>
                <a:effectLst/>
                <a:latin typeface="et-book"/>
              </a:rPr>
              <a:t>screen</a:t>
            </a:r>
            <a:r>
              <a:rPr lang="es-US" b="0" i="0" dirty="0">
                <a:solidFill>
                  <a:srgbClr val="586E75"/>
                </a:solidFill>
                <a:effectLst/>
                <a:latin typeface="et-book"/>
              </a:rPr>
              <a:t>=</a:t>
            </a:r>
            <a:r>
              <a:rPr lang="es-US" b="0" i="0" dirty="0" err="1">
                <a:solidFill>
                  <a:srgbClr val="586E75"/>
                </a:solidFill>
                <a:effectLst/>
                <a:latin typeface="et-book"/>
              </a:rPr>
              <a:t>right</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r>
              <a:rPr lang="es-US" b="0" i="0" dirty="0">
                <a:solidFill>
                  <a:srgbClr val="586E75"/>
                </a:solidFill>
                <a:effectLst/>
                <a:latin typeface="et-book"/>
              </a:rPr>
              <a:t> </a:t>
            </a:r>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Contenido de la diapositiva</a:t>
            </a:r>
            <a:r>
              <a:rPr lang="es-US" b="0" i="0" dirty="0">
                <a:solidFill>
                  <a:srgbClr val="586E75"/>
                </a:solidFill>
                <a:effectLst/>
                <a:latin typeface="et-book"/>
              </a:rPr>
              <a:t> </a:t>
            </a:r>
            <a:r>
              <a:rPr lang="es-US" b="0" i="0" dirty="0">
                <a:solidFill>
                  <a:srgbClr val="6C71C4"/>
                </a:solidFill>
                <a:effectLst/>
                <a:latin typeface="et-book"/>
              </a:rPr>
              <a:t>\note</a:t>
            </a:r>
            <a:r>
              <a:rPr lang="es-US" b="0" i="0" dirty="0">
                <a:solidFill>
                  <a:srgbClr val="93A1A1"/>
                </a:solidFill>
                <a:effectLst/>
                <a:latin typeface="et-book"/>
              </a:rPr>
              <a:t>{</a:t>
            </a:r>
            <a:r>
              <a:rPr lang="es-US" b="0" i="0" dirty="0">
                <a:solidFill>
                  <a:srgbClr val="586E75"/>
                </a:solidFill>
                <a:effectLst/>
                <a:latin typeface="et-book"/>
              </a:rPr>
              <a:t>Notas</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586E75"/>
                </a:solidFill>
                <a:effectLst/>
                <a:latin typeface="et-book"/>
              </a:rPr>
              <a:t> </a:t>
            </a:r>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endParaRPr lang="es-US" b="0" i="0" dirty="0">
              <a:solidFill>
                <a:srgbClr val="586E75"/>
              </a:solidFill>
              <a:effectLst/>
              <a:latin typeface="et-book"/>
            </a:endParaRPr>
          </a:p>
        </p:txBody>
      </p:sp>
    </p:spTree>
    <p:extLst>
      <p:ext uri="{BB962C8B-B14F-4D97-AF65-F5344CB8AC3E}">
        <p14:creationId xmlns:p14="http://schemas.microsoft.com/office/powerpoint/2010/main" val="357200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Efectos y Multimedia</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71294B1F-2752-A29E-CF8F-E1E6887ACA9E}"/>
              </a:ext>
            </a:extLst>
          </p:cNvPr>
          <p:cNvSpPr txBox="1"/>
          <p:nvPr/>
        </p:nvSpPr>
        <p:spPr>
          <a:xfrm>
            <a:off x="827584" y="1163711"/>
            <a:ext cx="7560840" cy="5355312"/>
          </a:xfrm>
          <a:prstGeom prst="rect">
            <a:avLst/>
          </a:prstGeom>
          <a:noFill/>
        </p:spPr>
        <p:txBody>
          <a:bodyPr wrap="square">
            <a:spAutoFit/>
          </a:bodyPr>
          <a:lstStyle/>
          <a:p>
            <a:pPr algn="l" fontAlgn="base"/>
            <a:r>
              <a:rPr lang="es-US" b="0" i="0" dirty="0">
                <a:solidFill>
                  <a:srgbClr val="111111"/>
                </a:solidFill>
                <a:effectLst/>
                <a:latin typeface="et-book"/>
              </a:rPr>
              <a:t>Que hagamos la presentación con </a:t>
            </a:r>
            <a:r>
              <a:rPr lang="es-US" b="0" i="0" dirty="0" err="1">
                <a:solidFill>
                  <a:srgbClr val="111111"/>
                </a:solidFill>
                <a:effectLst/>
                <a:latin typeface="et-book"/>
              </a:rPr>
              <a:t>beamer</a:t>
            </a:r>
            <a:r>
              <a:rPr lang="es-US" b="0" i="0" dirty="0">
                <a:solidFill>
                  <a:srgbClr val="111111"/>
                </a:solidFill>
                <a:effectLst/>
                <a:latin typeface="et-book"/>
              </a:rPr>
              <a:t> no significa que vaya a ser aburrida y estática, podemos personalizar cómo va apareciendo el contenido e incluso añadir multimedia. </a:t>
            </a:r>
          </a:p>
          <a:p>
            <a:pPr algn="l" fontAlgn="base"/>
            <a:endParaRPr lang="es-US" dirty="0">
              <a:solidFill>
                <a:srgbClr val="111111"/>
              </a:solidFill>
              <a:latin typeface="et-book"/>
            </a:endParaRPr>
          </a:p>
          <a:p>
            <a:pPr algn="l" fontAlgn="base"/>
            <a:r>
              <a:rPr lang="es-US" b="1" i="0" dirty="0" err="1">
                <a:solidFill>
                  <a:srgbClr val="111111"/>
                </a:solidFill>
                <a:effectLst/>
                <a:latin typeface="et-book"/>
              </a:rPr>
              <a:t>Overlay</a:t>
            </a:r>
            <a:endParaRPr lang="es-US" b="1" i="0" dirty="0">
              <a:solidFill>
                <a:srgbClr val="111111"/>
              </a:solidFill>
              <a:effectLst/>
              <a:latin typeface="et-book"/>
            </a:endParaRP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Mediante las opciones de </a:t>
            </a:r>
            <a:r>
              <a:rPr lang="es-US" b="0" i="1" dirty="0" err="1">
                <a:solidFill>
                  <a:srgbClr val="111111"/>
                </a:solidFill>
                <a:effectLst/>
                <a:latin typeface="et-book"/>
              </a:rPr>
              <a:t>overlay</a:t>
            </a:r>
            <a:r>
              <a:rPr lang="es-US" b="0" i="0" dirty="0">
                <a:solidFill>
                  <a:srgbClr val="111111"/>
                </a:solidFill>
                <a:effectLst/>
                <a:latin typeface="et-book"/>
              </a:rPr>
              <a:t> se puede controlar cuándo se muestra cada elemento. Esto nos viene bien, por ejemplo, para mostrar los elementos de una lista uno a uno. Para ello LaTeX nos creará múltiples copias de la diapositiva con </a:t>
            </a:r>
            <a:r>
              <a:rPr lang="es-US" b="0" i="1" dirty="0" err="1">
                <a:solidFill>
                  <a:srgbClr val="111111"/>
                </a:solidFill>
                <a:effectLst/>
                <a:latin typeface="et-book"/>
              </a:rPr>
              <a:t>overlays</a:t>
            </a:r>
            <a:r>
              <a:rPr lang="es-US" b="0" i="0" dirty="0">
                <a:solidFill>
                  <a:srgbClr val="111111"/>
                </a:solidFill>
                <a:effectLst/>
                <a:latin typeface="et-book"/>
              </a:rPr>
              <a:t> que irán mostrando los elementos que vayamos indicando. De esta manera, al ir avanzando dará la sensación de que va </a:t>
            </a:r>
            <a:r>
              <a:rPr lang="es-US" b="0" i="1" dirty="0">
                <a:solidFill>
                  <a:srgbClr val="111111"/>
                </a:solidFill>
                <a:effectLst/>
                <a:latin typeface="et-book"/>
              </a:rPr>
              <a:t>surgiendo</a:t>
            </a:r>
            <a:r>
              <a:rPr lang="es-US" b="0" i="0" dirty="0">
                <a:solidFill>
                  <a:srgbClr val="111111"/>
                </a:solidFill>
                <a:effectLst/>
                <a:latin typeface="et-book"/>
              </a:rPr>
              <a:t> o </a:t>
            </a:r>
            <a:r>
              <a:rPr lang="es-US" b="0" i="1" dirty="0">
                <a:solidFill>
                  <a:srgbClr val="111111"/>
                </a:solidFill>
                <a:effectLst/>
                <a:latin typeface="et-book"/>
              </a:rPr>
              <a:t>desapareciendo</a:t>
            </a:r>
            <a:r>
              <a:rPr lang="es-US" b="0" i="0" dirty="0">
                <a:solidFill>
                  <a:srgbClr val="111111"/>
                </a:solidFill>
                <a:effectLst/>
                <a:latin typeface="et-book"/>
              </a:rPr>
              <a:t> contenido en la presentación.</a:t>
            </a:r>
          </a:p>
          <a:p>
            <a:pPr algn="l" fontAlgn="base">
              <a:buFont typeface="Arial" panose="020B0604020202020204" pitchFamily="34" charset="0"/>
              <a:buChar char="•"/>
            </a:pPr>
            <a:endParaRPr lang="es-US" b="0" i="0" dirty="0">
              <a:solidFill>
                <a:srgbClr val="111111"/>
              </a:solidFill>
              <a:effectLst/>
              <a:latin typeface="et-book"/>
            </a:endParaRPr>
          </a:p>
          <a:p>
            <a:pPr algn="l" fontAlgn="base"/>
            <a:r>
              <a:rPr lang="es-US" b="0" i="0" dirty="0">
                <a:solidFill>
                  <a:schemeClr val="accent4"/>
                </a:solidFill>
                <a:effectLst/>
                <a:latin typeface="et-book"/>
              </a:rPr>
              <a:t>\pause: </a:t>
            </a:r>
            <a:r>
              <a:rPr lang="es-US" b="0" i="0" dirty="0">
                <a:solidFill>
                  <a:srgbClr val="111111"/>
                </a:solidFill>
                <a:effectLst/>
                <a:latin typeface="et-book"/>
              </a:rPr>
              <a:t>solo se muestra el contenido hasta este punto.</a:t>
            </a:r>
          </a:p>
          <a:p>
            <a:pPr algn="l" fontAlgn="base"/>
            <a:r>
              <a:rPr lang="es-US" b="0" i="0" dirty="0">
                <a:solidFill>
                  <a:schemeClr val="accent4"/>
                </a:solidFill>
                <a:effectLst/>
                <a:latin typeface="et-book"/>
              </a:rPr>
              <a:t>\</a:t>
            </a:r>
            <a:r>
              <a:rPr lang="es-US" b="0" i="0" dirty="0" err="1">
                <a:solidFill>
                  <a:schemeClr val="accent4"/>
                </a:solidFill>
                <a:effectLst/>
                <a:latin typeface="et-book"/>
              </a:rPr>
              <a:t>uncover</a:t>
            </a:r>
            <a:r>
              <a:rPr lang="es-US" b="0" i="0" dirty="0">
                <a:solidFill>
                  <a:schemeClr val="accent4"/>
                </a:solidFill>
                <a:effectLst/>
                <a:latin typeface="et-book"/>
              </a:rPr>
              <a:t>&lt;OVERLAY&gt;{CONTENIDO}</a:t>
            </a:r>
            <a:r>
              <a:rPr lang="es-US" b="0" i="0" dirty="0">
                <a:solidFill>
                  <a:srgbClr val="111111"/>
                </a:solidFill>
                <a:effectLst/>
                <a:latin typeface="et-book"/>
              </a:rPr>
              <a:t>: solo se muestra el contenido en las copias indicadas pero se le reserva espacio desde el principio.</a:t>
            </a:r>
          </a:p>
          <a:p>
            <a:pPr algn="l" fontAlgn="base"/>
            <a:r>
              <a:rPr lang="es-US" b="0" i="0" dirty="0">
                <a:solidFill>
                  <a:schemeClr val="accent4"/>
                </a:solidFill>
                <a:effectLst/>
                <a:latin typeface="et-book"/>
              </a:rPr>
              <a:t>\</a:t>
            </a:r>
            <a:r>
              <a:rPr lang="es-US" b="0" i="0" dirty="0" err="1">
                <a:solidFill>
                  <a:schemeClr val="accent4"/>
                </a:solidFill>
                <a:effectLst/>
                <a:latin typeface="et-book"/>
              </a:rPr>
              <a:t>only</a:t>
            </a:r>
            <a:r>
              <a:rPr lang="es-US" b="0" i="0" dirty="0">
                <a:solidFill>
                  <a:schemeClr val="accent4"/>
                </a:solidFill>
                <a:effectLst/>
                <a:latin typeface="et-book"/>
              </a:rPr>
              <a:t>&lt;OVERLAY&gt;{CONTENIDO}</a:t>
            </a:r>
            <a:r>
              <a:rPr lang="es-US" b="0" i="0" dirty="0">
                <a:solidFill>
                  <a:srgbClr val="111111"/>
                </a:solidFill>
                <a:effectLst/>
                <a:latin typeface="et-book"/>
              </a:rPr>
              <a:t>: como \</a:t>
            </a:r>
            <a:r>
              <a:rPr lang="es-US" b="0" i="0" dirty="0" err="1">
                <a:solidFill>
                  <a:srgbClr val="111111"/>
                </a:solidFill>
                <a:effectLst/>
                <a:latin typeface="et-book"/>
              </a:rPr>
              <a:t>uncover</a:t>
            </a:r>
            <a:r>
              <a:rPr lang="es-US" b="0" i="0" dirty="0">
                <a:solidFill>
                  <a:srgbClr val="111111"/>
                </a:solidFill>
                <a:effectLst/>
                <a:latin typeface="et-book"/>
              </a:rPr>
              <a:t> pero sin que se reserve espacio previamente para el contenido.</a:t>
            </a:r>
          </a:p>
          <a:p>
            <a:pPr algn="l" fontAlgn="base"/>
            <a:endParaRPr lang="es-US" b="0" i="0" dirty="0">
              <a:solidFill>
                <a:srgbClr val="111111"/>
              </a:solidFill>
              <a:effectLst/>
              <a:latin typeface="et-book"/>
            </a:endParaRPr>
          </a:p>
        </p:txBody>
      </p:sp>
    </p:spTree>
    <p:extLst>
      <p:ext uri="{BB962C8B-B14F-4D97-AF65-F5344CB8AC3E}">
        <p14:creationId xmlns:p14="http://schemas.microsoft.com/office/powerpoint/2010/main" val="235003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Overlay</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50F04CE-372B-4610-665D-B8AB71746CE1}"/>
              </a:ext>
            </a:extLst>
          </p:cNvPr>
          <p:cNvSpPr txBox="1"/>
          <p:nvPr/>
        </p:nvSpPr>
        <p:spPr>
          <a:xfrm>
            <a:off x="323528" y="889843"/>
            <a:ext cx="8820472" cy="5355312"/>
          </a:xfrm>
          <a:prstGeom prst="rect">
            <a:avLst/>
          </a:prstGeom>
          <a:noFill/>
        </p:spPr>
        <p:txBody>
          <a:bodyPr wrap="square">
            <a:spAutoFit/>
          </a:bodyPr>
          <a:lstStyle/>
          <a:p>
            <a:pPr algn="l" fontAlgn="base"/>
            <a:r>
              <a:rPr lang="es-US" b="0" i="0" dirty="0">
                <a:solidFill>
                  <a:srgbClr val="111111"/>
                </a:solidFill>
                <a:effectLst/>
                <a:latin typeface="et-book"/>
              </a:rPr>
              <a:t>Además, muchos otros comandos y entornos aceptan opciones de </a:t>
            </a:r>
            <a:r>
              <a:rPr lang="es-US" b="0" i="1" dirty="0" err="1">
                <a:solidFill>
                  <a:srgbClr val="111111"/>
                </a:solidFill>
                <a:effectLst/>
                <a:latin typeface="et-book"/>
              </a:rPr>
              <a:t>overlay</a:t>
            </a:r>
            <a:r>
              <a:rPr lang="es-US" b="0" i="0" dirty="0">
                <a:solidFill>
                  <a:srgbClr val="111111"/>
                </a:solidFill>
                <a:effectLst/>
                <a:latin typeface="et-book"/>
              </a:rPr>
              <a:t>, generalmente con esta estructura:</a:t>
            </a:r>
          </a:p>
          <a:p>
            <a:pPr algn="l" fontAlgn="base"/>
            <a:endParaRPr lang="es-US" b="0" i="0" dirty="0">
              <a:solidFill>
                <a:srgbClr val="111111"/>
              </a:solidFill>
              <a:effectLst/>
              <a:latin typeface="et-book"/>
            </a:endParaRPr>
          </a:p>
          <a:p>
            <a:pPr algn="l"/>
            <a:r>
              <a:rPr lang="es-US" b="0" i="0" dirty="0">
                <a:solidFill>
                  <a:srgbClr val="6C71C4"/>
                </a:solidFill>
                <a:effectLst/>
                <a:latin typeface="et-book"/>
              </a:rPr>
              <a:t>\comando</a:t>
            </a:r>
            <a:r>
              <a:rPr lang="es-US" b="0" i="0" dirty="0">
                <a:solidFill>
                  <a:srgbClr val="586E75"/>
                </a:solidFill>
                <a:effectLst/>
                <a:latin typeface="et-book"/>
              </a:rPr>
              <a:t>&lt;OVERLAY&gt;</a:t>
            </a:r>
            <a:r>
              <a:rPr lang="es-US" b="0" i="0" dirty="0">
                <a:solidFill>
                  <a:srgbClr val="93A1A1"/>
                </a:solidFill>
                <a:effectLst/>
                <a:latin typeface="et-book"/>
              </a:rPr>
              <a:t>{</a:t>
            </a:r>
            <a:r>
              <a:rPr lang="es-US" b="0" i="0" dirty="0">
                <a:solidFill>
                  <a:srgbClr val="586E75"/>
                </a:solidFill>
                <a:effectLst/>
                <a:latin typeface="et-book"/>
              </a:rPr>
              <a:t>CONTENIDO</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{entorno}</a:t>
            </a:r>
            <a:r>
              <a:rPr lang="es-US" b="0" i="0" dirty="0">
                <a:solidFill>
                  <a:srgbClr val="586E75"/>
                </a:solidFill>
                <a:effectLst/>
                <a:latin typeface="et-book"/>
              </a:rPr>
              <a:t>&lt;OVERLAY&gt; </a:t>
            </a:r>
          </a:p>
          <a:p>
            <a:pPr algn="l"/>
            <a:r>
              <a:rPr lang="es-US" b="0" i="0" dirty="0">
                <a:solidFill>
                  <a:srgbClr val="586E75"/>
                </a:solidFill>
                <a:effectLst/>
                <a:latin typeface="et-book"/>
              </a:rPr>
              <a:t>  %CONTENIDO </a:t>
            </a:r>
          </a:p>
          <a:p>
            <a:pPr algn="l"/>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{entorno}</a:t>
            </a:r>
            <a:r>
              <a:rPr lang="es-US" b="0" i="0" dirty="0">
                <a:solidFill>
                  <a:srgbClr val="586E75"/>
                </a:solidFill>
                <a:effectLst/>
                <a:latin typeface="et-book"/>
              </a:rPr>
              <a:t> </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En OVERLAY especificamos cuándo queremos que aparezcan las cosas, &lt;1&gt; mostrará el contenido solo en la primera copia; &lt;2-&gt; en todas a partir de la segunda y &lt;-5&gt; solo hasta la quinta.</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Un caso interesante es el de las listas, ya que hay una sintaxis simplificada para mostrar los elementos de uno en uno:</a:t>
            </a:r>
          </a:p>
          <a:p>
            <a:pPr algn="l"/>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itemize</a:t>
            </a:r>
            <a:r>
              <a:rPr lang="es-US" b="0" i="0" dirty="0">
                <a:solidFill>
                  <a:srgbClr val="B58900"/>
                </a:solidFill>
                <a:effectLst/>
                <a:latin typeface="et-book"/>
              </a:rPr>
              <a:t>}</a:t>
            </a:r>
            <a:r>
              <a:rPr lang="es-US" b="0" i="0" dirty="0">
                <a:solidFill>
                  <a:srgbClr val="586E75"/>
                </a:solidFill>
                <a:effectLst/>
                <a:latin typeface="et-book"/>
              </a:rPr>
              <a:t>[&lt;+-&gt;] </a:t>
            </a:r>
          </a:p>
          <a:p>
            <a:pPr algn="l"/>
            <a:r>
              <a:rPr lang="es-US" b="0" i="0" dirty="0">
                <a:solidFill>
                  <a:srgbClr val="6C71C4"/>
                </a:solidFill>
                <a:effectLst/>
                <a:latin typeface="et-book"/>
              </a:rPr>
              <a:t>     \</a:t>
            </a:r>
            <a:r>
              <a:rPr lang="es-US" b="0" i="0" dirty="0" err="1">
                <a:solidFill>
                  <a:srgbClr val="6C71C4"/>
                </a:solidFill>
                <a:effectLst/>
                <a:latin typeface="et-book"/>
              </a:rPr>
              <a:t>item</a:t>
            </a:r>
            <a:r>
              <a:rPr lang="es-US" b="0" i="0" dirty="0">
                <a:solidFill>
                  <a:srgbClr val="586E75"/>
                </a:solidFill>
                <a:effectLst/>
                <a:latin typeface="et-book"/>
              </a:rPr>
              <a:t> Ítem 1 </a:t>
            </a:r>
          </a:p>
          <a:p>
            <a:pPr algn="l"/>
            <a:r>
              <a:rPr lang="es-US" b="0" i="0" dirty="0">
                <a:solidFill>
                  <a:srgbClr val="6C71C4"/>
                </a:solidFill>
                <a:effectLst/>
                <a:latin typeface="et-book"/>
              </a:rPr>
              <a:t>     \</a:t>
            </a:r>
            <a:r>
              <a:rPr lang="es-US" b="0" i="0" dirty="0" err="1">
                <a:solidFill>
                  <a:srgbClr val="6C71C4"/>
                </a:solidFill>
                <a:effectLst/>
                <a:latin typeface="et-book"/>
              </a:rPr>
              <a:t>item</a:t>
            </a:r>
            <a:r>
              <a:rPr lang="es-US" b="0" i="0" dirty="0">
                <a:solidFill>
                  <a:srgbClr val="586E75"/>
                </a:solidFill>
                <a:effectLst/>
                <a:latin typeface="et-book"/>
              </a:rPr>
              <a:t> Ítem 2 </a:t>
            </a:r>
          </a:p>
          <a:p>
            <a:pPr algn="l"/>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itemize</a:t>
            </a:r>
            <a:r>
              <a:rPr lang="es-US" b="0" i="0" dirty="0">
                <a:solidFill>
                  <a:srgbClr val="B58900"/>
                </a:solidFill>
                <a:effectLst/>
                <a:latin typeface="et-book"/>
              </a:rPr>
              <a:t>}</a:t>
            </a:r>
            <a:endParaRPr lang="es-US" b="0" i="0" dirty="0">
              <a:solidFill>
                <a:srgbClr val="586E75"/>
              </a:solidFill>
              <a:effectLst/>
              <a:latin typeface="et-book"/>
            </a:endParaRPr>
          </a:p>
        </p:txBody>
      </p:sp>
    </p:spTree>
    <p:extLst>
      <p:ext uri="{BB962C8B-B14F-4D97-AF65-F5344CB8AC3E}">
        <p14:creationId xmlns:p14="http://schemas.microsoft.com/office/powerpoint/2010/main" val="197943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Videos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02AF9CCC-2599-2C76-40C9-7F09F35BD2ED}"/>
              </a:ext>
            </a:extLst>
          </p:cNvPr>
          <p:cNvSpPr txBox="1"/>
          <p:nvPr/>
        </p:nvSpPr>
        <p:spPr>
          <a:xfrm>
            <a:off x="161764" y="980728"/>
            <a:ext cx="8820472" cy="5078313"/>
          </a:xfrm>
          <a:prstGeom prst="rect">
            <a:avLst/>
          </a:prstGeom>
          <a:noFill/>
        </p:spPr>
        <p:txBody>
          <a:bodyPr wrap="square">
            <a:spAutoFit/>
          </a:bodyPr>
          <a:lstStyle/>
          <a:p>
            <a:pPr algn="l" fontAlgn="base"/>
            <a:r>
              <a:rPr lang="es-US" b="0" i="0" dirty="0">
                <a:solidFill>
                  <a:srgbClr val="111111"/>
                </a:solidFill>
                <a:effectLst/>
                <a:latin typeface="et-book"/>
              </a:rPr>
              <a:t>En las presentaciones de </a:t>
            </a:r>
            <a:r>
              <a:rPr lang="es-US" b="0" i="0" dirty="0" err="1">
                <a:solidFill>
                  <a:srgbClr val="111111"/>
                </a:solidFill>
                <a:effectLst/>
                <a:latin typeface="et-book"/>
              </a:rPr>
              <a:t>beamer</a:t>
            </a:r>
            <a:r>
              <a:rPr lang="es-US" b="0" i="0" dirty="0">
                <a:solidFill>
                  <a:srgbClr val="111111"/>
                </a:solidFill>
                <a:effectLst/>
                <a:latin typeface="et-book"/>
              </a:rPr>
              <a:t> también podemos añadir vídeos. Hay varios paquetes con este fin, como multimedia, que viene con el propio </a:t>
            </a:r>
            <a:r>
              <a:rPr lang="es-US" b="0" i="0" dirty="0" err="1">
                <a:solidFill>
                  <a:srgbClr val="111111"/>
                </a:solidFill>
                <a:effectLst/>
                <a:latin typeface="et-book"/>
              </a:rPr>
              <a:t>beamer</a:t>
            </a:r>
            <a:r>
              <a:rPr lang="es-US" b="0" i="0" dirty="0">
                <a:solidFill>
                  <a:srgbClr val="111111"/>
                </a:solidFill>
                <a:effectLst/>
                <a:latin typeface="et-book"/>
              </a:rPr>
              <a:t> y </a:t>
            </a:r>
            <a:r>
              <a:rPr lang="es-US" b="0" i="0" u="none" strike="noStrike" dirty="0">
                <a:solidFill>
                  <a:srgbClr val="111111"/>
                </a:solidFill>
                <a:effectLst/>
                <a:latin typeface="et-book"/>
                <a:hlinkClick r:id="rId2"/>
              </a:rPr>
              <a:t>media9</a:t>
            </a:r>
            <a:r>
              <a:rPr lang="es-US" b="0" i="0" dirty="0">
                <a:solidFill>
                  <a:srgbClr val="111111"/>
                </a:solidFill>
                <a:effectLst/>
                <a:latin typeface="et-book"/>
              </a:rPr>
              <a:t>, que sustituye a </a:t>
            </a:r>
            <a:r>
              <a:rPr lang="es-US" b="0" i="0" u="none" strike="noStrike" dirty="0">
                <a:solidFill>
                  <a:srgbClr val="111111"/>
                </a:solidFill>
                <a:effectLst/>
                <a:latin typeface="et-book"/>
                <a:hlinkClick r:id="rId3"/>
              </a:rPr>
              <a:t>media15</a:t>
            </a:r>
            <a:r>
              <a:rPr lang="es-US" b="0" i="0" dirty="0">
                <a:solidFill>
                  <a:srgbClr val="111111"/>
                </a:solidFill>
                <a:effectLst/>
                <a:latin typeface="et-book"/>
              </a:rPr>
              <a:t>. El problema aquí es que muy pocos visores de </a:t>
            </a:r>
            <a:r>
              <a:rPr lang="es-US" b="0" i="1" dirty="0" err="1">
                <a:solidFill>
                  <a:srgbClr val="111111"/>
                </a:solidFill>
                <a:effectLst/>
                <a:latin typeface="et-book"/>
              </a:rPr>
              <a:t>pdf</a:t>
            </a:r>
            <a:r>
              <a:rPr lang="es-US" b="0" i="0" dirty="0">
                <a:solidFill>
                  <a:srgbClr val="111111"/>
                </a:solidFill>
                <a:effectLst/>
                <a:latin typeface="et-book"/>
              </a:rPr>
              <a:t> soportan los vídeos incrustados. </a:t>
            </a:r>
          </a:p>
          <a:p>
            <a:pPr algn="l" fontAlgn="base"/>
            <a:endParaRPr lang="es-US" dirty="0">
              <a:solidFill>
                <a:srgbClr val="111111"/>
              </a:solidFill>
              <a:latin typeface="et-book"/>
            </a:endParaRPr>
          </a:p>
          <a:p>
            <a:pPr algn="l" fontAlgn="base"/>
            <a:r>
              <a:rPr lang="es-US" b="0" i="0" dirty="0">
                <a:solidFill>
                  <a:srgbClr val="111111"/>
                </a:solidFill>
                <a:effectLst/>
                <a:latin typeface="et-book"/>
              </a:rPr>
              <a:t>Si se puede conseguir uno, los vídeos se incrustan muy fácilmente:</a:t>
            </a:r>
          </a:p>
          <a:p>
            <a:pPr algn="l" fontAlgn="base"/>
            <a:endParaRPr lang="es-US" b="0" i="0" dirty="0">
              <a:solidFill>
                <a:srgbClr val="111111"/>
              </a:solidFill>
              <a:effectLst/>
              <a:latin typeface="et-book"/>
            </a:endParaRPr>
          </a:p>
          <a:p>
            <a:pPr algn="l"/>
            <a:r>
              <a:rPr lang="es-US" b="0" i="0" dirty="0">
                <a:solidFill>
                  <a:srgbClr val="657B83"/>
                </a:solidFill>
                <a:effectLst/>
                <a:latin typeface="et-book"/>
              </a:rPr>
              <a:t>% Vídeo con multimedia</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movie</a:t>
            </a:r>
            <a:r>
              <a:rPr lang="es-US" b="0" i="0" dirty="0">
                <a:solidFill>
                  <a:srgbClr val="268BD2"/>
                </a:solidFill>
                <a:effectLst/>
                <a:latin typeface="et-book"/>
              </a:rPr>
              <a:t>[OPCIONES]</a:t>
            </a:r>
            <a:r>
              <a:rPr lang="es-US" b="0" i="0" dirty="0">
                <a:solidFill>
                  <a:srgbClr val="93A1A1"/>
                </a:solidFill>
                <a:effectLst/>
                <a:latin typeface="et-book"/>
              </a:rPr>
              <a:t>{</a:t>
            </a:r>
            <a:r>
              <a:rPr lang="es-US" b="0" i="0" dirty="0">
                <a:solidFill>
                  <a:srgbClr val="586E75"/>
                </a:solidFill>
                <a:effectLst/>
                <a:latin typeface="et-book"/>
              </a:rPr>
              <a:t>SUSTITUTO</a:t>
            </a:r>
            <a:r>
              <a:rPr lang="es-US" b="0" i="0" dirty="0">
                <a:solidFill>
                  <a:srgbClr val="93A1A1"/>
                </a:solidFill>
                <a:effectLst/>
                <a:latin typeface="et-book"/>
              </a:rPr>
              <a:t>}{</a:t>
            </a:r>
            <a:r>
              <a:rPr lang="es-US" b="0" i="0" dirty="0">
                <a:solidFill>
                  <a:srgbClr val="586E75"/>
                </a:solidFill>
                <a:effectLst/>
                <a:latin typeface="et-book"/>
              </a:rPr>
              <a:t>VÍDEO</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Vídeo con media9</a:t>
            </a:r>
            <a:r>
              <a:rPr lang="es-US" b="0" i="0" dirty="0">
                <a:solidFill>
                  <a:srgbClr val="586E75"/>
                </a:solidFill>
                <a:effectLst/>
                <a:latin typeface="et-book"/>
              </a:rPr>
              <a:t> </a:t>
            </a:r>
            <a:r>
              <a:rPr lang="es-US" b="0" i="0" dirty="0">
                <a:solidFill>
                  <a:srgbClr val="6C71C4"/>
                </a:solidFill>
                <a:effectLst/>
                <a:latin typeface="et-book"/>
              </a:rPr>
              <a:t>\</a:t>
            </a:r>
            <a:r>
              <a:rPr lang="es-US" b="0" i="0" dirty="0" err="1">
                <a:solidFill>
                  <a:srgbClr val="6C71C4"/>
                </a:solidFill>
                <a:effectLst/>
                <a:latin typeface="et-book"/>
              </a:rPr>
              <a:t>includemedia</a:t>
            </a:r>
            <a:r>
              <a:rPr lang="es-US" b="0" i="0" dirty="0">
                <a:solidFill>
                  <a:srgbClr val="268BD2"/>
                </a:solidFill>
                <a:effectLst/>
                <a:latin typeface="et-book"/>
              </a:rPr>
              <a:t>[OPCIONES]</a:t>
            </a:r>
            <a:r>
              <a:rPr lang="es-US" b="0" i="0" dirty="0">
                <a:solidFill>
                  <a:srgbClr val="93A1A1"/>
                </a:solidFill>
                <a:effectLst/>
                <a:latin typeface="et-book"/>
              </a:rPr>
              <a:t>{</a:t>
            </a:r>
            <a:r>
              <a:rPr lang="es-US" b="0" i="0" dirty="0">
                <a:solidFill>
                  <a:srgbClr val="586E75"/>
                </a:solidFill>
                <a:effectLst/>
                <a:latin typeface="et-book"/>
              </a:rPr>
              <a:t>SUSTITUTO</a:t>
            </a:r>
            <a:r>
              <a:rPr lang="es-US" b="0" i="0" dirty="0">
                <a:solidFill>
                  <a:srgbClr val="93A1A1"/>
                </a:solidFill>
                <a:effectLst/>
                <a:latin typeface="et-book"/>
              </a:rPr>
              <a:t>}{</a:t>
            </a:r>
            <a:r>
              <a:rPr lang="es-US" b="0" i="0" dirty="0">
                <a:solidFill>
                  <a:srgbClr val="586E75"/>
                </a:solidFill>
                <a:effectLst/>
                <a:latin typeface="et-book"/>
              </a:rPr>
              <a:t>VÍDEO</a:t>
            </a:r>
            <a:r>
              <a:rPr lang="es-US" b="0" i="0" dirty="0">
                <a:solidFill>
                  <a:srgbClr val="93A1A1"/>
                </a:solidFill>
                <a:effectLst/>
                <a:latin typeface="et-book"/>
              </a:rPr>
              <a:t>}</a:t>
            </a:r>
            <a:r>
              <a:rPr lang="es-US" b="0" i="0" dirty="0">
                <a:solidFill>
                  <a:srgbClr val="586E75"/>
                </a:solidFill>
                <a:effectLst/>
                <a:latin typeface="et-book"/>
              </a:rPr>
              <a:t> </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Donde SUSTITUTO es el texto o imagen que guardará sitio al vídeo, por ejemplo, un fotograma del mismo. En VÍDEO debemos escribir al ruta al vídeo.</a:t>
            </a:r>
          </a:p>
          <a:p>
            <a:pPr algn="l" fontAlgn="base"/>
            <a:r>
              <a:rPr lang="es-US" b="0" i="0" dirty="0">
                <a:solidFill>
                  <a:srgbClr val="111111"/>
                </a:solidFill>
                <a:effectLst/>
                <a:latin typeface="et-book"/>
              </a:rPr>
              <a:t>Otra opción es usar el comando \</a:t>
            </a:r>
            <a:r>
              <a:rPr lang="es-US" b="0" i="0" dirty="0" err="1">
                <a:solidFill>
                  <a:srgbClr val="111111"/>
                </a:solidFill>
                <a:effectLst/>
                <a:latin typeface="et-book"/>
              </a:rPr>
              <a:t>href</a:t>
            </a:r>
            <a:r>
              <a:rPr lang="es-US" b="0" i="0" dirty="0">
                <a:solidFill>
                  <a:srgbClr val="111111"/>
                </a:solidFill>
                <a:effectLst/>
                <a:latin typeface="et-book"/>
              </a:rPr>
              <a:t> del paquete </a:t>
            </a:r>
            <a:r>
              <a:rPr lang="es-US" b="0" i="0" u="none" strike="noStrike" dirty="0">
                <a:solidFill>
                  <a:srgbClr val="111111"/>
                </a:solidFill>
                <a:effectLst/>
                <a:latin typeface="et-book"/>
                <a:hlinkClick r:id="rId4"/>
              </a:rPr>
              <a:t>hyperref</a:t>
            </a:r>
            <a:r>
              <a:rPr lang="es-US" b="0" i="0" dirty="0">
                <a:solidFill>
                  <a:srgbClr val="111111"/>
                </a:solidFill>
                <a:effectLst/>
                <a:latin typeface="et-book"/>
              </a:rPr>
              <a:t>, que sirve para crear enlaces en nuestros documentos. En lugar de incrustar el vídeo en la presentación, en este caso ponemos un texto o imagen para que cuando la pinchemos se abra el reproductor de vídeo en una ventana aparte:</a:t>
            </a:r>
          </a:p>
          <a:p>
            <a:pPr algn="l"/>
            <a:r>
              <a:rPr lang="es-US" b="0" i="0" dirty="0">
                <a:solidFill>
                  <a:srgbClr val="6C71C4"/>
                </a:solidFill>
                <a:effectLst/>
                <a:latin typeface="et-book"/>
              </a:rPr>
              <a:t>\</a:t>
            </a:r>
            <a:r>
              <a:rPr lang="es-US" b="0" i="0" dirty="0" err="1">
                <a:solidFill>
                  <a:srgbClr val="6C71C4"/>
                </a:solidFill>
                <a:effectLst/>
                <a:latin typeface="et-book"/>
              </a:rPr>
              <a:t>href</a:t>
            </a:r>
            <a:r>
              <a:rPr lang="es-US" b="0" i="0" dirty="0">
                <a:solidFill>
                  <a:srgbClr val="93A1A1"/>
                </a:solidFill>
                <a:effectLst/>
                <a:latin typeface="et-book"/>
              </a:rPr>
              <a:t>{</a:t>
            </a:r>
            <a:r>
              <a:rPr lang="es-US" b="0" i="0" dirty="0" err="1">
                <a:solidFill>
                  <a:srgbClr val="586E75"/>
                </a:solidFill>
                <a:effectLst/>
                <a:latin typeface="et-book"/>
              </a:rPr>
              <a:t>run:VÍDEO</a:t>
            </a:r>
            <a:r>
              <a:rPr lang="es-US" b="0" i="0" dirty="0">
                <a:solidFill>
                  <a:srgbClr val="93A1A1"/>
                </a:solidFill>
                <a:effectLst/>
                <a:latin typeface="et-book"/>
              </a:rPr>
              <a:t>}{</a:t>
            </a:r>
            <a:r>
              <a:rPr lang="es-US" b="0" i="0" dirty="0">
                <a:solidFill>
                  <a:srgbClr val="586E75"/>
                </a:solidFill>
                <a:effectLst/>
                <a:latin typeface="et-book"/>
              </a:rPr>
              <a:t>SUSTITUTO</a:t>
            </a:r>
            <a:r>
              <a:rPr lang="es-US" b="0" i="0" dirty="0">
                <a:solidFill>
                  <a:srgbClr val="93A1A1"/>
                </a:solidFill>
                <a:effectLst/>
                <a:latin typeface="et-book"/>
              </a:rPr>
              <a:t>}</a:t>
            </a:r>
            <a:endParaRPr lang="es-US" b="0" i="0" dirty="0">
              <a:solidFill>
                <a:srgbClr val="586E75"/>
              </a:solidFill>
              <a:effectLst/>
              <a:latin typeface="et-book"/>
            </a:endParaRPr>
          </a:p>
        </p:txBody>
      </p:sp>
    </p:spTree>
    <p:extLst>
      <p:ext uri="{BB962C8B-B14F-4D97-AF65-F5344CB8AC3E}">
        <p14:creationId xmlns:p14="http://schemas.microsoft.com/office/powerpoint/2010/main" val="3670466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1B124-8E74-EAC5-137F-C10B45D78E93}"/>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Multimedia</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F42CFBE-C2A9-03F7-D8DA-579B0F26C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52737"/>
            <a:ext cx="7486600" cy="5073156"/>
          </a:xfrm>
          <a:prstGeom prst="rect">
            <a:avLst/>
          </a:prstGeom>
        </p:spPr>
      </p:pic>
    </p:spTree>
    <p:extLst>
      <p:ext uri="{BB962C8B-B14F-4D97-AF65-F5344CB8AC3E}">
        <p14:creationId xmlns:p14="http://schemas.microsoft.com/office/powerpoint/2010/main" val="133486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1B124-8E74-EAC5-137F-C10B45D78E93}"/>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Multimedia</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D2D64FFD-2526-9783-259A-7A6487253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96752"/>
            <a:ext cx="7772400" cy="4692188"/>
          </a:xfrm>
          <a:prstGeom prst="rect">
            <a:avLst/>
          </a:prstGeom>
        </p:spPr>
      </p:pic>
    </p:spTree>
    <p:extLst>
      <p:ext uri="{BB962C8B-B14F-4D97-AF65-F5344CB8AC3E}">
        <p14:creationId xmlns:p14="http://schemas.microsoft.com/office/powerpoint/2010/main" val="375140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Presentaciones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B21818C7-D71C-1A57-07DF-6BD9DE507FA7}"/>
              </a:ext>
            </a:extLst>
          </p:cNvPr>
          <p:cNvSpPr txBox="1"/>
          <p:nvPr/>
        </p:nvSpPr>
        <p:spPr>
          <a:xfrm>
            <a:off x="611560" y="2996952"/>
            <a:ext cx="7632848" cy="2862322"/>
          </a:xfrm>
          <a:prstGeom prst="rect">
            <a:avLst/>
          </a:prstGeom>
          <a:noFill/>
        </p:spPr>
        <p:txBody>
          <a:bodyPr wrap="square">
            <a:spAutoFit/>
          </a:bodyPr>
          <a:lstStyle/>
          <a:p>
            <a:pPr algn="l"/>
            <a:r>
              <a:rPr lang="es-US" b="0" i="0" dirty="0">
                <a:solidFill>
                  <a:srgbClr val="111111"/>
                </a:solidFill>
                <a:effectLst/>
                <a:latin typeface="et-book"/>
              </a:rPr>
              <a:t>También podemos presentar</a:t>
            </a:r>
          </a:p>
          <a:p>
            <a:pPr algn="l"/>
            <a:endParaRPr lang="es-US" b="0" i="0" dirty="0">
              <a:solidFill>
                <a:srgbClr val="111111"/>
              </a:solidFill>
              <a:effectLst/>
              <a:latin typeface="et-book"/>
            </a:endParaRPr>
          </a:p>
          <a:p>
            <a:pPr algn="l" fontAlgn="base"/>
            <a:r>
              <a:rPr lang="es-US" b="0" i="0" dirty="0">
                <a:solidFill>
                  <a:srgbClr val="111111"/>
                </a:solidFill>
                <a:effectLst/>
                <a:latin typeface="et-book"/>
              </a:rPr>
              <a:t>Con LaTeX además de fabricar documentos con una excelente calidad también podemos crear presentaciones. </a:t>
            </a:r>
          </a:p>
          <a:p>
            <a:pPr algn="l" fontAlgn="base"/>
            <a:endParaRPr lang="es-US" dirty="0">
              <a:solidFill>
                <a:srgbClr val="111111"/>
              </a:solidFill>
              <a:latin typeface="et-book"/>
            </a:endParaRPr>
          </a:p>
          <a:p>
            <a:pPr algn="l" fontAlgn="base"/>
            <a:r>
              <a:rPr lang="es-US" b="0" i="0" dirty="0">
                <a:solidFill>
                  <a:srgbClr val="111111"/>
                </a:solidFill>
                <a:effectLst/>
                <a:latin typeface="et-book"/>
              </a:rPr>
              <a:t>Para ello tenemos varias clases diferentes, </a:t>
            </a:r>
            <a:r>
              <a:rPr lang="es-US" b="0" i="0" u="none" strike="noStrike" dirty="0">
                <a:solidFill>
                  <a:srgbClr val="111111"/>
                </a:solidFill>
                <a:effectLst/>
                <a:latin typeface="et-book"/>
                <a:hlinkClick r:id="rId2"/>
              </a:rPr>
              <a:t>beamer</a:t>
            </a:r>
            <a:r>
              <a:rPr lang="es-US" b="0" i="0" dirty="0">
                <a:solidFill>
                  <a:srgbClr val="111111"/>
                </a:solidFill>
                <a:effectLst/>
                <a:latin typeface="et-book"/>
              </a:rPr>
              <a:t> es la más famosa y otra que tienen el mismo objetivo </a:t>
            </a:r>
            <a:r>
              <a:rPr lang="es-US" b="0" i="0" u="none" strike="noStrike" dirty="0">
                <a:solidFill>
                  <a:srgbClr val="111111"/>
                </a:solidFill>
                <a:effectLst/>
                <a:latin typeface="et-book"/>
                <a:hlinkClick r:id="rId3"/>
              </a:rPr>
              <a:t>powerdot</a:t>
            </a:r>
            <a:r>
              <a:rPr lang="es-US" dirty="0">
                <a:solidFill>
                  <a:srgbClr val="111111"/>
                </a:solidFill>
                <a:latin typeface="et-book"/>
              </a:rPr>
              <a:t>,</a:t>
            </a:r>
            <a:r>
              <a:rPr lang="es-US" b="0" i="0" dirty="0">
                <a:solidFill>
                  <a:srgbClr val="111111"/>
                </a:solidFill>
                <a:effectLst/>
                <a:latin typeface="et-book"/>
              </a:rPr>
              <a:t> </a:t>
            </a:r>
            <a:r>
              <a:rPr lang="es-US" b="0" i="0" u="none" strike="noStrike" dirty="0">
                <a:solidFill>
                  <a:srgbClr val="111111"/>
                </a:solidFill>
                <a:effectLst/>
                <a:latin typeface="et-book"/>
                <a:hlinkClick r:id="rId4"/>
              </a:rPr>
              <a:t>prosper</a:t>
            </a:r>
            <a:r>
              <a:rPr lang="es-US" b="0" i="0" dirty="0">
                <a:solidFill>
                  <a:srgbClr val="111111"/>
                </a:solidFill>
                <a:effectLst/>
                <a:latin typeface="et-book"/>
              </a:rPr>
              <a:t>, </a:t>
            </a:r>
            <a:r>
              <a:rPr lang="es-US" b="0" i="0" u="none" strike="noStrike" dirty="0">
                <a:solidFill>
                  <a:srgbClr val="111111"/>
                </a:solidFill>
                <a:effectLst/>
                <a:latin typeface="et-book"/>
                <a:hlinkClick r:id="rId5"/>
              </a:rPr>
              <a:t>seminar</a:t>
            </a:r>
            <a:r>
              <a:rPr lang="es-US" b="0" i="0" dirty="0">
                <a:solidFill>
                  <a:srgbClr val="111111"/>
                </a:solidFill>
                <a:effectLst/>
                <a:latin typeface="et-book"/>
              </a:rPr>
              <a:t> y </a:t>
            </a:r>
            <a:r>
              <a:rPr lang="es-US" b="0" i="0" u="none" strike="noStrike" dirty="0">
                <a:solidFill>
                  <a:srgbClr val="111111"/>
                </a:solidFill>
                <a:effectLst/>
                <a:latin typeface="et-book"/>
                <a:hlinkClick r:id="rId6"/>
              </a:rPr>
              <a:t>slides</a:t>
            </a:r>
            <a:r>
              <a:rPr lang="es-US" b="0" i="0" dirty="0">
                <a:solidFill>
                  <a:srgbClr val="111111"/>
                </a:solidFill>
                <a:effectLst/>
                <a:latin typeface="et-book"/>
              </a:rPr>
              <a:t>. </a:t>
            </a:r>
          </a:p>
          <a:p>
            <a:pPr algn="l" fontAlgn="base"/>
            <a:endParaRPr lang="es-US" dirty="0">
              <a:solidFill>
                <a:srgbClr val="111111"/>
              </a:solidFill>
              <a:latin typeface="et-book"/>
            </a:endParaRPr>
          </a:p>
          <a:p>
            <a:pPr algn="l" fontAlgn="base"/>
            <a:r>
              <a:rPr lang="es-US" b="0" i="0" dirty="0">
                <a:solidFill>
                  <a:srgbClr val="111111"/>
                </a:solidFill>
                <a:effectLst/>
                <a:latin typeface="et-book"/>
              </a:rPr>
              <a:t>Por ser las más conocida nos vamos a enfocar en </a:t>
            </a:r>
            <a:r>
              <a:rPr lang="es-US" b="0" i="0" u="none" strike="noStrike" dirty="0">
                <a:solidFill>
                  <a:srgbClr val="111111"/>
                </a:solidFill>
                <a:effectLst/>
                <a:latin typeface="et-book"/>
                <a:hlinkClick r:id="rId2"/>
              </a:rPr>
              <a:t>beamer</a:t>
            </a:r>
            <a:r>
              <a:rPr lang="es-US" b="0" i="0" dirty="0">
                <a:solidFill>
                  <a:srgbClr val="111111"/>
                </a:solidFill>
                <a:effectLst/>
                <a:latin typeface="et-book"/>
              </a:rPr>
              <a:t>, pero antes de nada vamos a ver en qué nos beneficia usar LaTeX para hacer una presentación.</a:t>
            </a:r>
          </a:p>
        </p:txBody>
      </p:sp>
      <p:pic>
        <p:nvPicPr>
          <p:cNvPr id="7" name="Picture 4" descr="Undergraduate Research Poster Competition">
            <a:extLst>
              <a:ext uri="{FF2B5EF4-FFF2-40B4-BE49-F238E27FC236}">
                <a16:creationId xmlns:a16="http://schemas.microsoft.com/office/drawing/2014/main" id="{07EFEE63-9878-DAE5-8A9F-F1DC18AB75E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926"/>
          <a:stretch/>
        </p:blipFill>
        <p:spPr bwMode="auto">
          <a:xfrm>
            <a:off x="5022310" y="998726"/>
            <a:ext cx="3393096" cy="243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79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Navegación</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0C018212-24F9-DE0B-8B28-ADC5DF23F127}"/>
              </a:ext>
            </a:extLst>
          </p:cNvPr>
          <p:cNvSpPr txBox="1"/>
          <p:nvPr/>
        </p:nvSpPr>
        <p:spPr>
          <a:xfrm>
            <a:off x="1529108" y="1628800"/>
            <a:ext cx="5635180" cy="2308324"/>
          </a:xfrm>
          <a:prstGeom prst="rect">
            <a:avLst/>
          </a:prstGeom>
          <a:noFill/>
        </p:spPr>
        <p:txBody>
          <a:bodyPr wrap="square">
            <a:spAutoFit/>
          </a:bodyPr>
          <a:lstStyle/>
          <a:p>
            <a:pPr algn="l" fontAlgn="base"/>
            <a:r>
              <a:rPr lang="es-US" b="0" i="0" dirty="0">
                <a:solidFill>
                  <a:srgbClr val="111111"/>
                </a:solidFill>
                <a:effectLst/>
                <a:latin typeface="et-book"/>
              </a:rPr>
              <a:t>En la parte inferior de las diapositivas nos aparecen por defecto unos iconitos para navegar por la presentación y buscar. Hay gente que los ama y gente que los detesta. Si sois de los segundos podéis asesinarlos con:</a:t>
            </a:r>
          </a:p>
          <a:p>
            <a:pPr algn="l" fontAlgn="base"/>
            <a:endParaRPr lang="es-US" b="0" i="0" dirty="0">
              <a:solidFill>
                <a:srgbClr val="111111"/>
              </a:solidFill>
              <a:effectLst/>
              <a:latin typeface="et-book"/>
            </a:endParaRPr>
          </a:p>
          <a:p>
            <a:pPr algn="l"/>
            <a:r>
              <a:rPr lang="es-US" b="0" i="0" dirty="0">
                <a:solidFill>
                  <a:srgbClr val="6C71C4"/>
                </a:solidFill>
                <a:effectLst/>
                <a:latin typeface="et-book"/>
              </a:rPr>
              <a:t>\</a:t>
            </a:r>
            <a:r>
              <a:rPr lang="es-US" b="0" i="0" dirty="0" err="1">
                <a:solidFill>
                  <a:srgbClr val="6C71C4"/>
                </a:solidFill>
                <a:effectLst/>
                <a:latin typeface="et-book"/>
              </a:rPr>
              <a:t>setbeamertemplate</a:t>
            </a:r>
            <a:r>
              <a:rPr lang="es-US" b="0" i="0" dirty="0">
                <a:solidFill>
                  <a:srgbClr val="93A1A1"/>
                </a:solidFill>
                <a:effectLst/>
                <a:latin typeface="et-book"/>
              </a:rPr>
              <a:t>{</a:t>
            </a:r>
            <a:r>
              <a:rPr lang="es-US" b="0" i="0" dirty="0" err="1">
                <a:solidFill>
                  <a:srgbClr val="586E75"/>
                </a:solidFill>
                <a:effectLst/>
                <a:latin typeface="et-book"/>
              </a:rPr>
              <a:t>navigation</a:t>
            </a:r>
            <a:r>
              <a:rPr lang="es-US" b="0" i="0" dirty="0">
                <a:solidFill>
                  <a:srgbClr val="586E75"/>
                </a:solidFill>
                <a:effectLst/>
                <a:latin typeface="et-book"/>
              </a:rPr>
              <a:t> symbols</a:t>
            </a:r>
            <a:r>
              <a:rPr lang="es-US" b="0" i="0" dirty="0">
                <a:solidFill>
                  <a:srgbClr val="93A1A1"/>
                </a:solidFill>
                <a:effectLst/>
                <a:latin typeface="et-book"/>
              </a:rPr>
              <a:t>}{}</a:t>
            </a:r>
            <a:r>
              <a:rPr lang="es-US" b="0" i="0" dirty="0">
                <a:solidFill>
                  <a:srgbClr val="586E75"/>
                </a:solidFill>
                <a:effectLst/>
                <a:latin typeface="et-book"/>
              </a:rPr>
              <a:t> </a:t>
            </a:r>
          </a:p>
          <a:p>
            <a:br>
              <a:rPr lang="es-US" dirty="0"/>
            </a:br>
            <a:endParaRPr lang="es-US" dirty="0"/>
          </a:p>
        </p:txBody>
      </p:sp>
    </p:spTree>
    <p:extLst>
      <p:ext uri="{BB962C8B-B14F-4D97-AF65-F5344CB8AC3E}">
        <p14:creationId xmlns:p14="http://schemas.microsoft.com/office/powerpoint/2010/main" val="333738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Repetición</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5EB47C5D-5E1C-AE46-313A-81F192D236FB}"/>
              </a:ext>
            </a:extLst>
          </p:cNvPr>
          <p:cNvSpPr txBox="1"/>
          <p:nvPr/>
        </p:nvSpPr>
        <p:spPr>
          <a:xfrm>
            <a:off x="467544" y="843677"/>
            <a:ext cx="7776864" cy="2031325"/>
          </a:xfrm>
          <a:prstGeom prst="rect">
            <a:avLst/>
          </a:prstGeom>
          <a:noFill/>
        </p:spPr>
        <p:txBody>
          <a:bodyPr wrap="square">
            <a:spAutoFit/>
          </a:bodyPr>
          <a:lstStyle/>
          <a:p>
            <a:pPr algn="l" fontAlgn="base"/>
            <a:r>
              <a:rPr lang="es-US" b="0" i="0" dirty="0">
                <a:solidFill>
                  <a:srgbClr val="111111"/>
                </a:solidFill>
                <a:effectLst/>
                <a:latin typeface="et-book"/>
              </a:rPr>
              <a:t>Esto es útil para hacer aparecer una diapositiva con el título o para mostrar el índice cada vez que vaya a comenzar una nueva sección, por poner un par de ejemplos.</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Conseguimos esto con la familia de comandos\</a:t>
            </a:r>
            <a:r>
              <a:rPr lang="es-US" b="0" i="0" dirty="0" err="1">
                <a:solidFill>
                  <a:srgbClr val="111111"/>
                </a:solidFill>
                <a:effectLst/>
                <a:latin typeface="et-book"/>
              </a:rPr>
              <a:t>AtBegin</a:t>
            </a:r>
            <a:r>
              <a:rPr lang="es-US" b="0" i="0" dirty="0">
                <a:solidFill>
                  <a:srgbClr val="111111"/>
                </a:solidFill>
                <a:effectLst/>
                <a:latin typeface="et-book"/>
              </a:rPr>
              <a:t> (y \</a:t>
            </a:r>
            <a:r>
              <a:rPr lang="es-US" b="0" i="0" dirty="0" err="1">
                <a:solidFill>
                  <a:srgbClr val="111111"/>
                </a:solidFill>
                <a:effectLst/>
                <a:latin typeface="et-book"/>
              </a:rPr>
              <a:t>AtEnd</a:t>
            </a:r>
            <a:r>
              <a:rPr lang="es-US" b="0" i="0" dirty="0">
                <a:solidFill>
                  <a:srgbClr val="111111"/>
                </a:solidFill>
                <a:effectLst/>
                <a:latin typeface="et-book"/>
              </a:rPr>
              <a:t> para el caso de las notas) que se disparan al comenzar una sección, parte, nota o demás. Os dejo aquí dos casos que creo que se entienden con facilidad:</a:t>
            </a:r>
          </a:p>
        </p:txBody>
      </p:sp>
      <p:sp>
        <p:nvSpPr>
          <p:cNvPr id="6" name="CuadroTexto 5">
            <a:extLst>
              <a:ext uri="{FF2B5EF4-FFF2-40B4-BE49-F238E27FC236}">
                <a16:creationId xmlns:a16="http://schemas.microsoft.com/office/drawing/2014/main" id="{63ADF111-D552-0B6D-BA52-97D07068C528}"/>
              </a:ext>
            </a:extLst>
          </p:cNvPr>
          <p:cNvSpPr txBox="1"/>
          <p:nvPr/>
        </p:nvSpPr>
        <p:spPr>
          <a:xfrm>
            <a:off x="3748" y="3284984"/>
            <a:ext cx="4572000" cy="2308324"/>
          </a:xfrm>
          <a:prstGeom prst="rect">
            <a:avLst/>
          </a:prstGeom>
          <a:noFill/>
        </p:spPr>
        <p:txBody>
          <a:bodyPr wrap="square">
            <a:spAutoFit/>
          </a:bodyPr>
          <a:lstStyle/>
          <a:p>
            <a:r>
              <a:rPr lang="es-US" sz="1600" dirty="0">
                <a:solidFill>
                  <a:srgbClr val="657B83"/>
                </a:solidFill>
                <a:effectLst/>
              </a:rPr>
              <a:t>% Diapositiva con el título de sección al iniciar sección</a:t>
            </a:r>
            <a:r>
              <a:rPr lang="es-US" sz="1600" dirty="0"/>
              <a:t> </a:t>
            </a:r>
            <a:r>
              <a:rPr lang="es-US" sz="1600" dirty="0">
                <a:solidFill>
                  <a:srgbClr val="6C71C4"/>
                </a:solidFill>
                <a:effectLst/>
              </a:rPr>
              <a:t>\</a:t>
            </a:r>
            <a:r>
              <a:rPr lang="es-US" sz="1600" dirty="0" err="1">
                <a:solidFill>
                  <a:srgbClr val="6C71C4"/>
                </a:solidFill>
                <a:effectLst/>
              </a:rPr>
              <a:t>AtBeginSection</a:t>
            </a:r>
            <a:r>
              <a:rPr lang="es-US" sz="1600" dirty="0">
                <a:solidFill>
                  <a:srgbClr val="93A1A1"/>
                </a:solidFill>
                <a:effectLst/>
              </a:rPr>
              <a:t>{</a:t>
            </a:r>
            <a:r>
              <a:rPr lang="es-US" sz="1600" dirty="0"/>
              <a:t> </a:t>
            </a:r>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r>
              <a:rPr lang="es-US" sz="1600" dirty="0">
                <a:solidFill>
                  <a:srgbClr val="6C71C4"/>
                </a:solidFill>
                <a:effectLst/>
              </a:rPr>
              <a:t>\</a:t>
            </a:r>
            <a:r>
              <a:rPr lang="es-US" sz="1600" dirty="0" err="1">
                <a:solidFill>
                  <a:srgbClr val="6C71C4"/>
                </a:solidFill>
                <a:effectLst/>
              </a:rPr>
              <a:t>vfill</a:t>
            </a:r>
            <a:r>
              <a:rPr lang="es-US" sz="1600" dirty="0"/>
              <a:t> </a:t>
            </a:r>
            <a:r>
              <a:rPr lang="es-US" sz="1600" dirty="0">
                <a:solidFill>
                  <a:srgbClr val="657B83"/>
                </a:solidFill>
                <a:effectLst/>
              </a:rPr>
              <a:t>% Caja con colores de título</a:t>
            </a:r>
            <a:r>
              <a:rPr lang="es-US" sz="1600" dirty="0"/>
              <a:t> </a:t>
            </a:r>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beamercolorbox</a:t>
            </a:r>
            <a:r>
              <a:rPr lang="es-US" sz="1600" dirty="0">
                <a:solidFill>
                  <a:srgbClr val="B58900"/>
                </a:solidFill>
                <a:effectLst/>
              </a:rPr>
              <a:t>}</a:t>
            </a:r>
            <a:r>
              <a:rPr lang="es-US" sz="1600" dirty="0"/>
              <a:t>[center]</a:t>
            </a:r>
            <a:r>
              <a:rPr lang="es-US" sz="1600" dirty="0">
                <a:solidFill>
                  <a:srgbClr val="93A1A1"/>
                </a:solidFill>
                <a:effectLst/>
              </a:rPr>
              <a:t>{</a:t>
            </a:r>
            <a:r>
              <a:rPr lang="es-US" sz="1600" dirty="0" err="1"/>
              <a:t>title</a:t>
            </a:r>
            <a:r>
              <a:rPr lang="es-US" sz="1600" dirty="0">
                <a:solidFill>
                  <a:srgbClr val="93A1A1"/>
                </a:solidFill>
                <a:effectLst/>
              </a:rPr>
              <a:t>}</a:t>
            </a:r>
            <a:r>
              <a:rPr lang="es-US" sz="1600" dirty="0"/>
              <a:t> </a:t>
            </a:r>
            <a:r>
              <a:rPr lang="es-US" sz="1600" dirty="0">
                <a:solidFill>
                  <a:srgbClr val="6C71C4"/>
                </a:solidFill>
                <a:effectLst/>
              </a:rPr>
              <a:t>\</a:t>
            </a:r>
            <a:r>
              <a:rPr lang="es-US" sz="1600" dirty="0" err="1">
                <a:solidFill>
                  <a:srgbClr val="6C71C4"/>
                </a:solidFill>
                <a:effectLst/>
              </a:rPr>
              <a:t>usebeamerfont</a:t>
            </a:r>
            <a:r>
              <a:rPr lang="es-US" sz="1600" dirty="0">
                <a:solidFill>
                  <a:srgbClr val="93A1A1"/>
                </a:solidFill>
                <a:effectLst/>
              </a:rPr>
              <a:t>{</a:t>
            </a:r>
            <a:r>
              <a:rPr lang="es-US" sz="1600" dirty="0" err="1"/>
              <a:t>title</a:t>
            </a:r>
            <a:r>
              <a:rPr lang="es-US" sz="1600" dirty="0">
                <a:solidFill>
                  <a:srgbClr val="93A1A1"/>
                </a:solidFill>
                <a:effectLst/>
              </a:rPr>
              <a:t>}</a:t>
            </a:r>
            <a:r>
              <a:rPr lang="es-US" sz="1600" dirty="0"/>
              <a:t> </a:t>
            </a:r>
            <a:r>
              <a:rPr lang="es-US" sz="1600" dirty="0">
                <a:solidFill>
                  <a:srgbClr val="657B83"/>
                </a:solidFill>
                <a:effectLst/>
              </a:rPr>
              <a:t>% Fuente de título</a:t>
            </a:r>
            <a:r>
              <a:rPr lang="es-US" sz="1600" dirty="0"/>
              <a:t> </a:t>
            </a:r>
            <a:r>
              <a:rPr lang="es-US" sz="1600" dirty="0">
                <a:solidFill>
                  <a:srgbClr val="6C71C4"/>
                </a:solidFill>
                <a:effectLst/>
              </a:rPr>
              <a:t>\</a:t>
            </a:r>
            <a:r>
              <a:rPr lang="es-US" sz="1600" dirty="0" err="1">
                <a:solidFill>
                  <a:srgbClr val="6C71C4"/>
                </a:solidFill>
                <a:effectLst/>
              </a:rPr>
              <a:t>insertsectionhead</a:t>
            </a:r>
            <a:r>
              <a:rPr lang="es-US" sz="1600" dirty="0"/>
              <a:t> </a:t>
            </a:r>
            <a:r>
              <a:rPr lang="es-US" sz="1600" dirty="0">
                <a:solidFill>
                  <a:srgbClr val="657B83"/>
                </a:solidFill>
                <a:effectLst/>
              </a:rPr>
              <a:t>% Nombre de sección</a:t>
            </a:r>
            <a:r>
              <a:rPr lang="es-US" sz="1600" dirty="0"/>
              <a:t> </a:t>
            </a:r>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beamercolorbox</a:t>
            </a:r>
            <a:r>
              <a:rPr lang="es-US" sz="1600" dirty="0">
                <a:solidFill>
                  <a:srgbClr val="B58900"/>
                </a:solidFill>
                <a:effectLst/>
              </a:rPr>
              <a:t>}</a:t>
            </a:r>
            <a:r>
              <a:rPr lang="es-US" sz="1600" dirty="0"/>
              <a:t> </a:t>
            </a:r>
            <a:r>
              <a:rPr lang="es-US" sz="1600" dirty="0">
                <a:solidFill>
                  <a:srgbClr val="6C71C4"/>
                </a:solidFill>
                <a:effectLst/>
              </a:rPr>
              <a:t>\</a:t>
            </a:r>
            <a:r>
              <a:rPr lang="es-US" sz="1600" dirty="0" err="1">
                <a:solidFill>
                  <a:srgbClr val="6C71C4"/>
                </a:solidFill>
                <a:effectLst/>
              </a:rPr>
              <a:t>vfill</a:t>
            </a:r>
            <a:r>
              <a:rPr lang="es-US" sz="1600" dirty="0"/>
              <a:t> </a:t>
            </a:r>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r>
              <a:rPr lang="es-US" sz="1600" dirty="0">
                <a:solidFill>
                  <a:srgbClr val="93A1A1"/>
                </a:solidFill>
                <a:effectLst/>
              </a:rPr>
              <a:t>}</a:t>
            </a:r>
            <a:endParaRPr lang="es-US" sz="1600" dirty="0"/>
          </a:p>
        </p:txBody>
      </p:sp>
      <p:sp>
        <p:nvSpPr>
          <p:cNvPr id="8" name="CuadroTexto 7">
            <a:extLst>
              <a:ext uri="{FF2B5EF4-FFF2-40B4-BE49-F238E27FC236}">
                <a16:creationId xmlns:a16="http://schemas.microsoft.com/office/drawing/2014/main" id="{57871CF5-4F1C-861C-9ED4-DF6644DF907E}"/>
              </a:ext>
            </a:extLst>
          </p:cNvPr>
          <p:cNvSpPr txBox="1"/>
          <p:nvPr/>
        </p:nvSpPr>
        <p:spPr>
          <a:xfrm>
            <a:off x="4716016" y="3290831"/>
            <a:ext cx="4572000" cy="2062103"/>
          </a:xfrm>
          <a:prstGeom prst="rect">
            <a:avLst/>
          </a:prstGeom>
          <a:noFill/>
        </p:spPr>
        <p:txBody>
          <a:bodyPr wrap="square">
            <a:spAutoFit/>
          </a:bodyPr>
          <a:lstStyle/>
          <a:p>
            <a:r>
              <a:rPr lang="es-US" sz="1600" dirty="0">
                <a:solidFill>
                  <a:srgbClr val="657B83"/>
                </a:solidFill>
                <a:effectLst/>
              </a:rPr>
              <a:t>% Índice mostrando subsección actual al iniciar subsección</a:t>
            </a:r>
            <a:r>
              <a:rPr lang="es-US" sz="1600" dirty="0"/>
              <a:t> </a:t>
            </a:r>
            <a:r>
              <a:rPr lang="es-US" sz="1600" dirty="0">
                <a:solidFill>
                  <a:srgbClr val="6C71C4"/>
                </a:solidFill>
                <a:effectLst/>
              </a:rPr>
              <a:t>\</a:t>
            </a:r>
            <a:r>
              <a:rPr lang="es-US" sz="1600" dirty="0" err="1">
                <a:solidFill>
                  <a:srgbClr val="6C71C4"/>
                </a:solidFill>
                <a:effectLst/>
              </a:rPr>
              <a:t>AtBeginSubsection</a:t>
            </a:r>
            <a:r>
              <a:rPr lang="es-US" sz="1600" dirty="0"/>
              <a:t> </a:t>
            </a:r>
            <a:r>
              <a:rPr lang="es-US" sz="1600" dirty="0">
                <a:solidFill>
                  <a:srgbClr val="93A1A1"/>
                </a:solidFill>
                <a:effectLst/>
              </a:rPr>
              <a:t>{</a:t>
            </a:r>
            <a:r>
              <a:rPr lang="es-US" sz="1600" dirty="0"/>
              <a:t> </a:t>
            </a:r>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solidFill>
                  <a:srgbClr val="93A1A1"/>
                </a:solidFill>
                <a:effectLst/>
              </a:rPr>
              <a:t>{</a:t>
            </a:r>
            <a:r>
              <a:rPr lang="es-US" sz="1600" dirty="0" err="1"/>
              <a:t>Outline</a:t>
            </a:r>
            <a:r>
              <a:rPr lang="es-US" sz="1600" dirty="0">
                <a:solidFill>
                  <a:srgbClr val="93A1A1"/>
                </a:solidFill>
                <a:effectLst/>
              </a:rPr>
              <a:t>}</a:t>
            </a:r>
            <a:r>
              <a:rPr lang="es-US" sz="1600" dirty="0"/>
              <a:t> </a:t>
            </a:r>
            <a:r>
              <a:rPr lang="es-US" sz="1600" dirty="0">
                <a:solidFill>
                  <a:srgbClr val="6C71C4"/>
                </a:solidFill>
                <a:effectLst/>
              </a:rPr>
              <a:t>\</a:t>
            </a:r>
            <a:r>
              <a:rPr lang="es-US" sz="1600" dirty="0" err="1">
                <a:solidFill>
                  <a:srgbClr val="6C71C4"/>
                </a:solidFill>
                <a:effectLst/>
              </a:rPr>
              <a:t>tableofcontents</a:t>
            </a:r>
            <a:r>
              <a:rPr lang="es-US" sz="1600" dirty="0"/>
              <a:t>[</a:t>
            </a:r>
            <a:r>
              <a:rPr lang="es-US" sz="1600" dirty="0" err="1"/>
              <a:t>currentsection</a:t>
            </a:r>
            <a:r>
              <a:rPr lang="es-US" sz="1600" dirty="0"/>
              <a:t>, </a:t>
            </a:r>
            <a:r>
              <a:rPr lang="es-US" sz="1600" dirty="0" err="1"/>
              <a:t>currentsubsection</a:t>
            </a:r>
            <a:r>
              <a:rPr lang="es-US" sz="1600" dirty="0"/>
              <a:t>, </a:t>
            </a:r>
            <a:r>
              <a:rPr lang="es-US" sz="1600" dirty="0" err="1"/>
              <a:t>sectionstyle</a:t>
            </a:r>
            <a:r>
              <a:rPr lang="es-US" sz="1600" dirty="0"/>
              <a:t>=show/</a:t>
            </a:r>
            <a:r>
              <a:rPr lang="es-US" sz="1600" dirty="0" err="1"/>
              <a:t>hide</a:t>
            </a:r>
            <a:r>
              <a:rPr lang="es-US" sz="1600" dirty="0"/>
              <a:t>, </a:t>
            </a:r>
            <a:r>
              <a:rPr lang="es-US" sz="1600" dirty="0" err="1"/>
              <a:t>subsectionstyle</a:t>
            </a:r>
            <a:r>
              <a:rPr lang="es-US" sz="1600" dirty="0"/>
              <a:t>=show/</a:t>
            </a:r>
            <a:r>
              <a:rPr lang="es-US" sz="1600" dirty="0" err="1"/>
              <a:t>shaded</a:t>
            </a:r>
            <a:r>
              <a:rPr lang="es-US" sz="1600" dirty="0"/>
              <a:t>/</a:t>
            </a:r>
            <a:r>
              <a:rPr lang="es-US" sz="1600" dirty="0" err="1"/>
              <a:t>hide</a:t>
            </a:r>
            <a:r>
              <a:rPr lang="es-US" sz="1600" dirty="0"/>
              <a:t>] </a:t>
            </a:r>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r>
              <a:rPr lang="es-US" sz="1600" dirty="0">
                <a:solidFill>
                  <a:srgbClr val="93A1A1"/>
                </a:solidFill>
                <a:effectLst/>
              </a:rPr>
              <a:t>}</a:t>
            </a:r>
            <a:endParaRPr lang="es-US" sz="1600" dirty="0"/>
          </a:p>
        </p:txBody>
      </p:sp>
    </p:spTree>
    <p:extLst>
      <p:ext uri="{BB962C8B-B14F-4D97-AF65-F5344CB8AC3E}">
        <p14:creationId xmlns:p14="http://schemas.microsoft.com/office/powerpoint/2010/main" val="110326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Visores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79ABF9E7-9926-B397-2A45-6F8D7D5ECA04}"/>
              </a:ext>
            </a:extLst>
          </p:cNvPr>
          <p:cNvSpPr txBox="1"/>
          <p:nvPr/>
        </p:nvSpPr>
        <p:spPr>
          <a:xfrm>
            <a:off x="467544" y="1124744"/>
            <a:ext cx="8064896" cy="923330"/>
          </a:xfrm>
          <a:prstGeom prst="rect">
            <a:avLst/>
          </a:prstGeom>
          <a:noFill/>
        </p:spPr>
        <p:txBody>
          <a:bodyPr wrap="square">
            <a:spAutoFit/>
          </a:bodyPr>
          <a:lstStyle/>
          <a:p>
            <a:r>
              <a:rPr lang="es-US" b="0" i="0" dirty="0">
                <a:solidFill>
                  <a:srgbClr val="111111"/>
                </a:solidFill>
                <a:effectLst/>
                <a:latin typeface="et-book"/>
              </a:rPr>
              <a:t>El mayor problema de </a:t>
            </a:r>
            <a:r>
              <a:rPr lang="es-US" dirty="0" err="1"/>
              <a:t>beamer</a:t>
            </a:r>
            <a:r>
              <a:rPr lang="es-US" b="0" i="0" dirty="0">
                <a:solidFill>
                  <a:srgbClr val="111111"/>
                </a:solidFill>
                <a:effectLst/>
                <a:latin typeface="et-book"/>
              </a:rPr>
              <a:t> desde mi punto de vista es que no todos los visores de </a:t>
            </a:r>
            <a:r>
              <a:rPr lang="es-US" b="0" i="1" dirty="0" err="1">
                <a:solidFill>
                  <a:srgbClr val="111111"/>
                </a:solidFill>
                <a:effectLst/>
                <a:latin typeface="et-book"/>
              </a:rPr>
              <a:t>pdf</a:t>
            </a:r>
            <a:r>
              <a:rPr lang="es-US" b="0" i="0" dirty="0">
                <a:solidFill>
                  <a:srgbClr val="111111"/>
                </a:solidFill>
                <a:effectLst/>
                <a:latin typeface="et-book"/>
              </a:rPr>
              <a:t> son capaces de mostrarnos en nuestro ordenador las notas y proyectar las diapositivas.</a:t>
            </a:r>
            <a:endParaRPr lang="es-US" dirty="0"/>
          </a:p>
        </p:txBody>
      </p:sp>
      <p:sp>
        <p:nvSpPr>
          <p:cNvPr id="6" name="CuadroTexto 5">
            <a:extLst>
              <a:ext uri="{FF2B5EF4-FFF2-40B4-BE49-F238E27FC236}">
                <a16:creationId xmlns:a16="http://schemas.microsoft.com/office/drawing/2014/main" id="{85E5F3B3-968B-53DB-0A0A-D4B3043628C1}"/>
              </a:ext>
            </a:extLst>
          </p:cNvPr>
          <p:cNvSpPr txBox="1"/>
          <p:nvPr/>
        </p:nvSpPr>
        <p:spPr>
          <a:xfrm>
            <a:off x="539552" y="2048074"/>
            <a:ext cx="7920880" cy="2031325"/>
          </a:xfrm>
          <a:prstGeom prst="rect">
            <a:avLst/>
          </a:prstGeom>
          <a:noFill/>
        </p:spPr>
        <p:txBody>
          <a:bodyPr wrap="square">
            <a:spAutoFit/>
          </a:bodyPr>
          <a:lstStyle/>
          <a:p>
            <a:pPr algn="l"/>
            <a:r>
              <a:rPr lang="es-US" b="0" i="1" dirty="0" err="1">
                <a:solidFill>
                  <a:srgbClr val="111111"/>
                </a:solidFill>
                <a:effectLst/>
                <a:latin typeface="et-book"/>
              </a:rPr>
              <a:t>Pdfpc</a:t>
            </a:r>
            <a:endParaRPr lang="es-US" b="0" i="1" dirty="0">
              <a:solidFill>
                <a:srgbClr val="111111"/>
              </a:solidFill>
              <a:effectLst/>
              <a:latin typeface="et-book"/>
            </a:endParaRPr>
          </a:p>
          <a:p>
            <a:pPr algn="l"/>
            <a:endParaRPr lang="es-US" b="0" i="1" dirty="0">
              <a:solidFill>
                <a:srgbClr val="111111"/>
              </a:solidFill>
              <a:effectLst/>
              <a:latin typeface="et-book"/>
            </a:endParaRPr>
          </a:p>
          <a:p>
            <a:pPr algn="l" fontAlgn="base"/>
            <a:r>
              <a:rPr lang="es-US" b="0" i="1" u="none" strike="noStrike" dirty="0">
                <a:solidFill>
                  <a:srgbClr val="111111"/>
                </a:solidFill>
                <a:effectLst/>
                <a:latin typeface="et-book"/>
                <a:hlinkClick r:id="rId2"/>
              </a:rPr>
              <a:t>Pdfpc</a:t>
            </a:r>
            <a:r>
              <a:rPr lang="es-US" b="0" i="0" dirty="0">
                <a:solidFill>
                  <a:srgbClr val="111111"/>
                </a:solidFill>
                <a:effectLst/>
                <a:latin typeface="et-book"/>
              </a:rPr>
              <a:t> es una herramienta de línea de comandos para visualizar presentaciones en formato </a:t>
            </a:r>
            <a:r>
              <a:rPr lang="es-US" b="0" i="1" dirty="0" err="1">
                <a:solidFill>
                  <a:srgbClr val="111111"/>
                </a:solidFill>
                <a:effectLst/>
                <a:latin typeface="et-book"/>
              </a:rPr>
              <a:t>pdf</a:t>
            </a:r>
            <a:r>
              <a:rPr lang="es-US" b="0" i="0" dirty="0">
                <a:solidFill>
                  <a:srgbClr val="111111"/>
                </a:solidFill>
                <a:effectLst/>
                <a:latin typeface="et-book"/>
              </a:rPr>
              <a:t> en varias pantallas. Es un </a:t>
            </a:r>
            <a:r>
              <a:rPr lang="es-US" b="0" i="1" dirty="0" err="1">
                <a:solidFill>
                  <a:srgbClr val="111111"/>
                </a:solidFill>
                <a:effectLst/>
                <a:latin typeface="et-book"/>
              </a:rPr>
              <a:t>fork</a:t>
            </a:r>
            <a:r>
              <a:rPr lang="es-US" b="0" i="0" dirty="0">
                <a:solidFill>
                  <a:srgbClr val="111111"/>
                </a:solidFill>
                <a:effectLst/>
                <a:latin typeface="et-book"/>
              </a:rPr>
              <a:t> de </a:t>
            </a:r>
            <a:r>
              <a:rPr lang="es-US" b="0" i="1" dirty="0" err="1">
                <a:solidFill>
                  <a:srgbClr val="111111"/>
                </a:solidFill>
                <a:effectLst/>
                <a:latin typeface="et-book"/>
              </a:rPr>
              <a:t>Pdf</a:t>
            </a:r>
            <a:r>
              <a:rPr lang="es-US" b="0" i="1" dirty="0">
                <a:solidFill>
                  <a:srgbClr val="111111"/>
                </a:solidFill>
                <a:effectLst/>
                <a:latin typeface="et-book"/>
              </a:rPr>
              <a:t> </a:t>
            </a:r>
            <a:r>
              <a:rPr lang="es-US" b="0" i="1" dirty="0" err="1">
                <a:solidFill>
                  <a:srgbClr val="111111"/>
                </a:solidFill>
                <a:effectLst/>
                <a:latin typeface="et-book"/>
              </a:rPr>
              <a:t>Presenter</a:t>
            </a:r>
            <a:r>
              <a:rPr lang="es-US" b="0" i="1" dirty="0">
                <a:solidFill>
                  <a:srgbClr val="111111"/>
                </a:solidFill>
                <a:effectLst/>
                <a:latin typeface="et-book"/>
              </a:rPr>
              <a:t> </a:t>
            </a:r>
            <a:r>
              <a:rPr lang="es-US" b="0" i="1" dirty="0" err="1">
                <a:solidFill>
                  <a:srgbClr val="111111"/>
                </a:solidFill>
                <a:effectLst/>
                <a:latin typeface="et-book"/>
              </a:rPr>
              <a:t>Console</a:t>
            </a:r>
            <a:r>
              <a:rPr lang="es-US" b="0" i="0" dirty="0">
                <a:solidFill>
                  <a:srgbClr val="111111"/>
                </a:solidFill>
                <a:effectLst/>
                <a:latin typeface="et-book"/>
              </a:rPr>
              <a:t>, que </a:t>
            </a:r>
            <a:r>
              <a:rPr lang="es-US" b="0" i="0" u="none" strike="noStrike" dirty="0">
                <a:solidFill>
                  <a:srgbClr val="111111"/>
                </a:solidFill>
                <a:effectLst/>
                <a:latin typeface="et-book"/>
                <a:hlinkClick r:id="rId3"/>
              </a:rPr>
              <a:t>dejó de desarrollarse</a:t>
            </a:r>
            <a:r>
              <a:rPr lang="es-US" b="0" i="0" dirty="0">
                <a:solidFill>
                  <a:srgbClr val="111111"/>
                </a:solidFill>
                <a:effectLst/>
                <a:latin typeface="et-book"/>
              </a:rPr>
              <a:t>. Se distribuye con licencia </a:t>
            </a:r>
            <a:r>
              <a:rPr lang="es-US" b="0" i="0" u="none" strike="noStrike" dirty="0">
                <a:solidFill>
                  <a:srgbClr val="111111"/>
                </a:solidFill>
                <a:effectLst/>
                <a:latin typeface="et-book"/>
                <a:hlinkClick r:id="rId4"/>
              </a:rPr>
              <a:t>GNU GPL v2</a:t>
            </a:r>
            <a:r>
              <a:rPr lang="es-US" b="0" i="0" dirty="0">
                <a:solidFill>
                  <a:srgbClr val="111111"/>
                </a:solidFill>
                <a:effectLst/>
                <a:latin typeface="et-book"/>
              </a:rPr>
              <a:t> así que es software libre. Es muy fácil de utilizar y ayuda mucho a la hora de presentar, no solo por las notas, como luego veremos.</a:t>
            </a:r>
          </a:p>
        </p:txBody>
      </p:sp>
    </p:spTree>
    <p:extLst>
      <p:ext uri="{BB962C8B-B14F-4D97-AF65-F5344CB8AC3E}">
        <p14:creationId xmlns:p14="http://schemas.microsoft.com/office/powerpoint/2010/main" val="331699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1395ABC-98E5-2A3E-5B73-7605E519214F}"/>
              </a:ext>
            </a:extLst>
          </p:cNvPr>
          <p:cNvSpPr txBox="1"/>
          <p:nvPr/>
        </p:nvSpPr>
        <p:spPr>
          <a:xfrm>
            <a:off x="431540" y="764704"/>
            <a:ext cx="8280920" cy="5632311"/>
          </a:xfrm>
          <a:prstGeom prst="rect">
            <a:avLst/>
          </a:prstGeom>
          <a:noFill/>
        </p:spPr>
        <p:txBody>
          <a:bodyPr wrap="square">
            <a:spAutoFit/>
          </a:bodyPr>
          <a:lstStyle/>
          <a:p>
            <a:pPr algn="l"/>
            <a:r>
              <a:rPr lang="es-US" b="0" i="0" dirty="0">
                <a:solidFill>
                  <a:srgbClr val="657B83"/>
                </a:solidFill>
                <a:effectLst/>
                <a:latin typeface="et-book"/>
              </a:rPr>
              <a:t>% Definición</a:t>
            </a:r>
            <a:r>
              <a:rPr lang="es-US" b="0" i="0" dirty="0">
                <a:solidFill>
                  <a:srgbClr val="586E75"/>
                </a:solidFill>
                <a:effectLst/>
                <a:latin typeface="et-book"/>
              </a:rPr>
              <a:t> </a:t>
            </a:r>
            <a:r>
              <a:rPr lang="es-US" b="0" i="0" dirty="0">
                <a:solidFill>
                  <a:srgbClr val="6C71C4"/>
                </a:solidFill>
                <a:effectLst/>
                <a:latin typeface="et-book"/>
              </a:rPr>
              <a:t>\</a:t>
            </a:r>
            <a:r>
              <a:rPr lang="es-US" b="0" i="0" dirty="0" err="1">
                <a:solidFill>
                  <a:srgbClr val="6C71C4"/>
                </a:solidFill>
                <a:effectLst/>
                <a:latin typeface="et-book"/>
              </a:rPr>
              <a:t>documentclass</a:t>
            </a:r>
            <a:r>
              <a:rPr lang="es-US" b="0" i="0" dirty="0">
                <a:solidFill>
                  <a:srgbClr val="93A1A1"/>
                </a:solidFill>
                <a:effectLst/>
                <a:latin typeface="et-book"/>
              </a:rPr>
              <a:t>{</a:t>
            </a:r>
            <a:r>
              <a:rPr lang="es-US" b="0" i="0" dirty="0" err="1">
                <a:solidFill>
                  <a:srgbClr val="586E75"/>
                </a:solidFill>
                <a:effectLst/>
                <a:latin typeface="et-book"/>
              </a:rPr>
              <a:t>beamer</a:t>
            </a:r>
            <a:r>
              <a:rPr lang="es-US" b="0" i="0" dirty="0">
                <a:solidFill>
                  <a:srgbClr val="93A1A1"/>
                </a:solidFill>
                <a:effectLst/>
                <a:latin typeface="et-book"/>
              </a:rPr>
              <a:t>}</a:t>
            </a:r>
            <a:r>
              <a:rPr lang="es-US" b="0" i="0" dirty="0">
                <a:solidFill>
                  <a:srgbClr val="586E75"/>
                </a:solidFill>
                <a:effectLst/>
                <a:latin typeface="et-book"/>
              </a:rPr>
              <a:t> </a:t>
            </a:r>
          </a:p>
          <a:p>
            <a:pPr algn="l"/>
            <a:endParaRPr lang="es-US" b="0" i="0" dirty="0">
              <a:solidFill>
                <a:srgbClr val="657B83"/>
              </a:solidFill>
              <a:effectLst/>
              <a:latin typeface="et-book"/>
            </a:endParaRPr>
          </a:p>
          <a:p>
            <a:pPr algn="l"/>
            <a:r>
              <a:rPr lang="es-US" b="0" i="0" dirty="0">
                <a:solidFill>
                  <a:srgbClr val="657B83"/>
                </a:solidFill>
                <a:effectLst/>
                <a:latin typeface="et-book"/>
              </a:rPr>
              <a:t>% Notas</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usepackage</a:t>
            </a:r>
            <a:r>
              <a:rPr lang="es-US" b="0" i="0" dirty="0">
                <a:solidFill>
                  <a:srgbClr val="93A1A1"/>
                </a:solidFill>
                <a:effectLst/>
                <a:latin typeface="et-book"/>
              </a:rPr>
              <a:t>{</a:t>
            </a:r>
            <a:r>
              <a:rPr lang="es-US" b="0" i="0" dirty="0" err="1">
                <a:solidFill>
                  <a:srgbClr val="586E75"/>
                </a:solidFill>
                <a:effectLst/>
                <a:latin typeface="et-book"/>
              </a:rPr>
              <a:t>pgfpages</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setbeameroption</a:t>
            </a:r>
            <a:r>
              <a:rPr lang="es-US" b="0" i="0" dirty="0">
                <a:solidFill>
                  <a:srgbClr val="93A1A1"/>
                </a:solidFill>
                <a:effectLst/>
                <a:latin typeface="et-book"/>
              </a:rPr>
              <a:t>{</a:t>
            </a:r>
            <a:r>
              <a:rPr lang="es-US" b="0" i="0" dirty="0">
                <a:solidFill>
                  <a:srgbClr val="586E75"/>
                </a:solidFill>
                <a:effectLst/>
                <a:latin typeface="et-book"/>
              </a:rPr>
              <a:t>show notes </a:t>
            </a:r>
            <a:r>
              <a:rPr lang="es-US" b="0" i="0" dirty="0" err="1">
                <a:solidFill>
                  <a:srgbClr val="586E75"/>
                </a:solidFill>
                <a:effectLst/>
                <a:latin typeface="et-book"/>
              </a:rPr>
              <a:t>on</a:t>
            </a:r>
            <a:r>
              <a:rPr lang="es-US" b="0" i="0" dirty="0">
                <a:solidFill>
                  <a:srgbClr val="586E75"/>
                </a:solidFill>
                <a:effectLst/>
                <a:latin typeface="et-book"/>
              </a:rPr>
              <a:t> </a:t>
            </a:r>
            <a:r>
              <a:rPr lang="es-US" b="0" i="0" dirty="0" err="1">
                <a:solidFill>
                  <a:srgbClr val="586E75"/>
                </a:solidFill>
                <a:effectLst/>
                <a:latin typeface="et-book"/>
              </a:rPr>
              <a:t>second</a:t>
            </a:r>
            <a:r>
              <a:rPr lang="es-US" b="0" i="0" dirty="0">
                <a:solidFill>
                  <a:srgbClr val="586E75"/>
                </a:solidFill>
                <a:effectLst/>
                <a:latin typeface="et-book"/>
              </a:rPr>
              <a:t> </a:t>
            </a:r>
            <a:r>
              <a:rPr lang="es-US" b="0" i="0" dirty="0" err="1">
                <a:solidFill>
                  <a:srgbClr val="586E75"/>
                </a:solidFill>
                <a:effectLst/>
                <a:latin typeface="et-book"/>
              </a:rPr>
              <a:t>screen</a:t>
            </a:r>
            <a:r>
              <a:rPr lang="es-US" b="0" i="0" dirty="0">
                <a:solidFill>
                  <a:srgbClr val="586E75"/>
                </a:solidFill>
                <a:effectLst/>
                <a:latin typeface="et-book"/>
              </a:rPr>
              <a:t>=</a:t>
            </a:r>
            <a:r>
              <a:rPr lang="es-US" b="0" i="0" dirty="0" err="1">
                <a:solidFill>
                  <a:srgbClr val="586E75"/>
                </a:solidFill>
                <a:effectLst/>
                <a:latin typeface="et-book"/>
              </a:rPr>
              <a:t>right</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b="0" i="0" dirty="0">
                <a:solidFill>
                  <a:srgbClr val="657B83"/>
                </a:solidFill>
                <a:effectLst/>
                <a:latin typeface="et-book"/>
              </a:rPr>
              <a:t>% Datos</a:t>
            </a:r>
          </a:p>
          <a:p>
            <a:pPr algn="l"/>
            <a:r>
              <a:rPr lang="es-US" b="0" i="0" dirty="0">
                <a:solidFill>
                  <a:srgbClr val="586E75"/>
                </a:solidFill>
                <a:effectLst/>
                <a:latin typeface="et-book"/>
              </a:rPr>
              <a:t> </a:t>
            </a:r>
            <a:r>
              <a:rPr lang="es-US" b="0" i="0" dirty="0">
                <a:solidFill>
                  <a:srgbClr val="6C71C4"/>
                </a:solidFill>
                <a:effectLst/>
                <a:latin typeface="et-book"/>
              </a:rPr>
              <a:t>\</a:t>
            </a:r>
            <a:r>
              <a:rPr lang="es-US" b="0" i="0" dirty="0" err="1">
                <a:solidFill>
                  <a:srgbClr val="6C71C4"/>
                </a:solidFill>
                <a:effectLst/>
                <a:latin typeface="et-book"/>
              </a:rPr>
              <a:t>title</a:t>
            </a:r>
            <a:r>
              <a:rPr lang="es-US" b="0" i="0" dirty="0">
                <a:solidFill>
                  <a:srgbClr val="93A1A1"/>
                </a:solidFill>
                <a:effectLst/>
                <a:latin typeface="et-book"/>
              </a:rPr>
              <a:t>{</a:t>
            </a:r>
            <a:r>
              <a:rPr lang="es-US" b="0" i="0" dirty="0">
                <a:solidFill>
                  <a:srgbClr val="586E75"/>
                </a:solidFill>
                <a:effectLst/>
                <a:latin typeface="et-book"/>
              </a:rPr>
              <a:t>Presentaciones en </a:t>
            </a:r>
            <a:r>
              <a:rPr lang="es-US" b="0" i="0" dirty="0">
                <a:solidFill>
                  <a:srgbClr val="6C71C4"/>
                </a:solidFill>
                <a:effectLst/>
                <a:latin typeface="et-book"/>
              </a:rPr>
              <a:t>\LaTeX</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author</a:t>
            </a:r>
            <a:r>
              <a:rPr lang="es-US" b="0" i="0" dirty="0">
                <a:solidFill>
                  <a:srgbClr val="93A1A1"/>
                </a:solidFill>
                <a:effectLst/>
                <a:latin typeface="et-book"/>
              </a:rPr>
              <a:t>{</a:t>
            </a:r>
            <a:r>
              <a:rPr lang="es-US" b="0" i="0" dirty="0">
                <a:solidFill>
                  <a:srgbClr val="586E75"/>
                </a:solidFill>
                <a:effectLst/>
                <a:latin typeface="et-book"/>
              </a:rPr>
              <a:t>Ondiz</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institute</a:t>
            </a:r>
            <a:r>
              <a:rPr lang="es-US" b="0" i="0" dirty="0">
                <a:solidFill>
                  <a:srgbClr val="93A1A1"/>
                </a:solidFill>
                <a:effectLst/>
                <a:latin typeface="et-book"/>
              </a:rPr>
              <a:t>{</a:t>
            </a:r>
            <a:r>
              <a:rPr lang="es-US" b="0" i="0" dirty="0">
                <a:solidFill>
                  <a:srgbClr val="586E75"/>
                </a:solidFill>
                <a:effectLst/>
                <a:latin typeface="et-book"/>
              </a:rPr>
              <a:t>Home, </a:t>
            </a:r>
            <a:r>
              <a:rPr lang="es-US" b="0" i="0" dirty="0" err="1">
                <a:solidFill>
                  <a:srgbClr val="586E75"/>
                </a:solidFill>
                <a:effectLst/>
                <a:latin typeface="et-book"/>
              </a:rPr>
              <a:t>sweet</a:t>
            </a:r>
            <a:r>
              <a:rPr lang="es-US" b="0" i="0" dirty="0">
                <a:solidFill>
                  <a:srgbClr val="586E75"/>
                </a:solidFill>
                <a:effectLst/>
                <a:latin typeface="et-book"/>
              </a:rPr>
              <a:t> home</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\date</a:t>
            </a:r>
            <a:r>
              <a:rPr lang="es-US" b="0" i="0" dirty="0">
                <a:solidFill>
                  <a:srgbClr val="93A1A1"/>
                </a:solidFill>
                <a:effectLst/>
                <a:latin typeface="et-book"/>
              </a:rPr>
              <a:t>{</a:t>
            </a:r>
            <a:r>
              <a:rPr lang="es-US" b="0" i="0" dirty="0">
                <a:solidFill>
                  <a:srgbClr val="6C71C4"/>
                </a:solidFill>
                <a:effectLst/>
                <a:latin typeface="et-book"/>
              </a:rPr>
              <a:t>\</a:t>
            </a:r>
            <a:r>
              <a:rPr lang="es-US" b="0" i="0" dirty="0" err="1">
                <a:solidFill>
                  <a:srgbClr val="6C71C4"/>
                </a:solidFill>
                <a:effectLst/>
                <a:latin typeface="et-book"/>
              </a:rPr>
              <a:t>today</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b="0" i="0" dirty="0">
                <a:solidFill>
                  <a:srgbClr val="657B83"/>
                </a:solidFill>
                <a:effectLst/>
                <a:latin typeface="et-book"/>
              </a:rPr>
              <a:t>% Temas</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usetheme</a:t>
            </a:r>
            <a:r>
              <a:rPr lang="es-US" b="0" i="0" dirty="0">
                <a:solidFill>
                  <a:srgbClr val="93A1A1"/>
                </a:solidFill>
                <a:effectLst/>
                <a:latin typeface="et-book"/>
              </a:rPr>
              <a:t>{</a:t>
            </a:r>
            <a:r>
              <a:rPr lang="es-US" b="0" i="0" dirty="0">
                <a:solidFill>
                  <a:srgbClr val="586E75"/>
                </a:solidFill>
                <a:effectLst/>
                <a:latin typeface="et-book"/>
              </a:rPr>
              <a:t>Bergen</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usefonttheme</a:t>
            </a:r>
            <a:r>
              <a:rPr lang="es-US" b="0" i="0" dirty="0">
                <a:solidFill>
                  <a:srgbClr val="93A1A1"/>
                </a:solidFill>
                <a:effectLst/>
                <a:latin typeface="et-book"/>
              </a:rPr>
              <a:t>{</a:t>
            </a:r>
            <a:r>
              <a:rPr lang="es-US" b="0" i="0" dirty="0" err="1">
                <a:solidFill>
                  <a:srgbClr val="586E75"/>
                </a:solidFill>
                <a:effectLst/>
                <a:latin typeface="et-book"/>
              </a:rPr>
              <a:t>serif</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usecolortheme</a:t>
            </a:r>
            <a:r>
              <a:rPr lang="es-US" b="0" i="0" dirty="0">
                <a:solidFill>
                  <a:srgbClr val="93A1A1"/>
                </a:solidFill>
                <a:effectLst/>
                <a:latin typeface="et-book"/>
              </a:rPr>
              <a:t>{</a:t>
            </a:r>
            <a:r>
              <a:rPr lang="es-US" b="0" i="0" dirty="0">
                <a:solidFill>
                  <a:srgbClr val="586E75"/>
                </a:solidFill>
                <a:effectLst/>
                <a:latin typeface="et-book"/>
              </a:rPr>
              <a:t>rose</a:t>
            </a:r>
            <a:r>
              <a:rPr lang="es-US" b="0" i="0" dirty="0">
                <a:solidFill>
                  <a:srgbClr val="93A1A1"/>
                </a:solidFill>
                <a:effectLst/>
                <a:latin typeface="et-book"/>
              </a:rPr>
              <a:t>}</a:t>
            </a:r>
            <a:r>
              <a:rPr lang="es-US" b="0" i="0" dirty="0">
                <a:solidFill>
                  <a:srgbClr val="586E75"/>
                </a:solidFill>
                <a:effectLst/>
                <a:latin typeface="et-book"/>
              </a:rPr>
              <a:t> </a:t>
            </a:r>
          </a:p>
          <a:p>
            <a:pPr algn="l"/>
            <a:endParaRPr lang="es-US" b="0" i="0" dirty="0">
              <a:solidFill>
                <a:srgbClr val="657B83"/>
              </a:solidFill>
              <a:effectLst/>
              <a:latin typeface="et-book"/>
            </a:endParaRPr>
          </a:p>
          <a:p>
            <a:pPr algn="l"/>
            <a:r>
              <a:rPr lang="es-US" b="0" i="0" dirty="0">
                <a:solidFill>
                  <a:srgbClr val="657B83"/>
                </a:solidFill>
                <a:effectLst/>
                <a:latin typeface="et-book"/>
              </a:rPr>
              <a:t>% Opciones</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setbeamercolor</a:t>
            </a:r>
            <a:r>
              <a:rPr lang="es-US" b="0" i="0" dirty="0">
                <a:solidFill>
                  <a:srgbClr val="93A1A1"/>
                </a:solidFill>
                <a:effectLst/>
                <a:latin typeface="et-book"/>
              </a:rPr>
              <a:t>{</a:t>
            </a:r>
            <a:r>
              <a:rPr lang="es-US" b="0" i="0" dirty="0" err="1">
                <a:solidFill>
                  <a:srgbClr val="586E75"/>
                </a:solidFill>
                <a:effectLst/>
                <a:latin typeface="et-book"/>
              </a:rPr>
              <a:t>title</a:t>
            </a:r>
            <a:r>
              <a:rPr lang="es-US" b="0" i="0" dirty="0">
                <a:solidFill>
                  <a:srgbClr val="93A1A1"/>
                </a:solidFill>
                <a:effectLst/>
                <a:latin typeface="et-book"/>
              </a:rPr>
              <a:t>}{</a:t>
            </a:r>
            <a:r>
              <a:rPr lang="es-US" b="0" i="0" dirty="0" err="1">
                <a:solidFill>
                  <a:srgbClr val="586E75"/>
                </a:solidFill>
                <a:effectLst/>
                <a:latin typeface="et-book"/>
              </a:rPr>
              <a:t>fg</a:t>
            </a:r>
            <a:r>
              <a:rPr lang="es-US" b="0" i="0" dirty="0">
                <a:solidFill>
                  <a:srgbClr val="586E75"/>
                </a:solidFill>
                <a:effectLst/>
                <a:latin typeface="et-book"/>
              </a:rPr>
              <a:t>=magenta, </a:t>
            </a:r>
            <a:r>
              <a:rPr lang="es-US" b="0" i="0" dirty="0" err="1">
                <a:solidFill>
                  <a:srgbClr val="586E75"/>
                </a:solidFill>
                <a:effectLst/>
                <a:latin typeface="et-book"/>
              </a:rPr>
              <a:t>bg</a:t>
            </a:r>
            <a:r>
              <a:rPr lang="es-US" b="0" i="0" dirty="0">
                <a:solidFill>
                  <a:srgbClr val="586E75"/>
                </a:solidFill>
                <a:effectLst/>
                <a:latin typeface="et-book"/>
              </a:rPr>
              <a:t>=</a:t>
            </a:r>
            <a:r>
              <a:rPr lang="es-US" b="0" i="0" dirty="0" err="1">
                <a:solidFill>
                  <a:srgbClr val="586E75"/>
                </a:solidFill>
                <a:effectLst/>
                <a:latin typeface="et-book"/>
              </a:rPr>
              <a:t>white</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setbeamertemplate</a:t>
            </a:r>
            <a:r>
              <a:rPr lang="es-US" b="0" i="0" dirty="0">
                <a:solidFill>
                  <a:srgbClr val="93A1A1"/>
                </a:solidFill>
                <a:effectLst/>
                <a:latin typeface="et-book"/>
              </a:rPr>
              <a:t>{</a:t>
            </a:r>
            <a:r>
              <a:rPr lang="es-US" b="0" i="0" dirty="0" err="1">
                <a:solidFill>
                  <a:srgbClr val="586E75"/>
                </a:solidFill>
                <a:effectLst/>
                <a:latin typeface="et-book"/>
              </a:rPr>
              <a:t>navigation</a:t>
            </a:r>
            <a:r>
              <a:rPr lang="es-US" b="0" i="0" dirty="0">
                <a:solidFill>
                  <a:srgbClr val="586E75"/>
                </a:solidFill>
                <a:effectLst/>
                <a:latin typeface="et-book"/>
              </a:rPr>
              <a:t> symbols</a:t>
            </a:r>
            <a:r>
              <a:rPr lang="es-US" b="0" i="0" dirty="0">
                <a:solidFill>
                  <a:srgbClr val="93A1A1"/>
                </a:solidFill>
                <a:effectLst/>
                <a:latin typeface="et-book"/>
              </a:rPr>
              <a:t>}{}</a:t>
            </a:r>
            <a:endParaRPr lang="es-US" b="0" i="0" dirty="0">
              <a:solidFill>
                <a:srgbClr val="586E75"/>
              </a:solidFill>
              <a:effectLst/>
              <a:latin typeface="et-book"/>
            </a:endParaRPr>
          </a:p>
        </p:txBody>
      </p:sp>
    </p:spTree>
    <p:extLst>
      <p:ext uri="{BB962C8B-B14F-4D97-AF65-F5344CB8AC3E}">
        <p14:creationId xmlns:p14="http://schemas.microsoft.com/office/powerpoint/2010/main" val="191750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Presentaciones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1C90BC01-5137-645B-802F-F63D0C4CB5C9}"/>
              </a:ext>
            </a:extLst>
          </p:cNvPr>
          <p:cNvSpPr txBox="1"/>
          <p:nvPr/>
        </p:nvSpPr>
        <p:spPr>
          <a:xfrm>
            <a:off x="1589664" y="764704"/>
            <a:ext cx="5964671" cy="5693866"/>
          </a:xfrm>
          <a:prstGeom prst="rect">
            <a:avLst/>
          </a:prstGeom>
          <a:noFill/>
        </p:spPr>
        <p:txBody>
          <a:bodyPr wrap="square">
            <a:spAutoFit/>
          </a:bodyPr>
          <a:lstStyle/>
          <a:p>
            <a:r>
              <a:rPr lang="es-US" sz="1600" dirty="0">
                <a:solidFill>
                  <a:srgbClr val="657B83"/>
                </a:solidFill>
                <a:effectLst/>
              </a:rPr>
              <a:t>% Inicio</a:t>
            </a:r>
            <a:r>
              <a:rPr lang="es-US" sz="1600" dirty="0"/>
              <a:t> </a:t>
            </a:r>
          </a:p>
          <a:p>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document</a:t>
            </a:r>
            <a:r>
              <a:rPr lang="es-US" sz="1600" dirty="0">
                <a:solidFill>
                  <a:srgbClr val="B58900"/>
                </a:solidFill>
                <a:effectLst/>
              </a:rPr>
              <a:t>}</a:t>
            </a:r>
            <a:r>
              <a:rPr lang="es-US" sz="1600" dirty="0"/>
              <a:t> </a:t>
            </a:r>
            <a:r>
              <a:rPr lang="es-US" sz="1600" dirty="0">
                <a:solidFill>
                  <a:srgbClr val="657B83"/>
                </a:solidFill>
                <a:effectLst/>
              </a:rPr>
              <a:t>% Diapositivas</a:t>
            </a:r>
            <a:r>
              <a:rPr lang="es-US" sz="1600" dirty="0"/>
              <a:t> </a:t>
            </a:r>
          </a:p>
          <a:p>
            <a:endParaRPr lang="es-US" sz="1600" dirty="0">
              <a:solidFill>
                <a:srgbClr val="B58900"/>
              </a:solidFill>
              <a:effectLst/>
            </a:endParaRPr>
          </a:p>
          <a:p>
            <a:r>
              <a:rPr lang="es-US" sz="1600" dirty="0">
                <a:solidFill>
                  <a:srgbClr val="B58900"/>
                </a:solidFill>
              </a:rPr>
              <a:t>   </a:t>
            </a:r>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endParaRPr lang="es-US" sz="1600" dirty="0">
              <a:solidFill>
                <a:srgbClr val="6C71C4"/>
              </a:solidFill>
              <a:effectLst/>
            </a:endParaRPr>
          </a:p>
          <a:p>
            <a:r>
              <a:rPr lang="es-US" sz="1600" dirty="0">
                <a:solidFill>
                  <a:srgbClr val="6C71C4"/>
                </a:solidFill>
              </a:rPr>
              <a:t>    </a:t>
            </a:r>
            <a:r>
              <a:rPr lang="es-US" sz="1600" dirty="0">
                <a:solidFill>
                  <a:srgbClr val="6C71C4"/>
                </a:solidFill>
                <a:effectLst/>
              </a:rPr>
              <a:t>\</a:t>
            </a:r>
            <a:r>
              <a:rPr lang="es-US" sz="1600" dirty="0" err="1">
                <a:solidFill>
                  <a:srgbClr val="6C71C4"/>
                </a:solidFill>
                <a:effectLst/>
              </a:rPr>
              <a:t>maketitle</a:t>
            </a:r>
            <a:r>
              <a:rPr lang="es-US" sz="1600" dirty="0"/>
              <a:t> </a:t>
            </a:r>
          </a:p>
          <a:p>
            <a:r>
              <a:rPr lang="es-US" sz="1600" dirty="0">
                <a:solidFill>
                  <a:srgbClr val="6C71C4"/>
                </a:solidFill>
                <a:effectLst/>
              </a:rPr>
              <a:t>    \note</a:t>
            </a:r>
            <a:r>
              <a:rPr lang="es-US" sz="1600" dirty="0">
                <a:solidFill>
                  <a:srgbClr val="93A1A1"/>
                </a:solidFill>
                <a:effectLst/>
              </a:rPr>
              <a:t>{</a:t>
            </a:r>
            <a:r>
              <a:rPr lang="es-US" sz="1600" dirty="0"/>
              <a:t>Notas</a:t>
            </a:r>
            <a:r>
              <a:rPr lang="es-US" sz="1600" dirty="0">
                <a:solidFill>
                  <a:srgbClr val="93A1A1"/>
                </a:solidFill>
                <a:effectLst/>
              </a:rPr>
              <a:t>}</a:t>
            </a:r>
            <a:r>
              <a:rPr lang="es-US" sz="1600" dirty="0"/>
              <a:t> </a:t>
            </a:r>
          </a:p>
          <a:p>
            <a:r>
              <a:rPr lang="es-US" sz="1600" dirty="0">
                <a:solidFill>
                  <a:srgbClr val="B58900"/>
                </a:solidFill>
                <a:effectLst/>
              </a:rPr>
              <a:t>    \</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p>
          <a:p>
            <a:endParaRPr lang="es-US" sz="1600" dirty="0">
              <a:solidFill>
                <a:srgbClr val="B58900"/>
              </a:solidFill>
              <a:effectLst/>
            </a:endParaRPr>
          </a:p>
          <a:p>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solidFill>
                  <a:srgbClr val="93A1A1"/>
                </a:solidFill>
                <a:effectLst/>
              </a:rPr>
              <a:t>{</a:t>
            </a:r>
            <a:r>
              <a:rPr lang="es-US" sz="1600" dirty="0"/>
              <a:t>Índice</a:t>
            </a:r>
            <a:r>
              <a:rPr lang="es-US" sz="1600" dirty="0">
                <a:solidFill>
                  <a:srgbClr val="93A1A1"/>
                </a:solidFill>
                <a:effectLst/>
              </a:rPr>
              <a:t>}</a:t>
            </a:r>
            <a:r>
              <a:rPr lang="es-US" sz="1600" dirty="0"/>
              <a:t> </a:t>
            </a:r>
            <a:r>
              <a:rPr lang="es-US" sz="1600" dirty="0">
                <a:solidFill>
                  <a:srgbClr val="6C71C4"/>
                </a:solidFill>
                <a:effectLst/>
              </a:rPr>
              <a:t>\</a:t>
            </a:r>
            <a:r>
              <a:rPr lang="es-US" sz="1600" dirty="0" err="1">
                <a:solidFill>
                  <a:srgbClr val="6C71C4"/>
                </a:solidFill>
                <a:effectLst/>
              </a:rPr>
              <a:t>tableofcontents</a:t>
            </a:r>
            <a:r>
              <a:rPr lang="es-US" sz="1600" dirty="0"/>
              <a:t>       </a:t>
            </a:r>
          </a:p>
          <a:p>
            <a:r>
              <a:rPr lang="es-US" sz="1600" dirty="0">
                <a:solidFill>
                  <a:srgbClr val="6C71C4"/>
                </a:solidFill>
                <a:effectLst/>
              </a:rPr>
              <a:t>     \note</a:t>
            </a:r>
            <a:r>
              <a:rPr lang="es-US" sz="1600" dirty="0">
                <a:solidFill>
                  <a:srgbClr val="93A1A1"/>
                </a:solidFill>
                <a:effectLst/>
              </a:rPr>
              <a:t>{</a:t>
            </a:r>
            <a:r>
              <a:rPr lang="es-US" sz="1600" dirty="0"/>
              <a:t>Más notas</a:t>
            </a:r>
            <a:r>
              <a:rPr lang="es-US" sz="1600" dirty="0">
                <a:solidFill>
                  <a:srgbClr val="93A1A1"/>
                </a:solidFill>
                <a:effectLst/>
              </a:rPr>
              <a:t>}</a:t>
            </a:r>
            <a:r>
              <a:rPr lang="es-US" sz="1600" dirty="0"/>
              <a:t> </a:t>
            </a:r>
          </a:p>
          <a:p>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p>
          <a:p>
            <a:endParaRPr lang="es-US" sz="1600" dirty="0">
              <a:solidFill>
                <a:srgbClr val="6C71C4"/>
              </a:solidFill>
              <a:effectLst/>
            </a:endParaRPr>
          </a:p>
          <a:p>
            <a:r>
              <a:rPr lang="es-US" sz="1600" dirty="0">
                <a:solidFill>
                  <a:srgbClr val="6C71C4"/>
                </a:solidFill>
                <a:effectLst/>
              </a:rPr>
              <a:t>\</a:t>
            </a:r>
            <a:r>
              <a:rPr lang="es-US" sz="1600" dirty="0" err="1">
                <a:solidFill>
                  <a:srgbClr val="6C71C4"/>
                </a:solidFill>
                <a:effectLst/>
              </a:rPr>
              <a:t>section</a:t>
            </a:r>
            <a:r>
              <a:rPr lang="es-US" sz="1600" dirty="0">
                <a:solidFill>
                  <a:srgbClr val="93A1A1"/>
                </a:solidFill>
                <a:effectLst/>
              </a:rPr>
              <a:t>{</a:t>
            </a:r>
            <a:r>
              <a:rPr lang="es-US" sz="1600" dirty="0"/>
              <a:t>Introducción</a:t>
            </a:r>
            <a:r>
              <a:rPr lang="es-US" sz="1600" dirty="0">
                <a:solidFill>
                  <a:srgbClr val="93A1A1"/>
                </a:solidFill>
                <a:effectLst/>
              </a:rPr>
              <a:t>}</a:t>
            </a:r>
            <a:r>
              <a:rPr lang="es-US" sz="1600" dirty="0"/>
              <a:t> </a:t>
            </a:r>
          </a:p>
          <a:p>
            <a:r>
              <a:rPr lang="es-US" sz="1600" dirty="0">
                <a:solidFill>
                  <a:srgbClr val="6C71C4"/>
                </a:solidFill>
                <a:effectLst/>
              </a:rPr>
              <a:t>\</a:t>
            </a:r>
            <a:r>
              <a:rPr lang="es-US" sz="1600" dirty="0" err="1">
                <a:solidFill>
                  <a:srgbClr val="6C71C4"/>
                </a:solidFill>
                <a:effectLst/>
              </a:rPr>
              <a:t>subsection</a:t>
            </a:r>
            <a:r>
              <a:rPr lang="es-US" sz="1600" dirty="0">
                <a:solidFill>
                  <a:srgbClr val="93A1A1"/>
                </a:solidFill>
                <a:effectLst/>
              </a:rPr>
              <a:t>{</a:t>
            </a:r>
            <a:r>
              <a:rPr lang="es-US" sz="1600" dirty="0"/>
              <a:t>Primera parte</a:t>
            </a:r>
            <a:r>
              <a:rPr lang="es-US" sz="1600" dirty="0">
                <a:solidFill>
                  <a:srgbClr val="93A1A1"/>
                </a:solidFill>
                <a:effectLst/>
              </a:rPr>
              <a:t>}</a:t>
            </a:r>
            <a:r>
              <a:rPr lang="es-US" sz="1600" dirty="0"/>
              <a:t> </a:t>
            </a:r>
          </a:p>
          <a:p>
            <a:endParaRPr lang="es-US" sz="1600" dirty="0">
              <a:solidFill>
                <a:srgbClr val="B58900"/>
              </a:solidFill>
              <a:effectLst/>
            </a:endParaRPr>
          </a:p>
          <a:p>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solidFill>
                  <a:srgbClr val="93A1A1"/>
                </a:solidFill>
                <a:effectLst/>
              </a:rPr>
              <a:t>{</a:t>
            </a:r>
            <a:r>
              <a:rPr lang="es-US" sz="1600" dirty="0"/>
              <a:t>Introducción</a:t>
            </a:r>
            <a:r>
              <a:rPr lang="es-US" sz="1600" dirty="0">
                <a:solidFill>
                  <a:srgbClr val="93A1A1"/>
                </a:solidFill>
                <a:effectLst/>
              </a:rPr>
              <a:t>}</a:t>
            </a:r>
            <a:r>
              <a:rPr lang="es-US" sz="1600" dirty="0"/>
              <a:t> </a:t>
            </a:r>
            <a:r>
              <a:rPr lang="es-US" sz="1600" dirty="0">
                <a:solidFill>
                  <a:srgbClr val="B58900"/>
                </a:solidFill>
                <a:effectLst/>
              </a:rPr>
              <a:t>\</a:t>
            </a:r>
            <a:r>
              <a:rPr lang="es-US" sz="1600" dirty="0" err="1">
                <a:solidFill>
                  <a:srgbClr val="B58900"/>
                </a:solidFill>
                <a:effectLst/>
              </a:rPr>
              <a:t>begin</a:t>
            </a:r>
            <a:r>
              <a:rPr lang="es-US" sz="1600" dirty="0">
                <a:solidFill>
                  <a:srgbClr val="B58900"/>
                </a:solidFill>
                <a:effectLst/>
              </a:rPr>
              <a:t>{</a:t>
            </a:r>
            <a:r>
              <a:rPr lang="es-US" sz="1600" dirty="0" err="1">
                <a:solidFill>
                  <a:srgbClr val="B58900"/>
                </a:solidFill>
                <a:effectLst/>
              </a:rPr>
              <a:t>itemize</a:t>
            </a:r>
            <a:r>
              <a:rPr lang="es-US" sz="1600" dirty="0">
                <a:solidFill>
                  <a:srgbClr val="B58900"/>
                </a:solidFill>
                <a:effectLst/>
              </a:rPr>
              <a:t>}</a:t>
            </a:r>
            <a:r>
              <a:rPr lang="es-US" sz="1600" dirty="0"/>
              <a:t> </a:t>
            </a:r>
          </a:p>
          <a:p>
            <a:r>
              <a:rPr lang="es-US" sz="1600" dirty="0">
                <a:solidFill>
                  <a:srgbClr val="6C71C4"/>
                </a:solidFill>
                <a:effectLst/>
              </a:rPr>
              <a:t>\</a:t>
            </a:r>
            <a:r>
              <a:rPr lang="es-US" sz="1600" dirty="0" err="1">
                <a:solidFill>
                  <a:srgbClr val="6C71C4"/>
                </a:solidFill>
                <a:effectLst/>
              </a:rPr>
              <a:t>item</a:t>
            </a:r>
            <a:r>
              <a:rPr lang="es-US" sz="1600" dirty="0"/>
              <a:t>&lt;1-&gt; Ítem 1 </a:t>
            </a:r>
          </a:p>
          <a:p>
            <a:r>
              <a:rPr lang="es-US" sz="1600" dirty="0">
                <a:solidFill>
                  <a:srgbClr val="6C71C4"/>
                </a:solidFill>
                <a:effectLst/>
              </a:rPr>
              <a:t>\</a:t>
            </a:r>
            <a:r>
              <a:rPr lang="es-US" sz="1600" dirty="0" err="1">
                <a:solidFill>
                  <a:srgbClr val="6C71C4"/>
                </a:solidFill>
                <a:effectLst/>
              </a:rPr>
              <a:t>item</a:t>
            </a:r>
            <a:r>
              <a:rPr lang="es-US" sz="1600" dirty="0"/>
              <a:t>&lt;2&gt; Ítem 2 </a:t>
            </a:r>
          </a:p>
          <a:p>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itemize</a:t>
            </a:r>
            <a:r>
              <a:rPr lang="es-US" sz="1600" dirty="0">
                <a:solidFill>
                  <a:srgbClr val="B58900"/>
                </a:solidFill>
                <a:effectLst/>
              </a:rPr>
              <a:t>}</a:t>
            </a:r>
            <a:r>
              <a:rPr lang="es-US" sz="1600" dirty="0"/>
              <a:t> </a:t>
            </a:r>
          </a:p>
          <a:p>
            <a:endParaRPr lang="es-US" sz="1600" dirty="0">
              <a:solidFill>
                <a:srgbClr val="B58900"/>
              </a:solidFill>
              <a:effectLst/>
            </a:endParaRPr>
          </a:p>
          <a:p>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frame</a:t>
            </a:r>
            <a:r>
              <a:rPr lang="es-US" sz="1600" dirty="0">
                <a:solidFill>
                  <a:srgbClr val="B58900"/>
                </a:solidFill>
                <a:effectLst/>
              </a:rPr>
              <a:t>}</a:t>
            </a:r>
            <a:r>
              <a:rPr lang="es-US" sz="1600" dirty="0"/>
              <a:t> </a:t>
            </a:r>
          </a:p>
          <a:p>
            <a:r>
              <a:rPr lang="es-US" sz="1600" dirty="0">
                <a:solidFill>
                  <a:srgbClr val="B58900"/>
                </a:solidFill>
                <a:effectLst/>
              </a:rPr>
              <a:t>\</a:t>
            </a:r>
            <a:r>
              <a:rPr lang="es-US" sz="1600" dirty="0" err="1">
                <a:solidFill>
                  <a:srgbClr val="B58900"/>
                </a:solidFill>
                <a:effectLst/>
              </a:rPr>
              <a:t>end</a:t>
            </a:r>
            <a:r>
              <a:rPr lang="es-US" sz="1600" dirty="0">
                <a:solidFill>
                  <a:srgbClr val="B58900"/>
                </a:solidFill>
                <a:effectLst/>
              </a:rPr>
              <a:t>{</a:t>
            </a:r>
            <a:r>
              <a:rPr lang="es-US" sz="1600" dirty="0" err="1">
                <a:solidFill>
                  <a:srgbClr val="B58900"/>
                </a:solidFill>
                <a:effectLst/>
              </a:rPr>
              <a:t>document</a:t>
            </a:r>
            <a:r>
              <a:rPr lang="es-US" sz="1600" dirty="0">
                <a:solidFill>
                  <a:srgbClr val="B58900"/>
                </a:solidFill>
                <a:effectLst/>
              </a:rPr>
              <a:t>}</a:t>
            </a:r>
            <a:endParaRPr lang="es-US" sz="1600" dirty="0"/>
          </a:p>
        </p:txBody>
      </p:sp>
    </p:spTree>
    <p:extLst>
      <p:ext uri="{BB962C8B-B14F-4D97-AF65-F5344CB8AC3E}">
        <p14:creationId xmlns:p14="http://schemas.microsoft.com/office/powerpoint/2010/main" val="228612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Poster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15362" name="Picture 2" descr="Template Preview Image">
            <a:extLst>
              <a:ext uri="{FF2B5EF4-FFF2-40B4-BE49-F238E27FC236}">
                <a16:creationId xmlns:a16="http://schemas.microsoft.com/office/drawing/2014/main" id="{B8074380-3621-C6A0-05BC-DA36B79C3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76027"/>
            <a:ext cx="7219011" cy="510594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hlinkClick r:id="rId3"/>
            <a:extLst>
              <a:ext uri="{FF2B5EF4-FFF2-40B4-BE49-F238E27FC236}">
                <a16:creationId xmlns:a16="http://schemas.microsoft.com/office/drawing/2014/main" id="{074391CE-B4C6-08B6-6012-35ADF4D3DFA4}"/>
              </a:ext>
            </a:extLst>
          </p:cNvPr>
          <p:cNvSpPr txBox="1"/>
          <p:nvPr/>
        </p:nvSpPr>
        <p:spPr>
          <a:xfrm>
            <a:off x="824837" y="5953434"/>
            <a:ext cx="7635596" cy="283878"/>
          </a:xfrm>
          <a:prstGeom prst="rect">
            <a:avLst/>
          </a:prstGeom>
          <a:noFill/>
        </p:spPr>
        <p:txBody>
          <a:bodyPr wrap="square">
            <a:spAutoFit/>
          </a:bodyPr>
          <a:lstStyle/>
          <a:p>
            <a:r>
              <a:rPr lang="es-US" sz="1200" dirty="0"/>
              <a:t>https://</a:t>
            </a:r>
            <a:r>
              <a:rPr lang="es-US" sz="1200" dirty="0" err="1"/>
              <a:t>www.latextemplates.com</a:t>
            </a:r>
            <a:r>
              <a:rPr lang="es-US" sz="1200" dirty="0"/>
              <a:t>/</a:t>
            </a:r>
            <a:r>
              <a:rPr lang="es-US" sz="1200" dirty="0" err="1"/>
              <a:t>template</a:t>
            </a:r>
            <a:r>
              <a:rPr lang="es-US" sz="1200" dirty="0"/>
              <a:t>/</a:t>
            </a:r>
            <a:r>
              <a:rPr lang="es-US" sz="1200" dirty="0" err="1"/>
              <a:t>baposter</a:t>
            </a:r>
            <a:r>
              <a:rPr lang="es-US" sz="1200" dirty="0"/>
              <a:t>-</a:t>
            </a:r>
            <a:r>
              <a:rPr lang="es-US" sz="1200" dirty="0" err="1"/>
              <a:t>landscape</a:t>
            </a:r>
            <a:r>
              <a:rPr lang="es-US" sz="1200" dirty="0"/>
              <a:t>-poster</a:t>
            </a:r>
          </a:p>
        </p:txBody>
      </p:sp>
    </p:spTree>
    <p:extLst>
      <p:ext uri="{BB962C8B-B14F-4D97-AF65-F5344CB8AC3E}">
        <p14:creationId xmlns:p14="http://schemas.microsoft.com/office/powerpoint/2010/main" val="839272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056" name="Picture 8" descr="Oval Verde Botón En Forma De - Gráficos vectoriales gratis en Pixabay">
            <a:extLst>
              <a:ext uri="{FF2B5EF4-FFF2-40B4-BE49-F238E27FC236}">
                <a16:creationId xmlns:a16="http://schemas.microsoft.com/office/drawing/2014/main" id="{26FD355F-C226-4EED-E16A-44731307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978" y="2387020"/>
            <a:ext cx="2736043" cy="136802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87;p1">
            <a:extLst>
              <a:ext uri="{FF2B5EF4-FFF2-40B4-BE49-F238E27FC236}">
                <a16:creationId xmlns:a16="http://schemas.microsoft.com/office/drawing/2014/main" id="{178D08BC-7240-AD42-BDCD-A64DD6EB3FB4}"/>
              </a:ext>
            </a:extLst>
          </p:cNvPr>
          <p:cNvSpPr/>
          <p:nvPr/>
        </p:nvSpPr>
        <p:spPr>
          <a:xfrm>
            <a:off x="3356290" y="2842431"/>
            <a:ext cx="2299335" cy="457200"/>
          </a:xfrm>
          <a:prstGeom prst="roundRect">
            <a:avLst>
              <a:gd name="adj" fmla="val 16667"/>
            </a:avLst>
          </a:prstGeom>
          <a:noFill/>
          <a:ln w="9525" cap="flat" cmpd="sng">
            <a:noFill/>
            <a:prstDash val="solid"/>
            <a:miter lim="800000"/>
            <a:headEnd type="none" w="sm" len="sm"/>
            <a:tailEnd type="none" w="sm" len="sm"/>
          </a:ln>
        </p:spPr>
        <p:txBody>
          <a:bodyPr spcFirstLastPara="1" wrap="square" lIns="68569" tIns="34275" rIns="68569" bIns="34275" anchor="ctr" anchorCtr="0">
            <a:noAutofit/>
          </a:bodyPr>
          <a:lstStyle/>
          <a:p>
            <a:pPr marL="267891">
              <a:buClr>
                <a:srgbClr val="000000"/>
              </a:buClr>
              <a:buSzPts val="3000"/>
            </a:pPr>
            <a:r>
              <a:rPr lang="es-GT" sz="2250" dirty="0">
                <a:solidFill>
                  <a:schemeClr val="bg1"/>
                </a:solidFill>
                <a:latin typeface="Montserrat Light"/>
                <a:ea typeface="Montserrat Light"/>
                <a:cs typeface="Montserrat Light"/>
                <a:sym typeface="Montserrat Light"/>
              </a:rPr>
              <a:t>¿Preguntas?</a:t>
            </a:r>
            <a:endParaRPr sz="1050" dirty="0">
              <a:solidFill>
                <a:schemeClr val="bg1"/>
              </a:solidFill>
              <a:latin typeface="Arial"/>
              <a:ea typeface="Arial"/>
              <a:cs typeface="Arial"/>
              <a:sym typeface="Arial"/>
            </a:endParaRPr>
          </a:p>
        </p:txBody>
      </p:sp>
      <p:sp>
        <p:nvSpPr>
          <p:cNvPr id="4" name="Google Shape;88;p1">
            <a:extLst>
              <a:ext uri="{FF2B5EF4-FFF2-40B4-BE49-F238E27FC236}">
                <a16:creationId xmlns:a16="http://schemas.microsoft.com/office/drawing/2014/main" id="{DB42AA82-3F0C-8D4C-900C-FDC7AB7E8584}"/>
              </a:ext>
            </a:extLst>
          </p:cNvPr>
          <p:cNvSpPr txBox="1"/>
          <p:nvPr/>
        </p:nvSpPr>
        <p:spPr>
          <a:xfrm>
            <a:off x="3779912" y="3844263"/>
            <a:ext cx="2324435" cy="276969"/>
          </a:xfrm>
          <a:prstGeom prst="rect">
            <a:avLst/>
          </a:prstGeom>
          <a:noFill/>
          <a:ln>
            <a:noFill/>
          </a:ln>
        </p:spPr>
        <p:txBody>
          <a:bodyPr spcFirstLastPara="1" wrap="square" lIns="68569" tIns="34275" rIns="68569" bIns="34275" anchor="t" anchorCtr="0">
            <a:spAutoFit/>
          </a:bodyPr>
          <a:lstStyle/>
          <a:p>
            <a:pPr>
              <a:buClr>
                <a:srgbClr val="000000"/>
              </a:buClr>
              <a:buSzPts val="1800"/>
            </a:pPr>
            <a:r>
              <a:rPr lang="es-GT" sz="1350" b="1" dirty="0">
                <a:solidFill>
                  <a:schemeClr val="accent4"/>
                </a:solidFill>
                <a:latin typeface="Montserrat Light"/>
                <a:ea typeface="Montserrat Light"/>
                <a:cs typeface="Montserrat Light"/>
                <a:sym typeface="Montserrat Light"/>
              </a:rPr>
              <a:t>Janio Jadán, Phd </a:t>
            </a:r>
            <a:endParaRPr sz="1050" b="1" dirty="0">
              <a:solidFill>
                <a:schemeClr val="accent4"/>
              </a:solidFill>
              <a:latin typeface="Arial"/>
              <a:ea typeface="Arial"/>
              <a:cs typeface="Arial"/>
              <a:sym typeface="Arial"/>
            </a:endParaRPr>
          </a:p>
        </p:txBody>
      </p:sp>
      <p:sp>
        <p:nvSpPr>
          <p:cNvPr id="5" name="Google Shape;89;p1">
            <a:extLst>
              <a:ext uri="{FF2B5EF4-FFF2-40B4-BE49-F238E27FC236}">
                <a16:creationId xmlns:a16="http://schemas.microsoft.com/office/drawing/2014/main" id="{F4B85E24-8A84-C141-A728-4A3332AF2F0C}"/>
              </a:ext>
            </a:extLst>
          </p:cNvPr>
          <p:cNvSpPr txBox="1"/>
          <p:nvPr/>
        </p:nvSpPr>
        <p:spPr>
          <a:xfrm>
            <a:off x="3356290" y="4210453"/>
            <a:ext cx="2499975" cy="276969"/>
          </a:xfrm>
          <a:prstGeom prst="rect">
            <a:avLst/>
          </a:prstGeom>
          <a:noFill/>
          <a:ln>
            <a:noFill/>
          </a:ln>
        </p:spPr>
        <p:txBody>
          <a:bodyPr spcFirstLastPara="1" wrap="square" lIns="68569" tIns="34275" rIns="68569" bIns="34275" anchor="t" anchorCtr="0">
            <a:spAutoFit/>
          </a:bodyPr>
          <a:lstStyle/>
          <a:p>
            <a:pPr algn="ctr">
              <a:buClr>
                <a:srgbClr val="000000"/>
              </a:buClr>
              <a:buSzPts val="1800"/>
            </a:pPr>
            <a:r>
              <a:rPr lang="es-GT" sz="1350" b="1" dirty="0">
                <a:solidFill>
                  <a:schemeClr val="accent4"/>
                </a:solidFill>
                <a:latin typeface="Montserrat Light"/>
                <a:ea typeface="Montserrat Light"/>
                <a:cs typeface="Montserrat Light"/>
                <a:sym typeface="Montserrat Light"/>
              </a:rPr>
              <a:t>janiojadan@gmail.com</a:t>
            </a:r>
          </a:p>
        </p:txBody>
      </p:sp>
      <p:sp>
        <p:nvSpPr>
          <p:cNvPr id="6" name="Título 1">
            <a:extLst>
              <a:ext uri="{FF2B5EF4-FFF2-40B4-BE49-F238E27FC236}">
                <a16:creationId xmlns:a16="http://schemas.microsoft.com/office/drawing/2014/main" id="{1149A999-079A-B155-AD4F-652081B04E84}"/>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Actividad práctica</a:t>
            </a:r>
            <a:endParaRPr lang="es-CO" sz="3000" spc="225"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Presentaciones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D3336DC8-7696-854B-56E2-BA19FDE14F06}"/>
              </a:ext>
            </a:extLst>
          </p:cNvPr>
          <p:cNvSpPr txBox="1"/>
          <p:nvPr/>
        </p:nvSpPr>
        <p:spPr>
          <a:xfrm>
            <a:off x="611560" y="908720"/>
            <a:ext cx="8334672" cy="5355312"/>
          </a:xfrm>
          <a:prstGeom prst="rect">
            <a:avLst/>
          </a:prstGeom>
          <a:noFill/>
        </p:spPr>
        <p:txBody>
          <a:bodyPr wrap="square">
            <a:spAutoFit/>
          </a:bodyPr>
          <a:lstStyle/>
          <a:p>
            <a:pPr algn="just" fontAlgn="base"/>
            <a:r>
              <a:rPr lang="es-US" b="1" i="0" dirty="0">
                <a:solidFill>
                  <a:srgbClr val="111111"/>
                </a:solidFill>
                <a:effectLst/>
                <a:latin typeface="et-book"/>
              </a:rPr>
              <a:t>Contenido y formato separados</a:t>
            </a:r>
            <a:r>
              <a:rPr lang="es-US" b="0" i="0" dirty="0">
                <a:solidFill>
                  <a:srgbClr val="111111"/>
                </a:solidFill>
                <a:effectLst/>
                <a:latin typeface="et-book"/>
              </a:rPr>
              <a:t>: esta es una de las características fundamentales de LaTeX y aquí nos resulta especialmente útil, definimos ambas cosas por separado y se afectan muy poco entre sí.</a:t>
            </a:r>
          </a:p>
          <a:p>
            <a:pPr algn="just" fontAlgn="base"/>
            <a:endParaRPr lang="es-US" b="1" i="0" dirty="0">
              <a:solidFill>
                <a:srgbClr val="111111"/>
              </a:solidFill>
              <a:effectLst/>
              <a:latin typeface="et-book"/>
            </a:endParaRPr>
          </a:p>
          <a:p>
            <a:pPr algn="just" fontAlgn="base"/>
            <a:r>
              <a:rPr lang="es-US" b="1" i="0" dirty="0">
                <a:solidFill>
                  <a:srgbClr val="111111"/>
                </a:solidFill>
                <a:effectLst/>
                <a:latin typeface="et-book"/>
              </a:rPr>
              <a:t>Orden lógico</a:t>
            </a:r>
            <a:r>
              <a:rPr lang="es-US" b="0" i="0" dirty="0">
                <a:solidFill>
                  <a:srgbClr val="111111"/>
                </a:solidFill>
                <a:effectLst/>
                <a:latin typeface="et-book"/>
              </a:rPr>
              <a:t>: nos vemos obligados a escribir el contenido como si fuera un texto y no como unos cuadrados con cosas dentro.</a:t>
            </a:r>
          </a:p>
          <a:p>
            <a:pPr algn="just" fontAlgn="base"/>
            <a:endParaRPr lang="es-US" b="1" i="0" dirty="0">
              <a:solidFill>
                <a:srgbClr val="111111"/>
              </a:solidFill>
              <a:effectLst/>
              <a:latin typeface="et-book"/>
            </a:endParaRPr>
          </a:p>
          <a:p>
            <a:pPr algn="just" fontAlgn="base"/>
            <a:r>
              <a:rPr lang="es-US" b="1" i="0" dirty="0">
                <a:solidFill>
                  <a:srgbClr val="111111"/>
                </a:solidFill>
                <a:effectLst/>
                <a:latin typeface="et-book"/>
              </a:rPr>
              <a:t>Formato favorable para el espectador</a:t>
            </a:r>
            <a:r>
              <a:rPr lang="es-US" b="0" i="0" dirty="0">
                <a:solidFill>
                  <a:srgbClr val="111111"/>
                </a:solidFill>
                <a:effectLst/>
                <a:latin typeface="et-book"/>
              </a:rPr>
              <a:t>: es más complicado poner muchísimo texto o imágenes sin ton ni son en una diapositiva que hacerla sencilla y clara.</a:t>
            </a:r>
          </a:p>
          <a:p>
            <a:pPr algn="just" fontAlgn="base"/>
            <a:endParaRPr lang="es-US" b="1" i="0" dirty="0">
              <a:solidFill>
                <a:srgbClr val="111111"/>
              </a:solidFill>
              <a:effectLst/>
              <a:latin typeface="et-book"/>
            </a:endParaRPr>
          </a:p>
          <a:p>
            <a:pPr algn="just" fontAlgn="base"/>
            <a:r>
              <a:rPr lang="es-US" b="1" i="0" dirty="0">
                <a:solidFill>
                  <a:srgbClr val="111111"/>
                </a:solidFill>
                <a:effectLst/>
                <a:latin typeface="et-book"/>
              </a:rPr>
              <a:t>Texto plano</a:t>
            </a:r>
            <a:r>
              <a:rPr lang="es-US" b="0" i="0" dirty="0">
                <a:solidFill>
                  <a:srgbClr val="111111"/>
                </a:solidFill>
                <a:effectLst/>
                <a:latin typeface="et-book"/>
              </a:rPr>
              <a:t>: como siempre, trabajamos con texto plano por lo que no necesitamos un programa específico. Luego veremos que a la hora de presentar tal vez necesitemos un programa especial si queremos usar alguna funcionalidad específica. </a:t>
            </a:r>
            <a:r>
              <a:rPr lang="es-US" dirty="0">
                <a:solidFill>
                  <a:srgbClr val="111111"/>
                </a:solidFill>
                <a:latin typeface="et-book"/>
              </a:rPr>
              <a:t>E</a:t>
            </a:r>
            <a:r>
              <a:rPr lang="es-US" b="0" i="0" dirty="0">
                <a:solidFill>
                  <a:srgbClr val="111111"/>
                </a:solidFill>
                <a:effectLst/>
                <a:latin typeface="et-book"/>
              </a:rPr>
              <a:t>l resultado no depende del sistema operativo, la colaboración más sencilla y demás ventajas habituales del texto plano que ya conocemos.</a:t>
            </a:r>
          </a:p>
          <a:p>
            <a:pPr algn="just" fontAlgn="base"/>
            <a:endParaRPr lang="es-US" b="1" i="0" dirty="0">
              <a:solidFill>
                <a:srgbClr val="111111"/>
              </a:solidFill>
              <a:effectLst/>
              <a:latin typeface="et-book"/>
            </a:endParaRPr>
          </a:p>
          <a:p>
            <a:pPr algn="just" fontAlgn="base"/>
            <a:r>
              <a:rPr lang="es-US" b="1" i="0" dirty="0">
                <a:solidFill>
                  <a:srgbClr val="111111"/>
                </a:solidFill>
                <a:effectLst/>
                <a:latin typeface="et-book"/>
              </a:rPr>
              <a:t>Reutilización</a:t>
            </a:r>
            <a:r>
              <a:rPr lang="es-US" b="0" i="0" dirty="0">
                <a:solidFill>
                  <a:srgbClr val="111111"/>
                </a:solidFill>
                <a:effectLst/>
                <a:latin typeface="et-book"/>
              </a:rPr>
              <a:t>: si la presentación deriva de otro documento, como un artículo o tesis, que hemos escrito en LaTeX podemos copiar el trozo correspondiente a las imágenes, ecuaciones, tablas… directamente en la presentación.</a:t>
            </a:r>
          </a:p>
        </p:txBody>
      </p:sp>
    </p:spTree>
    <p:extLst>
      <p:ext uri="{BB962C8B-B14F-4D97-AF65-F5344CB8AC3E}">
        <p14:creationId xmlns:p14="http://schemas.microsoft.com/office/powerpoint/2010/main" val="172583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Presentaciones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26B7639-8EF9-714A-F597-14B24477F380}"/>
              </a:ext>
            </a:extLst>
          </p:cNvPr>
          <p:cNvSpPr txBox="1"/>
          <p:nvPr/>
        </p:nvSpPr>
        <p:spPr>
          <a:xfrm>
            <a:off x="872716" y="1484784"/>
            <a:ext cx="6867636" cy="3693319"/>
          </a:xfrm>
          <a:prstGeom prst="rect">
            <a:avLst/>
          </a:prstGeom>
          <a:noFill/>
        </p:spPr>
        <p:txBody>
          <a:bodyPr wrap="square">
            <a:spAutoFit/>
          </a:bodyPr>
          <a:lstStyle/>
          <a:p>
            <a:pPr algn="l" fontAlgn="base"/>
            <a:r>
              <a:rPr lang="es-US" b="0" i="0" dirty="0">
                <a:solidFill>
                  <a:srgbClr val="111111"/>
                </a:solidFill>
                <a:effectLst/>
                <a:latin typeface="et-book"/>
              </a:rPr>
              <a:t>También tiene, evidentemente, sus inconvenientes:</a:t>
            </a:r>
          </a:p>
          <a:p>
            <a:pPr algn="l" fontAlgn="base"/>
            <a:endParaRPr lang="es-US" b="0" i="0" dirty="0">
              <a:solidFill>
                <a:srgbClr val="111111"/>
              </a:solidFill>
              <a:effectLst/>
              <a:latin typeface="et-book"/>
            </a:endParaRPr>
          </a:p>
          <a:p>
            <a:pPr algn="l" fontAlgn="base"/>
            <a:r>
              <a:rPr lang="es-US" b="1" i="0" dirty="0">
                <a:solidFill>
                  <a:srgbClr val="111111"/>
                </a:solidFill>
                <a:effectLst/>
                <a:latin typeface="et-book"/>
              </a:rPr>
              <a:t>No vemos lo que hacemos</a:t>
            </a:r>
            <a:r>
              <a:rPr lang="es-US" b="0" i="0" dirty="0">
                <a:solidFill>
                  <a:srgbClr val="111111"/>
                </a:solidFill>
                <a:effectLst/>
                <a:latin typeface="et-book"/>
              </a:rPr>
              <a:t>: esto nos lleva pasando mucho tiempo pero puede ser un problema para una presentación ya que es algo más visual. Este problema es especialmente acuciante si no tenemos claro el orden en el que queremos decir las cosas.</a:t>
            </a:r>
          </a:p>
          <a:p>
            <a:pPr algn="l" fontAlgn="base"/>
            <a:endParaRPr lang="es-US" b="0" i="0" dirty="0">
              <a:solidFill>
                <a:srgbClr val="111111"/>
              </a:solidFill>
              <a:effectLst/>
              <a:latin typeface="et-book"/>
            </a:endParaRPr>
          </a:p>
          <a:p>
            <a:pPr algn="l" fontAlgn="base"/>
            <a:r>
              <a:rPr lang="es-US" b="1" i="0" dirty="0">
                <a:solidFill>
                  <a:srgbClr val="111111"/>
                </a:solidFill>
                <a:effectLst/>
                <a:latin typeface="et-book"/>
              </a:rPr>
              <a:t>Diseños complejos</a:t>
            </a:r>
            <a:r>
              <a:rPr lang="es-US" b="0" i="0" dirty="0">
                <a:solidFill>
                  <a:srgbClr val="111111"/>
                </a:solidFill>
                <a:effectLst/>
                <a:latin typeface="et-book"/>
              </a:rPr>
              <a:t>: es bastante difícil crear una diapositiva con muchos elementos y que siga teniendo buena pinta. Esto quiere decir que nunca conseguiríamos reproducir las míticas presentaciones comerciales que tienen en cada página el logo de la empresa y su slogan, un índice de contenidos, diecisiete imágenes, dos tablas y texto en tres tipos de fuente diferente. A LaTeX le va más el minimalismo</a:t>
            </a:r>
          </a:p>
        </p:txBody>
      </p:sp>
    </p:spTree>
    <p:extLst>
      <p:ext uri="{BB962C8B-B14F-4D97-AF65-F5344CB8AC3E}">
        <p14:creationId xmlns:p14="http://schemas.microsoft.com/office/powerpoint/2010/main" val="304063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La Clase </a:t>
            </a:r>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Beamer</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FA85A6D-1DA6-A6A7-EAC5-FC3652CC2DE2}"/>
              </a:ext>
            </a:extLst>
          </p:cNvPr>
          <p:cNvSpPr txBox="1"/>
          <p:nvPr/>
        </p:nvSpPr>
        <p:spPr>
          <a:xfrm>
            <a:off x="971600" y="889843"/>
            <a:ext cx="7128792" cy="5355312"/>
          </a:xfrm>
          <a:prstGeom prst="rect">
            <a:avLst/>
          </a:prstGeom>
          <a:noFill/>
        </p:spPr>
        <p:txBody>
          <a:bodyPr wrap="square">
            <a:spAutoFit/>
          </a:bodyPr>
          <a:lstStyle/>
          <a:p>
            <a:pPr algn="l" fontAlgn="base"/>
            <a:r>
              <a:rPr lang="es-US" b="0" i="0" dirty="0">
                <a:solidFill>
                  <a:srgbClr val="111111"/>
                </a:solidFill>
                <a:effectLst/>
                <a:latin typeface="et-book"/>
              </a:rPr>
              <a:t>Para empezar a crear una presentación se usa los comandos</a:t>
            </a:r>
          </a:p>
          <a:p>
            <a:pPr algn="l"/>
            <a:endParaRPr lang="es-US" dirty="0">
              <a:solidFill>
                <a:srgbClr val="111111"/>
              </a:solidFill>
              <a:latin typeface="et-book"/>
            </a:endParaRPr>
          </a:p>
          <a:p>
            <a:pPr algn="l"/>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93A1A1"/>
                </a:solidFill>
                <a:effectLst/>
                <a:latin typeface="et-book"/>
              </a:rPr>
              <a:t>{</a:t>
            </a:r>
            <a:r>
              <a:rPr lang="es-US" b="0" i="0" dirty="0">
                <a:solidFill>
                  <a:srgbClr val="586E75"/>
                </a:solidFill>
                <a:effectLst/>
                <a:latin typeface="et-book"/>
              </a:rPr>
              <a:t>Título</a:t>
            </a:r>
            <a:r>
              <a:rPr lang="es-US" b="0" i="0" dirty="0">
                <a:solidFill>
                  <a:srgbClr val="93A1A1"/>
                </a:solidFill>
                <a:effectLst/>
                <a:latin typeface="et-book"/>
              </a:rPr>
              <a:t>}</a:t>
            </a:r>
            <a:r>
              <a:rPr lang="es-US" b="0" i="0" dirty="0">
                <a:solidFill>
                  <a:srgbClr val="586E75"/>
                </a:solidFill>
                <a:effectLst/>
                <a:latin typeface="et-book"/>
              </a:rPr>
              <a:t> </a:t>
            </a:r>
          </a:p>
          <a:p>
            <a:pPr algn="l"/>
            <a:r>
              <a:rPr lang="es-US" b="0" i="0" dirty="0">
                <a:solidFill>
                  <a:srgbClr val="657B83"/>
                </a:solidFill>
                <a:effectLst/>
                <a:latin typeface="et-book"/>
              </a:rPr>
              <a:t>% Contenido de la diapositiva</a:t>
            </a:r>
          </a:p>
          <a:p>
            <a:pPr algn="l"/>
            <a:r>
              <a:rPr lang="es-US" b="0" i="0" dirty="0">
                <a:solidFill>
                  <a:srgbClr val="586E75"/>
                </a:solidFill>
                <a:effectLst/>
                <a:latin typeface="et-book"/>
              </a:rPr>
              <a:t> </a:t>
            </a:r>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frame</a:t>
            </a:r>
            <a:r>
              <a:rPr lang="es-US" b="0" i="0" dirty="0">
                <a:solidFill>
                  <a:srgbClr val="B58900"/>
                </a:solidFill>
                <a:effectLst/>
                <a:latin typeface="et-book"/>
              </a:rPr>
              <a:t>}</a:t>
            </a:r>
            <a:r>
              <a:rPr lang="es-US" b="0" i="0" dirty="0">
                <a:solidFill>
                  <a:srgbClr val="586E75"/>
                </a:solidFill>
                <a:effectLst/>
                <a:latin typeface="et-book"/>
              </a:rPr>
              <a:t> </a:t>
            </a:r>
          </a:p>
          <a:p>
            <a:br>
              <a:rPr lang="es-US" dirty="0"/>
            </a:br>
            <a:r>
              <a:rPr lang="es-US" b="0" i="0" dirty="0">
                <a:solidFill>
                  <a:srgbClr val="111111"/>
                </a:solidFill>
                <a:effectLst/>
                <a:latin typeface="et-book"/>
              </a:rPr>
              <a:t>El contenido al igual que los documentos funcionan exactamente igual y pueden contener  </a:t>
            </a:r>
            <a:r>
              <a:rPr lang="es-US" b="0" i="0" u="none" strike="noStrike" dirty="0">
                <a:solidFill>
                  <a:srgbClr val="111111"/>
                </a:solidFill>
                <a:effectLst/>
                <a:latin typeface="et-book"/>
                <a:hlinkClick r:id="rId2"/>
              </a:rPr>
              <a:t>tablas</a:t>
            </a:r>
            <a:r>
              <a:rPr lang="es-US" b="0" i="0" dirty="0">
                <a:solidFill>
                  <a:srgbClr val="111111"/>
                </a:solidFill>
                <a:effectLst/>
                <a:latin typeface="et-book"/>
              </a:rPr>
              <a:t>, </a:t>
            </a:r>
            <a:r>
              <a:rPr lang="es-US" b="0" i="0" u="none" strike="noStrike" dirty="0">
                <a:solidFill>
                  <a:srgbClr val="111111"/>
                </a:solidFill>
                <a:effectLst/>
                <a:latin typeface="et-book"/>
                <a:hlinkClick r:id="rId3"/>
              </a:rPr>
              <a:t>imágenes</a:t>
            </a:r>
            <a:r>
              <a:rPr lang="es-US" b="0" i="0" dirty="0">
                <a:solidFill>
                  <a:srgbClr val="111111"/>
                </a:solidFill>
                <a:effectLst/>
                <a:latin typeface="et-book"/>
              </a:rPr>
              <a:t>, </a:t>
            </a:r>
            <a:r>
              <a:rPr lang="es-US" b="0" i="0" u="none" strike="noStrike" dirty="0">
                <a:solidFill>
                  <a:srgbClr val="111111"/>
                </a:solidFill>
                <a:effectLst/>
                <a:latin typeface="et-book"/>
                <a:hlinkClick r:id="rId4"/>
              </a:rPr>
              <a:t>ecuaciones</a:t>
            </a:r>
            <a:r>
              <a:rPr lang="es-US" b="0" i="0" dirty="0">
                <a:solidFill>
                  <a:srgbClr val="111111"/>
                </a:solidFill>
                <a:effectLst/>
                <a:latin typeface="et-book"/>
              </a:rPr>
              <a:t>, bibliografía, apéndices </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Para tener apéndices numerados necesitamos cargar el paquete </a:t>
            </a:r>
            <a:r>
              <a:rPr lang="es-US" b="0" i="0" dirty="0" err="1">
                <a:solidFill>
                  <a:srgbClr val="111111"/>
                </a:solidFill>
                <a:effectLst/>
                <a:latin typeface="et-book"/>
              </a:rPr>
              <a:t>appendixnumberbeamer</a:t>
            </a:r>
            <a:r>
              <a:rPr lang="es-US" b="0" i="0" dirty="0">
                <a:solidFill>
                  <a:srgbClr val="111111"/>
                </a:solidFill>
                <a:effectLst/>
                <a:latin typeface="et-book"/>
              </a:rPr>
              <a:t>, y, aunque su aspecto varía dependiendo del estilo que estemos utilizando. </a:t>
            </a:r>
          </a:p>
          <a:p>
            <a:pPr algn="l" fontAlgn="base"/>
            <a:endParaRPr lang="es-US" dirty="0">
              <a:solidFill>
                <a:srgbClr val="111111"/>
              </a:solidFill>
              <a:latin typeface="et-book"/>
            </a:endParaRPr>
          </a:p>
          <a:p>
            <a:pPr algn="l" fontAlgn="base"/>
            <a:r>
              <a:rPr lang="es-US" b="0" i="0" dirty="0">
                <a:solidFill>
                  <a:srgbClr val="111111"/>
                </a:solidFill>
                <a:effectLst/>
                <a:latin typeface="et-book"/>
              </a:rPr>
              <a:t>Del mismo modo, \</a:t>
            </a:r>
            <a:r>
              <a:rPr lang="es-US" b="0" i="0" dirty="0" err="1">
                <a:solidFill>
                  <a:srgbClr val="111111"/>
                </a:solidFill>
                <a:effectLst/>
                <a:latin typeface="et-book"/>
              </a:rPr>
              <a:t>maketitle</a:t>
            </a:r>
            <a:r>
              <a:rPr lang="es-US" b="0" i="0" dirty="0">
                <a:solidFill>
                  <a:srgbClr val="111111"/>
                </a:solidFill>
                <a:effectLst/>
                <a:latin typeface="et-book"/>
              </a:rPr>
              <a:t> nos hace la portada y \</a:t>
            </a:r>
            <a:r>
              <a:rPr lang="es-US" b="0" i="0" dirty="0" err="1">
                <a:solidFill>
                  <a:srgbClr val="111111"/>
                </a:solidFill>
                <a:effectLst/>
                <a:latin typeface="et-book"/>
              </a:rPr>
              <a:t>tableofcontents</a:t>
            </a:r>
            <a:r>
              <a:rPr lang="es-US" b="0" i="0" dirty="0">
                <a:solidFill>
                  <a:srgbClr val="111111"/>
                </a:solidFill>
                <a:effectLst/>
                <a:latin typeface="et-book"/>
              </a:rPr>
              <a:t> nos fabrica el índice de contenidos como viene siendo habitual.</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En definitiva, creamos el documento de la misma manera que creábamos un artículo o libro, definiendo el contenido de cada diapositiva dentro del entorno </a:t>
            </a:r>
            <a:r>
              <a:rPr lang="es-US" b="0" i="0" dirty="0" err="1">
                <a:solidFill>
                  <a:srgbClr val="111111"/>
                </a:solidFill>
                <a:effectLst/>
                <a:latin typeface="et-book"/>
              </a:rPr>
              <a:t>frame</a:t>
            </a:r>
            <a:r>
              <a:rPr lang="es-US" b="0" i="0" dirty="0">
                <a:solidFill>
                  <a:srgbClr val="111111"/>
                </a:solidFill>
                <a:effectLst/>
                <a:latin typeface="et-book"/>
              </a:rPr>
              <a:t>:</a:t>
            </a:r>
          </a:p>
        </p:txBody>
      </p:sp>
    </p:spTree>
    <p:extLst>
      <p:ext uri="{BB962C8B-B14F-4D97-AF65-F5344CB8AC3E}">
        <p14:creationId xmlns:p14="http://schemas.microsoft.com/office/powerpoint/2010/main" val="371312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Estilo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D8EF2DA-7985-8618-2F9A-AF7CC6AFCA4D}"/>
              </a:ext>
            </a:extLst>
          </p:cNvPr>
          <p:cNvSpPr txBox="1"/>
          <p:nvPr/>
        </p:nvSpPr>
        <p:spPr>
          <a:xfrm>
            <a:off x="755576" y="1124744"/>
            <a:ext cx="7344816" cy="4524315"/>
          </a:xfrm>
          <a:prstGeom prst="rect">
            <a:avLst/>
          </a:prstGeom>
          <a:noFill/>
        </p:spPr>
        <p:txBody>
          <a:bodyPr wrap="square">
            <a:spAutoFit/>
          </a:bodyPr>
          <a:lstStyle/>
          <a:p>
            <a:pPr algn="l" fontAlgn="base"/>
            <a:r>
              <a:rPr lang="es-US" b="0" i="0" dirty="0">
                <a:solidFill>
                  <a:srgbClr val="111111"/>
                </a:solidFill>
                <a:effectLst/>
                <a:latin typeface="et-book"/>
              </a:rPr>
              <a:t>En cuanto al estilo debemos diferenciar dos cosas: los </a:t>
            </a:r>
            <a:r>
              <a:rPr lang="es-US" b="1" i="0" dirty="0">
                <a:solidFill>
                  <a:srgbClr val="111111"/>
                </a:solidFill>
                <a:effectLst/>
                <a:latin typeface="et-book"/>
              </a:rPr>
              <a:t>temas</a:t>
            </a:r>
            <a:r>
              <a:rPr lang="es-US" b="0" i="0" dirty="0">
                <a:solidFill>
                  <a:srgbClr val="111111"/>
                </a:solidFill>
                <a:effectLst/>
                <a:latin typeface="et-book"/>
              </a:rPr>
              <a:t> y el </a:t>
            </a:r>
            <a:r>
              <a:rPr lang="es-US" b="1" i="0" dirty="0">
                <a:solidFill>
                  <a:srgbClr val="111111"/>
                </a:solidFill>
                <a:effectLst/>
                <a:latin typeface="et-book"/>
              </a:rPr>
              <a:t>estilo de ciertos elementos</a:t>
            </a:r>
            <a:r>
              <a:rPr lang="es-US" b="0" i="0" dirty="0">
                <a:solidFill>
                  <a:srgbClr val="111111"/>
                </a:solidFill>
                <a:effectLst/>
                <a:latin typeface="et-book"/>
              </a:rPr>
              <a:t> como las alertas, los ejemplos o los teoremas, que cada tema redefine.</a:t>
            </a:r>
          </a:p>
          <a:p>
            <a:pPr algn="l" fontAlgn="base"/>
            <a:endParaRPr lang="es-US" b="0" i="0" dirty="0">
              <a:solidFill>
                <a:srgbClr val="111111"/>
              </a:solidFill>
              <a:effectLst/>
              <a:latin typeface="et-book"/>
            </a:endParaRPr>
          </a:p>
          <a:p>
            <a:pPr algn="l" fontAlgn="base"/>
            <a:r>
              <a:rPr lang="es-US" b="0" i="0" dirty="0">
                <a:solidFill>
                  <a:srgbClr val="111111"/>
                </a:solidFill>
                <a:effectLst/>
                <a:latin typeface="et-book"/>
              </a:rPr>
              <a:t>El </a:t>
            </a:r>
            <a:r>
              <a:rPr lang="es-US" b="1" i="0" dirty="0">
                <a:solidFill>
                  <a:srgbClr val="111111"/>
                </a:solidFill>
                <a:effectLst/>
                <a:latin typeface="et-book"/>
              </a:rPr>
              <a:t>tema</a:t>
            </a:r>
            <a:r>
              <a:rPr lang="es-US" b="0" i="0" dirty="0">
                <a:solidFill>
                  <a:srgbClr val="111111"/>
                </a:solidFill>
                <a:effectLst/>
                <a:latin typeface="et-book"/>
              </a:rPr>
              <a:t> es lo que establece el formato general de nuestra presentación, vendría a ser como la plantilla. Aparte de los temas que define el propio </a:t>
            </a:r>
            <a:r>
              <a:rPr lang="es-US" b="0" i="0" dirty="0" err="1">
                <a:solidFill>
                  <a:srgbClr val="111111"/>
                </a:solidFill>
                <a:effectLst/>
                <a:latin typeface="et-book"/>
              </a:rPr>
              <a:t>beamer</a:t>
            </a:r>
            <a:r>
              <a:rPr lang="es-US" b="0" i="0" dirty="0">
                <a:solidFill>
                  <a:srgbClr val="111111"/>
                </a:solidFill>
                <a:effectLst/>
                <a:latin typeface="et-book"/>
              </a:rPr>
              <a:t> </a:t>
            </a:r>
          </a:p>
          <a:p>
            <a:pPr algn="l" fontAlgn="base"/>
            <a:endParaRPr lang="es-US" dirty="0">
              <a:solidFill>
                <a:srgbClr val="111111"/>
              </a:solidFill>
              <a:latin typeface="et-book"/>
            </a:endParaRPr>
          </a:p>
          <a:p>
            <a:pPr algn="l" fontAlgn="base"/>
            <a:r>
              <a:rPr lang="es-US" b="0" i="0" dirty="0">
                <a:solidFill>
                  <a:srgbClr val="111111"/>
                </a:solidFill>
                <a:effectLst/>
                <a:latin typeface="et-book"/>
              </a:rPr>
              <a:t>Lo más importante que hay que entender respecto a los temas de </a:t>
            </a:r>
            <a:r>
              <a:rPr lang="es-US" b="0" i="0" dirty="0" err="1">
                <a:solidFill>
                  <a:srgbClr val="111111"/>
                </a:solidFill>
                <a:effectLst/>
                <a:latin typeface="et-book"/>
              </a:rPr>
              <a:t>beamer</a:t>
            </a:r>
            <a:r>
              <a:rPr lang="es-US" b="0" i="0" dirty="0">
                <a:solidFill>
                  <a:srgbClr val="111111"/>
                </a:solidFill>
                <a:effectLst/>
                <a:latin typeface="et-book"/>
              </a:rPr>
              <a:t> es que hay cinco tipos:</a:t>
            </a:r>
          </a:p>
          <a:p>
            <a:pPr algn="l" fontAlgn="base"/>
            <a:endParaRPr lang="es-US" b="0" i="0" dirty="0">
              <a:solidFill>
                <a:srgbClr val="111111"/>
              </a:solidFill>
              <a:effectLst/>
              <a:latin typeface="et-book"/>
            </a:endParaRPr>
          </a:p>
          <a:p>
            <a:pPr marL="342900" indent="-342900" algn="l" fontAlgn="base">
              <a:buFont typeface="+mj-lt"/>
              <a:buAutoNum type="arabicPeriod"/>
            </a:pPr>
            <a:r>
              <a:rPr lang="es-US" b="1" i="0" dirty="0">
                <a:solidFill>
                  <a:srgbClr val="111111"/>
                </a:solidFill>
                <a:effectLst/>
                <a:latin typeface="et-book"/>
              </a:rPr>
              <a:t>Temas de presentación</a:t>
            </a:r>
            <a:r>
              <a:rPr lang="es-US" b="0" i="0" dirty="0">
                <a:solidFill>
                  <a:srgbClr val="111111"/>
                </a:solidFill>
                <a:effectLst/>
                <a:latin typeface="et-book"/>
              </a:rPr>
              <a:t>: afectan a toda la presentación. Eligen un tema de color, uno de fuente, uno exterior y otro interior que combinen (relativamente) bien. Tienen nombres de ciudades. Antiguamente se llamaban cosas tipo </a:t>
            </a:r>
            <a:r>
              <a:rPr lang="es-US" b="0" i="0" dirty="0" err="1">
                <a:solidFill>
                  <a:srgbClr val="111111"/>
                </a:solidFill>
                <a:effectLst/>
                <a:latin typeface="et-book"/>
              </a:rPr>
              <a:t>bars</a:t>
            </a:r>
            <a:r>
              <a:rPr lang="es-US" b="0" i="0" dirty="0">
                <a:solidFill>
                  <a:srgbClr val="111111"/>
                </a:solidFill>
                <a:effectLst/>
                <a:latin typeface="et-book"/>
              </a:rPr>
              <a:t> o </a:t>
            </a:r>
            <a:r>
              <a:rPr lang="es-US" b="0" i="0" dirty="0" err="1">
                <a:solidFill>
                  <a:srgbClr val="111111"/>
                </a:solidFill>
                <a:effectLst/>
                <a:latin typeface="et-book"/>
              </a:rPr>
              <a:t>shadow</a:t>
            </a:r>
            <a:r>
              <a:rPr lang="es-US" b="0" i="0" dirty="0">
                <a:solidFill>
                  <a:srgbClr val="111111"/>
                </a:solidFill>
                <a:effectLst/>
                <a:latin typeface="et-book"/>
              </a:rPr>
              <a:t>.</a:t>
            </a:r>
          </a:p>
          <a:p>
            <a:pPr algn="l" fontAlgn="base"/>
            <a:endParaRPr lang="es-US" b="0" i="0" dirty="0">
              <a:solidFill>
                <a:srgbClr val="111111"/>
              </a:solidFill>
              <a:effectLst/>
              <a:latin typeface="et-book"/>
            </a:endParaRPr>
          </a:p>
        </p:txBody>
      </p:sp>
    </p:spTree>
    <p:extLst>
      <p:ext uri="{BB962C8B-B14F-4D97-AF65-F5344CB8AC3E}">
        <p14:creationId xmlns:p14="http://schemas.microsoft.com/office/powerpoint/2010/main" val="159366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Temas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744DC4EC-2460-7138-1371-0109A936AD81}"/>
              </a:ext>
            </a:extLst>
          </p:cNvPr>
          <p:cNvSpPr txBox="1"/>
          <p:nvPr/>
        </p:nvSpPr>
        <p:spPr>
          <a:xfrm>
            <a:off x="755576" y="1166842"/>
            <a:ext cx="8226152" cy="4278094"/>
          </a:xfrm>
          <a:prstGeom prst="rect">
            <a:avLst/>
          </a:prstGeom>
          <a:noFill/>
        </p:spPr>
        <p:txBody>
          <a:bodyPr wrap="square">
            <a:spAutoFit/>
          </a:bodyPr>
          <a:lstStyle/>
          <a:p>
            <a:pPr marL="342900" indent="-342900" algn="l" fontAlgn="base">
              <a:buFont typeface="+mj-lt"/>
              <a:buAutoNum type="arabicPeriod" startAt="2"/>
            </a:pPr>
            <a:r>
              <a:rPr lang="es-US" sz="1600" b="1" i="0" dirty="0">
                <a:solidFill>
                  <a:srgbClr val="111111"/>
                </a:solidFill>
                <a:effectLst/>
                <a:latin typeface="et-book"/>
              </a:rPr>
              <a:t>Temas de color</a:t>
            </a:r>
            <a:r>
              <a:rPr lang="es-US" sz="1600" b="0" i="0" dirty="0">
                <a:solidFill>
                  <a:srgbClr val="111111"/>
                </a:solidFill>
                <a:effectLst/>
                <a:latin typeface="et-book"/>
              </a:rPr>
              <a:t>: afectan a la paleta de colores de la presentación. Hay temas de color </a:t>
            </a:r>
            <a:r>
              <a:rPr lang="es-US" sz="1600" b="0" i="1" dirty="0">
                <a:solidFill>
                  <a:srgbClr val="111111"/>
                </a:solidFill>
                <a:effectLst/>
                <a:latin typeface="et-book"/>
              </a:rPr>
              <a:t>exterior</a:t>
            </a:r>
            <a:r>
              <a:rPr lang="es-US" sz="1600" b="0" i="0" dirty="0">
                <a:solidFill>
                  <a:srgbClr val="111111"/>
                </a:solidFill>
                <a:effectLst/>
                <a:latin typeface="et-book"/>
              </a:rPr>
              <a:t>, con nombres de animales acuáticos; </a:t>
            </a:r>
            <a:r>
              <a:rPr lang="es-US" sz="1600" b="0" i="1" dirty="0">
                <a:solidFill>
                  <a:srgbClr val="111111"/>
                </a:solidFill>
                <a:effectLst/>
                <a:latin typeface="et-book"/>
              </a:rPr>
              <a:t>interior</a:t>
            </a:r>
            <a:r>
              <a:rPr lang="es-US" sz="1600" b="0" i="0" dirty="0">
                <a:solidFill>
                  <a:srgbClr val="111111"/>
                </a:solidFill>
                <a:effectLst/>
                <a:latin typeface="et-book"/>
              </a:rPr>
              <a:t>, con nombres de flores; y completos con nombre de animales voladores. Los temas interiores afectan al color de lo de dentro de la diapositiva; los exteriores a los elementos del borde y los completos a ambas cosas.</a:t>
            </a:r>
          </a:p>
          <a:p>
            <a:pPr marL="342900" indent="-342900" algn="l" fontAlgn="base">
              <a:buFont typeface="+mj-lt"/>
              <a:buAutoNum type="arabicPeriod" startAt="2"/>
            </a:pPr>
            <a:endParaRPr lang="es-US" sz="1600" b="0" i="0" dirty="0">
              <a:solidFill>
                <a:srgbClr val="111111"/>
              </a:solidFill>
              <a:effectLst/>
              <a:latin typeface="et-book"/>
            </a:endParaRPr>
          </a:p>
          <a:p>
            <a:pPr marL="342900" indent="-342900" algn="l" fontAlgn="base">
              <a:buFont typeface="+mj-lt"/>
              <a:buAutoNum type="arabicPeriod" startAt="2"/>
            </a:pPr>
            <a:r>
              <a:rPr lang="es-US" sz="1600" b="1" i="0" dirty="0">
                <a:solidFill>
                  <a:srgbClr val="111111"/>
                </a:solidFill>
                <a:effectLst/>
                <a:latin typeface="et-book"/>
              </a:rPr>
              <a:t>Temas de fuente</a:t>
            </a:r>
            <a:r>
              <a:rPr lang="es-US" sz="1600" b="0" i="0" dirty="0">
                <a:solidFill>
                  <a:srgbClr val="111111"/>
                </a:solidFill>
                <a:effectLst/>
                <a:latin typeface="et-book"/>
              </a:rPr>
              <a:t>: controlan el tipo de fuente que usamos en la presentación, por defecto es Sans Serif, pero hay opción de Serif (</a:t>
            </a:r>
            <a:r>
              <a:rPr lang="es-US" sz="1600" b="0" i="0" dirty="0" err="1">
                <a:solidFill>
                  <a:srgbClr val="111111"/>
                </a:solidFill>
                <a:effectLst/>
                <a:latin typeface="et-book"/>
              </a:rPr>
              <a:t>serif</a:t>
            </a:r>
            <a:r>
              <a:rPr lang="es-US" sz="1600" b="0" i="0" dirty="0">
                <a:solidFill>
                  <a:srgbClr val="111111"/>
                </a:solidFill>
                <a:effectLst/>
                <a:latin typeface="et-book"/>
              </a:rPr>
              <a:t>); títulos en negrita (</a:t>
            </a:r>
            <a:r>
              <a:rPr lang="es-US" sz="1600" b="0" i="0" dirty="0" err="1">
                <a:solidFill>
                  <a:srgbClr val="111111"/>
                </a:solidFill>
                <a:effectLst/>
                <a:latin typeface="et-book"/>
              </a:rPr>
              <a:t>structurebold</a:t>
            </a:r>
            <a:r>
              <a:rPr lang="es-US" sz="1600" b="0" i="0" dirty="0">
                <a:solidFill>
                  <a:srgbClr val="111111"/>
                </a:solidFill>
                <a:effectLst/>
                <a:latin typeface="et-book"/>
              </a:rPr>
              <a:t>), títulos en cursiva (</a:t>
            </a:r>
            <a:r>
              <a:rPr lang="es-US" sz="1600" b="0" i="0" dirty="0" err="1">
                <a:solidFill>
                  <a:srgbClr val="111111"/>
                </a:solidFill>
                <a:effectLst/>
                <a:latin typeface="et-book"/>
              </a:rPr>
              <a:t>structureitalicserif</a:t>
            </a:r>
            <a:r>
              <a:rPr lang="es-US" sz="1600" b="0" i="0" dirty="0">
                <a:solidFill>
                  <a:srgbClr val="111111"/>
                </a:solidFill>
                <a:effectLst/>
                <a:latin typeface="et-book"/>
              </a:rPr>
              <a:t>) y títulos en versalita (</a:t>
            </a:r>
            <a:r>
              <a:rPr lang="es-US" sz="1600" b="0" i="0" dirty="0" err="1">
                <a:solidFill>
                  <a:srgbClr val="111111"/>
                </a:solidFill>
                <a:effectLst/>
                <a:latin typeface="et-book"/>
              </a:rPr>
              <a:t>structuresmallcapsserif</a:t>
            </a:r>
            <a:r>
              <a:rPr lang="es-US" sz="1600" b="0" i="0" dirty="0">
                <a:solidFill>
                  <a:srgbClr val="111111"/>
                </a:solidFill>
                <a:effectLst/>
                <a:latin typeface="et-book"/>
              </a:rPr>
              <a:t>).</a:t>
            </a:r>
          </a:p>
          <a:p>
            <a:pPr marL="342900" indent="-342900" algn="l" fontAlgn="base">
              <a:buFont typeface="+mj-lt"/>
              <a:buAutoNum type="arabicPeriod" startAt="2"/>
            </a:pPr>
            <a:endParaRPr lang="es-US" sz="1600" b="0" i="0" dirty="0">
              <a:solidFill>
                <a:srgbClr val="111111"/>
              </a:solidFill>
              <a:effectLst/>
              <a:latin typeface="et-book"/>
            </a:endParaRPr>
          </a:p>
          <a:p>
            <a:pPr marL="342900" indent="-342900" algn="l" fontAlgn="base">
              <a:buFont typeface="+mj-lt"/>
              <a:buAutoNum type="arabicPeriod" startAt="2"/>
            </a:pPr>
            <a:r>
              <a:rPr lang="es-US" sz="1600" b="1" i="0" dirty="0">
                <a:solidFill>
                  <a:srgbClr val="111111"/>
                </a:solidFill>
                <a:effectLst/>
                <a:latin typeface="et-book"/>
              </a:rPr>
              <a:t>Temas interiores</a:t>
            </a:r>
            <a:r>
              <a:rPr lang="es-US" sz="1600" b="0" i="0" dirty="0">
                <a:solidFill>
                  <a:srgbClr val="111111"/>
                </a:solidFill>
                <a:effectLst/>
                <a:latin typeface="et-book"/>
              </a:rPr>
              <a:t>: controlan el aspecto de los elementos del interior de la diapositiva, es decir, como se muestran los bloques, las tablas, las figuras, las listas… Las opciones son default, </a:t>
            </a:r>
            <a:r>
              <a:rPr lang="es-US" sz="1600" b="0" i="0" dirty="0" err="1">
                <a:solidFill>
                  <a:srgbClr val="111111"/>
                </a:solidFill>
                <a:effectLst/>
                <a:latin typeface="et-book"/>
              </a:rPr>
              <a:t>circles</a:t>
            </a:r>
            <a:r>
              <a:rPr lang="es-US" sz="1600" b="0" i="0" dirty="0">
                <a:solidFill>
                  <a:srgbClr val="111111"/>
                </a:solidFill>
                <a:effectLst/>
                <a:latin typeface="et-book"/>
              </a:rPr>
              <a:t>, </a:t>
            </a:r>
            <a:r>
              <a:rPr lang="es-US" sz="1600" b="0" i="0" dirty="0" err="1">
                <a:solidFill>
                  <a:srgbClr val="111111"/>
                </a:solidFill>
                <a:effectLst/>
                <a:latin typeface="et-book"/>
              </a:rPr>
              <a:t>rectangles</a:t>
            </a:r>
            <a:r>
              <a:rPr lang="es-US" sz="1600" b="0" i="0" dirty="0">
                <a:solidFill>
                  <a:srgbClr val="111111"/>
                </a:solidFill>
                <a:effectLst/>
                <a:latin typeface="et-book"/>
              </a:rPr>
              <a:t>, </a:t>
            </a:r>
            <a:r>
              <a:rPr lang="es-US" sz="1600" b="0" i="0" dirty="0" err="1">
                <a:solidFill>
                  <a:srgbClr val="111111"/>
                </a:solidFill>
                <a:effectLst/>
                <a:latin typeface="et-book"/>
              </a:rPr>
              <a:t>rounded</a:t>
            </a:r>
            <a:r>
              <a:rPr lang="es-US" sz="1600" b="0" i="0" dirty="0">
                <a:solidFill>
                  <a:srgbClr val="111111"/>
                </a:solidFill>
                <a:effectLst/>
                <a:latin typeface="et-book"/>
              </a:rPr>
              <a:t> e </a:t>
            </a:r>
            <a:r>
              <a:rPr lang="es-US" sz="1600" b="0" i="0" dirty="0" err="1">
                <a:solidFill>
                  <a:srgbClr val="111111"/>
                </a:solidFill>
                <a:effectLst/>
                <a:latin typeface="et-book"/>
              </a:rPr>
              <a:t>inmargin</a:t>
            </a:r>
            <a:r>
              <a:rPr lang="es-US" sz="1600" b="0" i="0" dirty="0">
                <a:solidFill>
                  <a:srgbClr val="111111"/>
                </a:solidFill>
                <a:effectLst/>
                <a:latin typeface="et-book"/>
              </a:rPr>
              <a:t>. Lo más fácil es probar uno mismo que hace cada una, si no se hace muy largo de explicar.</a:t>
            </a:r>
          </a:p>
          <a:p>
            <a:pPr marL="342900" indent="-342900" algn="l" fontAlgn="base">
              <a:buFont typeface="+mj-lt"/>
              <a:buAutoNum type="arabicPeriod" startAt="2"/>
            </a:pPr>
            <a:endParaRPr lang="es-US" sz="1600" b="0" i="0" dirty="0">
              <a:solidFill>
                <a:srgbClr val="111111"/>
              </a:solidFill>
              <a:effectLst/>
              <a:latin typeface="et-book"/>
            </a:endParaRPr>
          </a:p>
          <a:p>
            <a:pPr marL="342900" indent="-342900" algn="l" fontAlgn="base">
              <a:buFont typeface="+mj-lt"/>
              <a:buAutoNum type="arabicPeriod" startAt="2"/>
            </a:pPr>
            <a:r>
              <a:rPr lang="es-US" sz="1600" b="1" i="0" dirty="0">
                <a:solidFill>
                  <a:srgbClr val="111111"/>
                </a:solidFill>
                <a:effectLst/>
                <a:latin typeface="et-book"/>
              </a:rPr>
              <a:t>Temas exteriores</a:t>
            </a:r>
            <a:r>
              <a:rPr lang="es-US" sz="1600" b="0" i="0" dirty="0">
                <a:solidFill>
                  <a:srgbClr val="111111"/>
                </a:solidFill>
                <a:effectLst/>
                <a:latin typeface="et-book"/>
              </a:rPr>
              <a:t>: controlan el aspecto de los bordes, es decir, del encabezamiento, el pie y la barra lateral. Las opciones son default, </a:t>
            </a:r>
            <a:r>
              <a:rPr lang="es-US" sz="1600" b="0" i="0" dirty="0" err="1">
                <a:solidFill>
                  <a:srgbClr val="111111"/>
                </a:solidFill>
                <a:effectLst/>
                <a:latin typeface="et-book"/>
              </a:rPr>
              <a:t>miniframe</a:t>
            </a:r>
            <a:r>
              <a:rPr lang="es-US" sz="1600" b="0" i="0" dirty="0">
                <a:solidFill>
                  <a:srgbClr val="111111"/>
                </a:solidFill>
                <a:effectLst/>
                <a:latin typeface="et-book"/>
              </a:rPr>
              <a:t>, </a:t>
            </a:r>
            <a:r>
              <a:rPr lang="es-US" sz="1600" b="0" i="0" dirty="0" err="1">
                <a:solidFill>
                  <a:srgbClr val="111111"/>
                </a:solidFill>
                <a:effectLst/>
                <a:latin typeface="et-book"/>
              </a:rPr>
              <a:t>sidebar</a:t>
            </a:r>
            <a:r>
              <a:rPr lang="es-US" sz="1600" b="0" i="0" dirty="0">
                <a:solidFill>
                  <a:srgbClr val="111111"/>
                </a:solidFill>
                <a:effectLst/>
                <a:latin typeface="et-book"/>
              </a:rPr>
              <a:t>, </a:t>
            </a:r>
            <a:r>
              <a:rPr lang="es-US" sz="1600" b="0" i="0" dirty="0" err="1">
                <a:solidFill>
                  <a:srgbClr val="111111"/>
                </a:solidFill>
                <a:effectLst/>
                <a:latin typeface="et-book"/>
              </a:rPr>
              <a:t>split</a:t>
            </a:r>
            <a:r>
              <a:rPr lang="es-US" sz="1600" b="0" i="0" dirty="0">
                <a:solidFill>
                  <a:srgbClr val="111111"/>
                </a:solidFill>
                <a:effectLst/>
                <a:latin typeface="et-book"/>
              </a:rPr>
              <a:t>, </a:t>
            </a:r>
            <a:r>
              <a:rPr lang="es-US" sz="1600" b="0" i="0" dirty="0" err="1">
                <a:solidFill>
                  <a:srgbClr val="111111"/>
                </a:solidFill>
                <a:effectLst/>
                <a:latin typeface="et-book"/>
              </a:rPr>
              <a:t>shadow</a:t>
            </a:r>
            <a:r>
              <a:rPr lang="es-US" sz="1600" b="0" i="0" dirty="0">
                <a:solidFill>
                  <a:srgbClr val="111111"/>
                </a:solidFill>
                <a:effectLst/>
                <a:latin typeface="et-book"/>
              </a:rPr>
              <a:t>, </a:t>
            </a:r>
            <a:r>
              <a:rPr lang="es-US" sz="1600" b="0" i="0" dirty="0" err="1">
                <a:solidFill>
                  <a:srgbClr val="111111"/>
                </a:solidFill>
                <a:effectLst/>
                <a:latin typeface="et-book"/>
              </a:rPr>
              <a:t>tree</a:t>
            </a:r>
            <a:r>
              <a:rPr lang="es-US" sz="1600" b="0" i="0" dirty="0">
                <a:solidFill>
                  <a:srgbClr val="111111"/>
                </a:solidFill>
                <a:effectLst/>
                <a:latin typeface="et-book"/>
              </a:rPr>
              <a:t> y </a:t>
            </a:r>
            <a:r>
              <a:rPr lang="es-US" sz="1600" b="0" i="0" dirty="0" err="1">
                <a:solidFill>
                  <a:srgbClr val="111111"/>
                </a:solidFill>
                <a:effectLst/>
                <a:latin typeface="et-book"/>
              </a:rPr>
              <a:t>smoothtree</a:t>
            </a:r>
            <a:r>
              <a:rPr lang="es-US" sz="1600" b="0" i="0" dirty="0">
                <a:solidFill>
                  <a:srgbClr val="111111"/>
                </a:solidFill>
                <a:effectLst/>
                <a:latin typeface="et-book"/>
              </a:rPr>
              <a:t>. </a:t>
            </a:r>
          </a:p>
        </p:txBody>
      </p:sp>
    </p:spTree>
    <p:extLst>
      <p:ext uri="{BB962C8B-B14F-4D97-AF65-F5344CB8AC3E}">
        <p14:creationId xmlns:p14="http://schemas.microsoft.com/office/powerpoint/2010/main" val="398980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Estructura</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4804DE09-6203-FF2C-2126-E727EFB23BBA}"/>
              </a:ext>
            </a:extLst>
          </p:cNvPr>
          <p:cNvSpPr txBox="1"/>
          <p:nvPr/>
        </p:nvSpPr>
        <p:spPr>
          <a:xfrm>
            <a:off x="323528" y="908720"/>
            <a:ext cx="7344816" cy="5078313"/>
          </a:xfrm>
          <a:prstGeom prst="rect">
            <a:avLst/>
          </a:prstGeom>
          <a:noFill/>
        </p:spPr>
        <p:txBody>
          <a:bodyPr wrap="square">
            <a:spAutoFit/>
          </a:bodyPr>
          <a:lstStyle/>
          <a:p>
            <a:pPr algn="l" fontAlgn="base"/>
            <a:endParaRPr lang="es-US" b="0" i="0" dirty="0">
              <a:solidFill>
                <a:srgbClr val="111111"/>
              </a:solidFill>
              <a:effectLst/>
              <a:latin typeface="et-book"/>
            </a:endParaRPr>
          </a:p>
          <a:p>
            <a:pPr algn="l"/>
            <a:r>
              <a:rPr lang="es-US" b="0" i="0" dirty="0">
                <a:solidFill>
                  <a:srgbClr val="6C71C4"/>
                </a:solidFill>
                <a:effectLst/>
                <a:latin typeface="et-book"/>
              </a:rPr>
              <a:t>\</a:t>
            </a:r>
            <a:r>
              <a:rPr lang="es-US" b="0" i="0" dirty="0" err="1">
                <a:solidFill>
                  <a:srgbClr val="6C71C4"/>
                </a:solidFill>
                <a:effectLst/>
                <a:latin typeface="et-book"/>
              </a:rPr>
              <a:t>documentclass</a:t>
            </a:r>
            <a:r>
              <a:rPr lang="es-US" b="0" i="0" dirty="0">
                <a:solidFill>
                  <a:srgbClr val="268BD2"/>
                </a:solidFill>
                <a:effectLst/>
                <a:latin typeface="et-book"/>
              </a:rPr>
              <a:t>[notes=show]</a:t>
            </a:r>
            <a:r>
              <a:rPr lang="es-US" b="0" i="0" dirty="0">
                <a:solidFill>
                  <a:srgbClr val="93A1A1"/>
                </a:solidFill>
                <a:effectLst/>
                <a:latin typeface="et-book"/>
              </a:rPr>
              <a:t>{</a:t>
            </a:r>
            <a:r>
              <a:rPr lang="es-US" b="0" i="0" dirty="0" err="1">
                <a:solidFill>
                  <a:srgbClr val="586E75"/>
                </a:solidFill>
                <a:effectLst/>
                <a:latin typeface="et-book"/>
              </a:rPr>
              <a:t>beamer</a:t>
            </a:r>
            <a:r>
              <a:rPr lang="es-US" b="0" i="0" dirty="0">
                <a:solidFill>
                  <a:srgbClr val="93A1A1"/>
                </a:solidFill>
                <a:effectLst/>
                <a:latin typeface="et-book"/>
              </a:rPr>
              <a:t>}</a:t>
            </a:r>
            <a:r>
              <a:rPr lang="es-US" b="0" i="0" dirty="0">
                <a:solidFill>
                  <a:srgbClr val="586E75"/>
                </a:solidFill>
                <a:effectLst/>
                <a:latin typeface="et-book"/>
              </a:rPr>
              <a:t> </a:t>
            </a:r>
          </a:p>
          <a:p>
            <a:pPr algn="l"/>
            <a:endParaRPr lang="es-US" dirty="0">
              <a:solidFill>
                <a:srgbClr val="586E75"/>
              </a:solidFill>
              <a:latin typeface="et-book"/>
            </a:endParaRPr>
          </a:p>
          <a:p>
            <a:pPr algn="l"/>
            <a:r>
              <a:rPr lang="es-US" b="0" i="0" dirty="0">
                <a:solidFill>
                  <a:srgbClr val="657B83"/>
                </a:solidFill>
                <a:effectLst/>
                <a:latin typeface="et-book"/>
              </a:rPr>
              <a:t>% </a:t>
            </a:r>
            <a:r>
              <a:rPr lang="es-US" b="0" i="0" dirty="0" err="1">
                <a:solidFill>
                  <a:srgbClr val="657B83"/>
                </a:solidFill>
                <a:effectLst/>
                <a:latin typeface="et-book"/>
              </a:rPr>
              <a:t>Preambulo</a:t>
            </a:r>
            <a:endParaRPr lang="es-US" dirty="0">
              <a:solidFill>
                <a:srgbClr val="586E75"/>
              </a:solidFill>
              <a:latin typeface="et-book"/>
            </a:endParaRPr>
          </a:p>
          <a:p>
            <a:pPr algn="l"/>
            <a:endParaRPr lang="es-US" dirty="0">
              <a:solidFill>
                <a:srgbClr val="586E75"/>
              </a:solidFill>
              <a:latin typeface="et-book"/>
            </a:endParaRPr>
          </a:p>
          <a:p>
            <a:pPr algn="l"/>
            <a:r>
              <a:rPr lang="es-US" b="0" i="0" dirty="0">
                <a:solidFill>
                  <a:srgbClr val="B58900"/>
                </a:solidFill>
                <a:effectLst/>
                <a:latin typeface="et-book"/>
              </a:rPr>
              <a:t>\</a:t>
            </a:r>
            <a:r>
              <a:rPr lang="es-US" b="0" i="0" dirty="0" err="1">
                <a:solidFill>
                  <a:srgbClr val="B58900"/>
                </a:solidFill>
                <a:effectLst/>
                <a:latin typeface="et-book"/>
              </a:rPr>
              <a:t>begin</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r>
              <a:rPr lang="es-US" b="0" i="0" dirty="0">
                <a:solidFill>
                  <a:srgbClr val="586E75"/>
                </a:solidFill>
                <a:effectLst/>
                <a:latin typeface="et-book"/>
              </a:rPr>
              <a:t> </a:t>
            </a:r>
          </a:p>
          <a:p>
            <a:pPr algn="l"/>
            <a:endParaRPr lang="es-US" b="0" i="0" dirty="0">
              <a:solidFill>
                <a:srgbClr val="586E75"/>
              </a:solidFill>
              <a:effectLst/>
              <a:latin typeface="et-book"/>
            </a:endParaRPr>
          </a:p>
          <a:p>
            <a:pPr algn="l"/>
            <a:r>
              <a:rPr lang="es-US" sz="1800" dirty="0">
                <a:solidFill>
                  <a:srgbClr val="B58900"/>
                </a:solidFill>
                <a:effectLst/>
              </a:rPr>
              <a:t>\</a:t>
            </a:r>
            <a:r>
              <a:rPr lang="es-US" sz="1800" dirty="0" err="1">
                <a:solidFill>
                  <a:srgbClr val="B58900"/>
                </a:solidFill>
                <a:effectLst/>
              </a:rPr>
              <a:t>begin</a:t>
            </a:r>
            <a:r>
              <a:rPr lang="es-US" sz="1800" dirty="0">
                <a:solidFill>
                  <a:srgbClr val="B58900"/>
                </a:solidFill>
                <a:effectLst/>
              </a:rPr>
              <a:t>{</a:t>
            </a:r>
            <a:r>
              <a:rPr lang="es-US" sz="1800" dirty="0" err="1">
                <a:solidFill>
                  <a:srgbClr val="B58900"/>
                </a:solidFill>
                <a:effectLst/>
              </a:rPr>
              <a:t>frame</a:t>
            </a:r>
            <a:r>
              <a:rPr lang="es-US" sz="1800" dirty="0">
                <a:solidFill>
                  <a:srgbClr val="B58900"/>
                </a:solidFill>
                <a:effectLst/>
              </a:rPr>
              <a:t>}</a:t>
            </a:r>
            <a:r>
              <a:rPr lang="es-US" sz="1800" dirty="0">
                <a:solidFill>
                  <a:srgbClr val="93A1A1"/>
                </a:solidFill>
                <a:effectLst/>
              </a:rPr>
              <a:t>{</a:t>
            </a:r>
            <a:endParaRPr lang="es-US" dirty="0">
              <a:solidFill>
                <a:srgbClr val="657B83"/>
              </a:solidFill>
              <a:latin typeface="et-book"/>
            </a:endParaRPr>
          </a:p>
          <a:p>
            <a:pPr algn="l"/>
            <a:r>
              <a:rPr lang="es-US" b="0" i="0" dirty="0">
                <a:solidFill>
                  <a:srgbClr val="657B83"/>
                </a:solidFill>
                <a:effectLst/>
                <a:latin typeface="et-book"/>
              </a:rPr>
              <a:t>% Carátula</a:t>
            </a:r>
            <a:endParaRPr lang="es-US" dirty="0">
              <a:solidFill>
                <a:srgbClr val="586E75"/>
              </a:solidFill>
              <a:latin typeface="et-book"/>
            </a:endParaRPr>
          </a:p>
          <a:p>
            <a:r>
              <a:rPr lang="es-US" sz="1800" dirty="0">
                <a:solidFill>
                  <a:srgbClr val="B58900"/>
                </a:solidFill>
                <a:effectLst/>
              </a:rPr>
              <a:t>\</a:t>
            </a:r>
            <a:r>
              <a:rPr lang="es-US" sz="1800" dirty="0" err="1">
                <a:solidFill>
                  <a:srgbClr val="B58900"/>
                </a:solidFill>
                <a:effectLst/>
              </a:rPr>
              <a:t>end</a:t>
            </a:r>
            <a:r>
              <a:rPr lang="es-US" sz="1800" dirty="0">
                <a:solidFill>
                  <a:srgbClr val="B58900"/>
                </a:solidFill>
                <a:effectLst/>
              </a:rPr>
              <a:t>{</a:t>
            </a:r>
            <a:r>
              <a:rPr lang="es-US" sz="1800" dirty="0" err="1">
                <a:solidFill>
                  <a:srgbClr val="B58900"/>
                </a:solidFill>
                <a:effectLst/>
              </a:rPr>
              <a:t>frame</a:t>
            </a:r>
            <a:r>
              <a:rPr lang="es-US" sz="1800" dirty="0">
                <a:solidFill>
                  <a:srgbClr val="B58900"/>
                </a:solidFill>
                <a:effectLst/>
              </a:rPr>
              <a:t>}</a:t>
            </a:r>
            <a:r>
              <a:rPr lang="es-US" sz="1800" dirty="0"/>
              <a:t> </a:t>
            </a:r>
          </a:p>
          <a:p>
            <a:pPr algn="l"/>
            <a:endParaRPr lang="es-US" dirty="0">
              <a:solidFill>
                <a:srgbClr val="586E75"/>
              </a:solidFill>
              <a:latin typeface="et-book"/>
            </a:endParaRPr>
          </a:p>
          <a:p>
            <a:r>
              <a:rPr lang="es-US" sz="1800" dirty="0">
                <a:solidFill>
                  <a:srgbClr val="B58900"/>
                </a:solidFill>
                <a:effectLst/>
              </a:rPr>
              <a:t>\</a:t>
            </a:r>
            <a:r>
              <a:rPr lang="es-US" sz="1800" dirty="0" err="1">
                <a:solidFill>
                  <a:srgbClr val="B58900"/>
                </a:solidFill>
                <a:effectLst/>
              </a:rPr>
              <a:t>begin</a:t>
            </a:r>
            <a:r>
              <a:rPr lang="es-US" sz="1800" dirty="0">
                <a:solidFill>
                  <a:srgbClr val="B58900"/>
                </a:solidFill>
                <a:effectLst/>
              </a:rPr>
              <a:t>{</a:t>
            </a:r>
            <a:r>
              <a:rPr lang="es-US" sz="1800" dirty="0" err="1">
                <a:solidFill>
                  <a:srgbClr val="B58900"/>
                </a:solidFill>
                <a:effectLst/>
              </a:rPr>
              <a:t>frame</a:t>
            </a:r>
            <a:r>
              <a:rPr lang="es-US" sz="1800" dirty="0">
                <a:solidFill>
                  <a:srgbClr val="B58900"/>
                </a:solidFill>
                <a:effectLst/>
              </a:rPr>
              <a:t>}</a:t>
            </a:r>
            <a:r>
              <a:rPr lang="es-US" sz="1800" dirty="0">
                <a:solidFill>
                  <a:srgbClr val="93A1A1"/>
                </a:solidFill>
                <a:effectLst/>
              </a:rPr>
              <a:t>{</a:t>
            </a:r>
            <a:r>
              <a:rPr lang="es-US" sz="1800" dirty="0"/>
              <a:t>Título Diapositiva</a:t>
            </a:r>
            <a:r>
              <a:rPr lang="es-US" sz="1800" dirty="0">
                <a:solidFill>
                  <a:srgbClr val="93A1A1"/>
                </a:solidFill>
                <a:effectLst/>
              </a:rPr>
              <a:t>}</a:t>
            </a:r>
            <a:endParaRPr lang="es-US" sz="1800" dirty="0"/>
          </a:p>
          <a:p>
            <a:r>
              <a:rPr lang="es-US" sz="1800" dirty="0">
                <a:solidFill>
                  <a:srgbClr val="6C71C4"/>
                </a:solidFill>
                <a:effectLst/>
              </a:rPr>
              <a:t>         \</a:t>
            </a:r>
            <a:r>
              <a:rPr lang="es-US" sz="1800" dirty="0" err="1">
                <a:solidFill>
                  <a:srgbClr val="6C71C4"/>
                </a:solidFill>
                <a:effectLst/>
              </a:rPr>
              <a:t>section</a:t>
            </a:r>
            <a:r>
              <a:rPr lang="es-US" sz="1800" dirty="0">
                <a:solidFill>
                  <a:srgbClr val="93A1A1"/>
                </a:solidFill>
                <a:effectLst/>
              </a:rPr>
              <a:t>{</a:t>
            </a:r>
            <a:r>
              <a:rPr lang="es-US" sz="1800" dirty="0"/>
              <a:t>Título de sección</a:t>
            </a:r>
            <a:r>
              <a:rPr lang="es-US" sz="1800" dirty="0">
                <a:solidFill>
                  <a:srgbClr val="93A1A1"/>
                </a:solidFill>
                <a:effectLst/>
              </a:rPr>
              <a:t>}</a:t>
            </a:r>
            <a:r>
              <a:rPr lang="es-US" sz="1800" dirty="0"/>
              <a:t> </a:t>
            </a:r>
          </a:p>
          <a:p>
            <a:r>
              <a:rPr lang="es-US" sz="1800">
                <a:solidFill>
                  <a:srgbClr val="6C71C4"/>
                </a:solidFill>
                <a:effectLst/>
              </a:rPr>
              <a:t>         </a:t>
            </a:r>
            <a:r>
              <a:rPr lang="es-US" sz="1800" dirty="0">
                <a:solidFill>
                  <a:srgbClr val="6C71C4"/>
                </a:solidFill>
                <a:effectLst/>
              </a:rPr>
              <a:t>\</a:t>
            </a:r>
            <a:r>
              <a:rPr lang="es-US" sz="1800" dirty="0" err="1">
                <a:solidFill>
                  <a:srgbClr val="6C71C4"/>
                </a:solidFill>
                <a:effectLst/>
              </a:rPr>
              <a:t>subsection</a:t>
            </a:r>
            <a:r>
              <a:rPr lang="es-US" sz="1800" dirty="0">
                <a:solidFill>
                  <a:srgbClr val="93A1A1"/>
                </a:solidFill>
                <a:effectLst/>
              </a:rPr>
              <a:t>{</a:t>
            </a:r>
            <a:r>
              <a:rPr lang="es-US" sz="1800" dirty="0">
                <a:solidFill>
                  <a:srgbClr val="93A1A1"/>
                </a:solidFill>
              </a:rPr>
              <a:t>Subtítulo de sección</a:t>
            </a:r>
            <a:r>
              <a:rPr lang="es-US" sz="1800" dirty="0">
                <a:solidFill>
                  <a:srgbClr val="93A1A1"/>
                </a:solidFill>
                <a:effectLst/>
              </a:rPr>
              <a:t>}</a:t>
            </a:r>
            <a:r>
              <a:rPr lang="es-US" sz="1800" dirty="0"/>
              <a:t> </a:t>
            </a:r>
          </a:p>
          <a:p>
            <a:r>
              <a:rPr lang="es-US" sz="1800" dirty="0">
                <a:solidFill>
                  <a:srgbClr val="B58900"/>
                </a:solidFill>
                <a:effectLst/>
              </a:rPr>
              <a:t>\</a:t>
            </a:r>
            <a:r>
              <a:rPr lang="es-US" sz="1800" dirty="0" err="1">
                <a:solidFill>
                  <a:srgbClr val="B58900"/>
                </a:solidFill>
                <a:effectLst/>
              </a:rPr>
              <a:t>end</a:t>
            </a:r>
            <a:r>
              <a:rPr lang="es-US" sz="1800" dirty="0">
                <a:solidFill>
                  <a:srgbClr val="B58900"/>
                </a:solidFill>
                <a:effectLst/>
              </a:rPr>
              <a:t>{</a:t>
            </a:r>
            <a:r>
              <a:rPr lang="es-US" sz="1800" dirty="0" err="1">
                <a:solidFill>
                  <a:srgbClr val="B58900"/>
                </a:solidFill>
                <a:effectLst/>
              </a:rPr>
              <a:t>frame</a:t>
            </a:r>
            <a:r>
              <a:rPr lang="es-US" sz="1800" dirty="0">
                <a:solidFill>
                  <a:srgbClr val="B58900"/>
                </a:solidFill>
                <a:effectLst/>
              </a:rPr>
              <a:t>}</a:t>
            </a:r>
            <a:r>
              <a:rPr lang="es-US" sz="1800" dirty="0"/>
              <a:t> </a:t>
            </a:r>
          </a:p>
          <a:p>
            <a:pPr algn="l"/>
            <a:endParaRPr lang="es-US" b="0" i="0" dirty="0">
              <a:solidFill>
                <a:srgbClr val="586E75"/>
              </a:solidFill>
              <a:effectLst/>
              <a:latin typeface="et-book"/>
            </a:endParaRPr>
          </a:p>
          <a:p>
            <a:pPr algn="l"/>
            <a:endParaRPr lang="es-US" b="0" i="0" dirty="0">
              <a:solidFill>
                <a:srgbClr val="586E75"/>
              </a:solidFill>
              <a:effectLst/>
              <a:latin typeface="et-book"/>
            </a:endParaRPr>
          </a:p>
          <a:p>
            <a:pPr algn="l"/>
            <a:r>
              <a:rPr lang="es-US" b="0" i="0" dirty="0">
                <a:solidFill>
                  <a:srgbClr val="B58900"/>
                </a:solidFill>
                <a:effectLst/>
                <a:latin typeface="et-book"/>
              </a:rPr>
              <a:t>\</a:t>
            </a:r>
            <a:r>
              <a:rPr lang="es-US" b="0" i="0" dirty="0" err="1">
                <a:solidFill>
                  <a:srgbClr val="B58900"/>
                </a:solidFill>
                <a:effectLst/>
                <a:latin typeface="et-book"/>
              </a:rPr>
              <a:t>end</a:t>
            </a:r>
            <a:r>
              <a:rPr lang="es-US" b="0" i="0" dirty="0">
                <a:solidFill>
                  <a:srgbClr val="B58900"/>
                </a:solidFill>
                <a:effectLst/>
                <a:latin typeface="et-book"/>
              </a:rPr>
              <a:t>{</a:t>
            </a:r>
            <a:r>
              <a:rPr lang="es-US" b="0" i="0" dirty="0" err="1">
                <a:solidFill>
                  <a:srgbClr val="B58900"/>
                </a:solidFill>
                <a:effectLst/>
                <a:latin typeface="et-book"/>
              </a:rPr>
              <a:t>document</a:t>
            </a:r>
            <a:r>
              <a:rPr lang="es-US" b="0" i="0" dirty="0">
                <a:solidFill>
                  <a:srgbClr val="B58900"/>
                </a:solidFill>
                <a:effectLst/>
                <a:latin typeface="et-book"/>
              </a:rPr>
              <a:t>}</a:t>
            </a:r>
            <a:endParaRPr lang="es-US" b="0" i="0" dirty="0">
              <a:solidFill>
                <a:srgbClr val="586E75"/>
              </a:solidFill>
              <a:effectLst/>
              <a:latin typeface="et-book"/>
            </a:endParaRPr>
          </a:p>
        </p:txBody>
      </p:sp>
    </p:spTree>
    <p:extLst>
      <p:ext uri="{BB962C8B-B14F-4D97-AF65-F5344CB8AC3E}">
        <p14:creationId xmlns:p14="http://schemas.microsoft.com/office/powerpoint/2010/main" val="134664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Temas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11EE6ADB-C3DC-49D7-F4FB-7BE1B60601BD}"/>
              </a:ext>
            </a:extLst>
          </p:cNvPr>
          <p:cNvSpPr txBox="1"/>
          <p:nvPr/>
        </p:nvSpPr>
        <p:spPr>
          <a:xfrm>
            <a:off x="863588" y="1556792"/>
            <a:ext cx="7416824" cy="3693319"/>
          </a:xfrm>
          <a:prstGeom prst="rect">
            <a:avLst/>
          </a:prstGeom>
          <a:noFill/>
        </p:spPr>
        <p:txBody>
          <a:bodyPr wrap="square">
            <a:spAutoFit/>
          </a:bodyPr>
          <a:lstStyle/>
          <a:p>
            <a:pPr algn="l" fontAlgn="base"/>
            <a:r>
              <a:rPr lang="es-US" b="0" i="0" dirty="0">
                <a:solidFill>
                  <a:srgbClr val="111111"/>
                </a:solidFill>
                <a:effectLst/>
                <a:latin typeface="et-book"/>
              </a:rPr>
              <a:t>Podemos combinarlos como nos parezca más bonito. Existen, de hecho, </a:t>
            </a:r>
            <a:r>
              <a:rPr lang="es-US" b="0" i="0" u="none" strike="noStrike" dirty="0">
                <a:solidFill>
                  <a:srgbClr val="111111"/>
                </a:solidFill>
                <a:effectLst/>
                <a:latin typeface="et-book"/>
                <a:hlinkClick r:id="rId2"/>
              </a:rPr>
              <a:t>matrices</a:t>
            </a:r>
            <a:r>
              <a:rPr lang="es-US" b="0" i="0" dirty="0">
                <a:solidFill>
                  <a:srgbClr val="111111"/>
                </a:solidFill>
                <a:effectLst/>
                <a:latin typeface="et-book"/>
              </a:rPr>
              <a:t> recopilando combinaciones de estilos, sobre todo para los tema de presentación y de color.</a:t>
            </a:r>
          </a:p>
          <a:p>
            <a:pPr algn="l" fontAlgn="base"/>
            <a:r>
              <a:rPr lang="es-US" b="0" i="0" dirty="0">
                <a:solidFill>
                  <a:srgbClr val="111111"/>
                </a:solidFill>
                <a:effectLst/>
                <a:latin typeface="et-book"/>
              </a:rPr>
              <a:t>Para terminar con los temas, veamos como se establecen todos ellos:</a:t>
            </a:r>
          </a:p>
          <a:p>
            <a:pPr algn="l" fontAlgn="base"/>
            <a:endParaRPr lang="es-US" b="0" i="0" dirty="0">
              <a:solidFill>
                <a:srgbClr val="111111"/>
              </a:solidFill>
              <a:effectLst/>
              <a:latin typeface="et-book"/>
            </a:endParaRPr>
          </a:p>
          <a:p>
            <a:pPr algn="l"/>
            <a:r>
              <a:rPr lang="es-US" b="0" i="0" dirty="0">
                <a:solidFill>
                  <a:srgbClr val="657B83"/>
                </a:solidFill>
                <a:effectLst/>
                <a:latin typeface="et-book"/>
              </a:rPr>
              <a:t>% Preámbulo</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usetheme</a:t>
            </a:r>
            <a:r>
              <a:rPr lang="es-US" b="0" i="0" dirty="0">
                <a:solidFill>
                  <a:srgbClr val="93A1A1"/>
                </a:solidFill>
                <a:effectLst/>
                <a:latin typeface="et-book"/>
              </a:rPr>
              <a:t>{</a:t>
            </a:r>
            <a:r>
              <a:rPr lang="es-US" b="0" i="0" dirty="0">
                <a:solidFill>
                  <a:srgbClr val="586E75"/>
                </a:solidFill>
                <a:effectLst/>
                <a:latin typeface="et-book"/>
              </a:rPr>
              <a:t>Bergen</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tema de presentación</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usecolortheme</a:t>
            </a:r>
            <a:r>
              <a:rPr lang="es-US" b="0" i="0" dirty="0">
                <a:solidFill>
                  <a:srgbClr val="93A1A1"/>
                </a:solidFill>
                <a:effectLst/>
                <a:latin typeface="et-book"/>
              </a:rPr>
              <a:t>{</a:t>
            </a:r>
            <a:r>
              <a:rPr lang="es-US" b="0" i="0" dirty="0">
                <a:solidFill>
                  <a:srgbClr val="586E75"/>
                </a:solidFill>
                <a:effectLst/>
                <a:latin typeface="et-book"/>
              </a:rPr>
              <a:t>rose</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tema de color</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usefonttheme</a:t>
            </a:r>
            <a:r>
              <a:rPr lang="es-US" b="0" i="0" dirty="0">
                <a:solidFill>
                  <a:srgbClr val="93A1A1"/>
                </a:solidFill>
                <a:effectLst/>
                <a:latin typeface="et-book"/>
              </a:rPr>
              <a:t>{</a:t>
            </a:r>
            <a:r>
              <a:rPr lang="es-US" b="0" i="0" dirty="0" err="1">
                <a:solidFill>
                  <a:srgbClr val="586E75"/>
                </a:solidFill>
                <a:effectLst/>
                <a:latin typeface="et-book"/>
              </a:rPr>
              <a:t>serif</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tema de fuente</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useinnertheme</a:t>
            </a:r>
            <a:r>
              <a:rPr lang="es-US" b="0" i="0" dirty="0">
                <a:solidFill>
                  <a:srgbClr val="93A1A1"/>
                </a:solidFill>
                <a:effectLst/>
                <a:latin typeface="et-book"/>
              </a:rPr>
              <a:t>{</a:t>
            </a:r>
            <a:r>
              <a:rPr lang="es-US" b="0" i="0" dirty="0" err="1">
                <a:solidFill>
                  <a:srgbClr val="586E75"/>
                </a:solidFill>
                <a:effectLst/>
                <a:latin typeface="et-book"/>
              </a:rPr>
              <a:t>circles</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tema interior</a:t>
            </a:r>
            <a:r>
              <a:rPr lang="es-US" b="0" i="0" dirty="0">
                <a:solidFill>
                  <a:srgbClr val="586E75"/>
                </a:solidFill>
                <a:effectLst/>
                <a:latin typeface="et-book"/>
              </a:rPr>
              <a:t> </a:t>
            </a:r>
          </a:p>
          <a:p>
            <a:pPr algn="l"/>
            <a:r>
              <a:rPr lang="es-US" b="0" i="0" dirty="0">
                <a:solidFill>
                  <a:srgbClr val="6C71C4"/>
                </a:solidFill>
                <a:effectLst/>
                <a:latin typeface="et-book"/>
              </a:rPr>
              <a:t>\</a:t>
            </a:r>
            <a:r>
              <a:rPr lang="es-US" b="0" i="0" dirty="0" err="1">
                <a:solidFill>
                  <a:srgbClr val="6C71C4"/>
                </a:solidFill>
                <a:effectLst/>
                <a:latin typeface="et-book"/>
              </a:rPr>
              <a:t>useoutertheme</a:t>
            </a:r>
            <a:r>
              <a:rPr lang="es-US" b="0" i="0" dirty="0">
                <a:solidFill>
                  <a:srgbClr val="93A1A1"/>
                </a:solidFill>
                <a:effectLst/>
                <a:latin typeface="et-book"/>
              </a:rPr>
              <a:t>{</a:t>
            </a:r>
            <a:r>
              <a:rPr lang="es-US" b="0" i="0" dirty="0" err="1">
                <a:solidFill>
                  <a:srgbClr val="586E75"/>
                </a:solidFill>
                <a:effectLst/>
                <a:latin typeface="et-book"/>
              </a:rPr>
              <a:t>split</a:t>
            </a:r>
            <a:r>
              <a:rPr lang="es-US" b="0" i="0" dirty="0">
                <a:solidFill>
                  <a:srgbClr val="93A1A1"/>
                </a:solidFill>
                <a:effectLst/>
                <a:latin typeface="et-book"/>
              </a:rPr>
              <a:t>}</a:t>
            </a:r>
            <a:r>
              <a:rPr lang="es-US" b="0" i="0" dirty="0">
                <a:solidFill>
                  <a:srgbClr val="586E75"/>
                </a:solidFill>
                <a:effectLst/>
                <a:latin typeface="et-book"/>
              </a:rPr>
              <a:t> </a:t>
            </a:r>
            <a:r>
              <a:rPr lang="es-US" b="0" i="0" dirty="0">
                <a:solidFill>
                  <a:srgbClr val="657B83"/>
                </a:solidFill>
                <a:effectLst/>
                <a:latin typeface="et-book"/>
              </a:rPr>
              <a:t>% tema exterior</a:t>
            </a:r>
            <a:r>
              <a:rPr lang="es-US" b="0" i="0" dirty="0">
                <a:solidFill>
                  <a:srgbClr val="586E75"/>
                </a:solidFill>
                <a:effectLst/>
                <a:latin typeface="et-book"/>
              </a:rPr>
              <a:t> </a:t>
            </a:r>
          </a:p>
          <a:p>
            <a:br>
              <a:rPr lang="es-US" dirty="0"/>
            </a:br>
            <a:endParaRPr lang="es-US" dirty="0"/>
          </a:p>
        </p:txBody>
      </p:sp>
    </p:spTree>
    <p:extLst>
      <p:ext uri="{BB962C8B-B14F-4D97-AF65-F5344CB8AC3E}">
        <p14:creationId xmlns:p14="http://schemas.microsoft.com/office/powerpoint/2010/main" val="2273926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5427</TotalTime>
  <Words>2813</Words>
  <Application>Microsoft Macintosh PowerPoint</Application>
  <PresentationFormat>Presentación en pantalla (4:3)</PresentationFormat>
  <Paragraphs>231</Paragraphs>
  <Slides>26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et-book</vt:lpstr>
      <vt:lpstr>Montserrat Light</vt:lpstr>
      <vt:lpstr>Söhne</vt:lpstr>
      <vt:lpstr>Verdana</vt:lpstr>
      <vt:lpstr>Tema de Office</vt:lpstr>
      <vt:lpstr>ELABORACIÓN DE DOCUMENTOS TÉCNICOS CON LATEX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CEC-EPN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Natasha Martinez Garcia</dc:creator>
  <cp:lastModifiedBy>Janio Jadan</cp:lastModifiedBy>
  <cp:revision>50</cp:revision>
  <dcterms:created xsi:type="dcterms:W3CDTF">2016-01-08T19:37:53Z</dcterms:created>
  <dcterms:modified xsi:type="dcterms:W3CDTF">2023-08-18T11:18:32Z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9D330DD4-BC3D-40FB-B4DD-0656CB3809F6</vt:lpwstr>
  </property>
  <property fmtid="{D5CDD505-2E9C-101B-9397-08002B2CF9AE}" pid="3" name="ArticulatePath">
    <vt:lpwstr>Presentación1</vt:lpwstr>
  </property>
</Properties>
</file>